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26"/>
  </p:notesMasterIdLst>
  <p:sldIdLst>
    <p:sldId id="256" r:id="rId7"/>
    <p:sldId id="257" r:id="rId8"/>
    <p:sldId id="258" r:id="rId9"/>
    <p:sldId id="267" r:id="rId10"/>
    <p:sldId id="260" r:id="rId11"/>
    <p:sldId id="261" r:id="rId12"/>
    <p:sldId id="262" r:id="rId13"/>
    <p:sldId id="263" r:id="rId14"/>
    <p:sldId id="264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7" r:id="rId2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384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3BAEB-5871-485E-AF7E-2C3FD4D88AD8}" type="datetimeFigureOut">
              <a:t>2024-02-09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AE2C8-ACD1-4DC5-9C82-99219B04933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7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9375" y="2493628"/>
            <a:ext cx="9067799" cy="1311128"/>
          </a:xfrm>
        </p:spPr>
        <p:txBody>
          <a:bodyPr/>
          <a:lstStyle/>
          <a:p>
            <a:r>
              <a:rPr lang="sv-SE"/>
              <a:t>Revidering förfrågningsunderlag vårdval 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2725" y="3804757"/>
            <a:ext cx="7101994" cy="64590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Vårdvalsråd 20240201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F773D6-FC39-4F33-EF63-4BBF0F45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1"/>
            <a:ext cx="7200000" cy="723236"/>
          </a:xfrm>
        </p:spPr>
        <p:txBody>
          <a:bodyPr/>
          <a:lstStyle/>
          <a:p>
            <a:r>
              <a:rPr lang="sv-SE"/>
              <a:t>Diskussionsfrågor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CAB9FC-89FF-8489-E7A1-FE0F214FC0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808252"/>
            <a:ext cx="7200000" cy="39145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>
                <a:cs typeface="Arial"/>
              </a:rPr>
              <a:t>Digitalisering</a:t>
            </a:r>
            <a:endParaRPr lang="sv-SE"/>
          </a:p>
          <a:p>
            <a:pPr marL="251460" indent="-251460"/>
            <a:r>
              <a:rPr lang="sv-SE">
                <a:cs typeface="Arial"/>
              </a:rPr>
              <a:t>Fördelningsnyckel läkemedel</a:t>
            </a:r>
          </a:p>
          <a:p>
            <a:pPr marL="251460" indent="-251460"/>
            <a:r>
              <a:rPr lang="sv-SE">
                <a:cs typeface="Arial"/>
              </a:rPr>
              <a:t>Tillgänglighet</a:t>
            </a:r>
          </a:p>
          <a:p>
            <a:pPr marL="251460" indent="-251460"/>
            <a:r>
              <a:rPr lang="sv-SE">
                <a:cs typeface="Arial"/>
              </a:rPr>
              <a:t>AVC</a:t>
            </a:r>
          </a:p>
          <a:p>
            <a:pPr marL="251460" indent="-251460"/>
            <a:r>
              <a:rPr lang="sv-SE">
                <a:cs typeface="Arial"/>
              </a:rPr>
              <a:t>Nära vård</a:t>
            </a:r>
          </a:p>
          <a:p>
            <a:pPr marL="251460" indent="-251460"/>
            <a:r>
              <a:rPr lang="sv-SE">
                <a:cs typeface="Arial"/>
              </a:rPr>
              <a:t>Målrelaterad ersättning STRAMA</a:t>
            </a:r>
          </a:p>
          <a:p>
            <a:pPr marL="251460" indent="-251460"/>
            <a:r>
              <a:rPr lang="sv-SE"/>
              <a:t>Revidering vid behov – Ej årligt förfrågningsunderlag</a:t>
            </a:r>
            <a:endParaRPr lang="sv-SE">
              <a:cs typeface="Arial"/>
            </a:endParaRPr>
          </a:p>
          <a:p>
            <a:pPr marL="251460" indent="-251460"/>
            <a:r>
              <a:rPr lang="sv-SE">
                <a:cs typeface="Arial"/>
              </a:rPr>
              <a:t>Tilläggsuppdrag</a:t>
            </a:r>
            <a:endParaRPr lang="sv-SE"/>
          </a:p>
          <a:p>
            <a:pPr marL="251460" indent="-251460"/>
            <a:r>
              <a:rPr lang="sv-SE"/>
              <a:t>Övriga synpunkter</a:t>
            </a:r>
            <a:endParaRPr lang="sv-SE">
              <a:cs typeface="Arial"/>
            </a:endParaRPr>
          </a:p>
          <a:p>
            <a:pPr marL="251460" indent="-251460"/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7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C0A3B-F1B5-CC91-801E-75B14853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1"/>
            <a:ext cx="7200000" cy="754058"/>
          </a:xfrm>
        </p:spPr>
        <p:txBody>
          <a:bodyPr/>
          <a:lstStyle/>
          <a:p>
            <a:r>
              <a:rPr lang="sv-SE"/>
              <a:t>Digitalisering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FE8602-E338-759E-76EE-3A56A3AA7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00719"/>
            <a:ext cx="7200000" cy="3822131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Tydligt krav från politiken att öka digitaliseringen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Hur når vi det?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Ska ha vi ha en tydligare kravställning?</a:t>
            </a: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55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152481-412F-9E39-DEB0-627F3E93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805429"/>
          </a:xfrm>
        </p:spPr>
        <p:txBody>
          <a:bodyPr/>
          <a:lstStyle/>
          <a:p>
            <a:r>
              <a:rPr lang="sv-SE"/>
              <a:t>Fördelningsnyckel läkemedel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45961C-539B-F930-29C8-C4BF43441C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095928"/>
            <a:ext cx="7200000" cy="3626922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För stora variationer idag mellan ersättning och kostnad</a:t>
            </a:r>
          </a:p>
          <a:p>
            <a:r>
              <a:rPr lang="sv-SE"/>
              <a:t>Arbete pågår för att ta fram ny fördelningsnyckel</a:t>
            </a:r>
          </a:p>
        </p:txBody>
      </p:sp>
    </p:spTree>
    <p:extLst>
      <p:ext uri="{BB962C8B-B14F-4D97-AF65-F5344CB8AC3E}">
        <p14:creationId xmlns:p14="http://schemas.microsoft.com/office/powerpoint/2010/main" val="237083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542456-5AA3-E8F9-B84A-9EF4A170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1"/>
            <a:ext cx="7200000" cy="754058"/>
          </a:xfrm>
        </p:spPr>
        <p:txBody>
          <a:bodyPr/>
          <a:lstStyle/>
          <a:p>
            <a:r>
              <a:rPr lang="sv-SE"/>
              <a:t>Tillgänglighet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BA14B4-9C02-F1CB-ED4A-11EFB2BDFD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384" y="1910993"/>
            <a:ext cx="10469367" cy="3811857"/>
          </a:xfrm>
        </p:spPr>
        <p:txBody>
          <a:bodyPr/>
          <a:lstStyle/>
          <a:p>
            <a:r>
              <a:rPr lang="sv-SE"/>
              <a:t>Ska vi ha en ökad och tydligare kravställning på tillgänglighet?</a:t>
            </a:r>
          </a:p>
          <a:p>
            <a:pPr marL="0" indent="0">
              <a:buNone/>
            </a:pPr>
            <a:r>
              <a:rPr lang="sv-SE"/>
              <a:t>- Telefontider</a:t>
            </a:r>
          </a:p>
          <a:p>
            <a:pPr marL="0" indent="0">
              <a:buNone/>
            </a:pPr>
            <a:r>
              <a:rPr lang="sv-SE"/>
              <a:t>- Öppettider</a:t>
            </a:r>
          </a:p>
          <a:p>
            <a:pPr marL="0" indent="0">
              <a:buNone/>
            </a:pPr>
            <a:r>
              <a:rPr lang="sv-SE"/>
              <a:t>- Chattfunktion</a:t>
            </a:r>
          </a:p>
          <a:p>
            <a:pPr marL="0" indent="0">
              <a:buNone/>
            </a:pPr>
            <a:r>
              <a:rPr lang="sv-SE"/>
              <a:t>- Vårdgaranti 0 och 3</a:t>
            </a:r>
          </a:p>
          <a:p>
            <a:pPr marL="0" indent="0">
              <a:buNone/>
            </a:pPr>
            <a:r>
              <a:rPr lang="sv-SE" i="1"/>
              <a:t>”Tidbokning på vårdenheterna ska kunna göras på olika sätt, till exempel via nätet, 1177 mina vårdkontakter, per telefon, fysiskt besök på vårdenheten med flera sätt och under generösa tider.” </a:t>
            </a:r>
          </a:p>
        </p:txBody>
      </p:sp>
    </p:spTree>
    <p:extLst>
      <p:ext uri="{BB962C8B-B14F-4D97-AF65-F5344CB8AC3E}">
        <p14:creationId xmlns:p14="http://schemas.microsoft.com/office/powerpoint/2010/main" val="371972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5A22-DC25-4775-99C9-25539C27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805429"/>
          </a:xfrm>
        </p:spPr>
        <p:txBody>
          <a:bodyPr/>
          <a:lstStyle/>
          <a:p>
            <a:r>
              <a:rPr lang="sv-SE"/>
              <a:t>AVC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3B8A98-BF5B-8B07-0A74-17006D5592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2900" indent="-342900"/>
            <a:r>
              <a:rPr lang="sv-SE">
                <a:cs typeface="Arial"/>
              </a:rPr>
              <a:t>Förtydligande av uppdraget eller ta bort AVC</a:t>
            </a:r>
            <a:endParaRPr lang="sv-SE"/>
          </a:p>
          <a:p>
            <a:pPr marL="0" indent="0">
              <a:buNone/>
            </a:pPr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5508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C738DA-7F7F-E5B9-7CB7-F268D1B7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889806"/>
            <a:ext cx="7200000" cy="1093106"/>
          </a:xfrm>
        </p:spPr>
        <p:txBody>
          <a:bodyPr/>
          <a:lstStyle/>
          <a:p>
            <a:r>
              <a:rPr lang="sv-SE">
                <a:cs typeface="Arial"/>
              </a:rPr>
              <a:t>Nära vård</a:t>
            </a:r>
            <a:br>
              <a:rPr lang="sv-SE">
                <a:cs typeface="Arial"/>
              </a:rPr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E88753A-4C2E-80DF-83A1-9F52B49E9A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82912"/>
            <a:ext cx="7200000" cy="3739938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- Hur förflyttar vi oss i riktning mot Nära vård?</a:t>
            </a:r>
          </a:p>
        </p:txBody>
      </p:sp>
    </p:spTree>
    <p:extLst>
      <p:ext uri="{BB962C8B-B14F-4D97-AF65-F5344CB8AC3E}">
        <p14:creationId xmlns:p14="http://schemas.microsoft.com/office/powerpoint/2010/main" val="3896386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BE2D34-AA32-5A0F-BD43-54563C6C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8024578" cy="1325563"/>
          </a:xfrm>
        </p:spPr>
        <p:txBody>
          <a:bodyPr/>
          <a:lstStyle/>
          <a:p>
            <a:r>
              <a:rPr lang="sv-SE">
                <a:cs typeface="Arial"/>
              </a:rPr>
              <a:t>Målrelaterad ersättning STRAMA</a:t>
            </a:r>
            <a:br>
              <a:rPr lang="sv-SE">
                <a:cs typeface="Arial"/>
              </a:rPr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BCC750-B1FA-93A3-D5CF-88727FAF7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Redovisning av förslaget</a:t>
            </a:r>
          </a:p>
        </p:txBody>
      </p:sp>
    </p:spTree>
    <p:extLst>
      <p:ext uri="{BB962C8B-B14F-4D97-AF65-F5344CB8AC3E}">
        <p14:creationId xmlns:p14="http://schemas.microsoft.com/office/powerpoint/2010/main" val="323083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5A7E5A-6E95-EF26-23AC-786AF8A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Revideringsprocessen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871AEE-0CB8-E259-4F6C-7B3DE5FA49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Revidering vid behov – Ej årligt förfrågningsunderlag?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0925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704B37-083F-A8BD-EFDC-8A61DA8F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764333"/>
          </a:xfrm>
        </p:spPr>
        <p:txBody>
          <a:bodyPr/>
          <a:lstStyle/>
          <a:p>
            <a:r>
              <a:rPr lang="sv-SE"/>
              <a:t>Tilläggsuppdrag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6F1905-BD10-E9F5-9435-E19B7C4837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393879"/>
            <a:ext cx="7200000" cy="3328971"/>
          </a:xfrm>
        </p:spPr>
        <p:txBody>
          <a:bodyPr/>
          <a:lstStyle/>
          <a:p>
            <a:r>
              <a:rPr lang="sv-SE"/>
              <a:t>Till exempel ögonbottenfotografering</a:t>
            </a:r>
          </a:p>
        </p:txBody>
      </p:sp>
    </p:spTree>
    <p:extLst>
      <p:ext uri="{BB962C8B-B14F-4D97-AF65-F5344CB8AC3E}">
        <p14:creationId xmlns:p14="http://schemas.microsoft.com/office/powerpoint/2010/main" val="1840623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1CB7A2-45A2-03D3-16AE-93B034F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Övriga synpunkter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07F774-D471-1F64-34E0-DA7F489E32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2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58B2DB-CB99-184F-1BA1-3B1506BF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983" y="535525"/>
            <a:ext cx="9228467" cy="599625"/>
          </a:xfrm>
        </p:spPr>
        <p:txBody>
          <a:bodyPr/>
          <a:lstStyle/>
          <a:p>
            <a:r>
              <a:rPr lang="sv-SE"/>
              <a:t>Uppdrag 30 oktober till Vårdvalsenheten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94140F-235C-CE27-132B-B7A6E6EEC5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504951"/>
            <a:ext cx="7200000" cy="4217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Förenkling av Krav- och Kvalitetsboken(</a:t>
            </a:r>
            <a:r>
              <a:rPr lang="sv-SE" err="1"/>
              <a:t>KoK</a:t>
            </a:r>
            <a:r>
              <a:rPr lang="sv-SE"/>
              <a:t>), förfrågningsunderlaget, som gör det lättare att driva vårdcentral både för privata och egenregin </a:t>
            </a:r>
          </a:p>
          <a:p>
            <a:pPr marL="251460" indent="-251460"/>
            <a:r>
              <a:rPr lang="sv-SE"/>
              <a:t>Ett förutsägbart ersättningssystem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Jämförelse med andra regioners vårdval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Tillvarata och lyft upp samtliga aktörers inspel och synpunkter inför beslut och under processen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En tydligare koppling mellan </a:t>
            </a:r>
            <a:r>
              <a:rPr lang="sv-SE" err="1"/>
              <a:t>KoK</a:t>
            </a:r>
            <a:r>
              <a:rPr lang="sv-SE"/>
              <a:t>-boken och Nära vård</a:t>
            </a:r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07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8478E-7644-F893-9FBB-EAB5E3AE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Förenkling av Krav- och Kvalitetsboken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ABF11F-DB08-6446-1DE8-255B3C4825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7818766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I grunden ett relativt enkelt förfrågningsunderlag men varierande detaljeringsgrad, där viss text kan strykas. Men påverkar egentligen inte uppdraget.</a:t>
            </a:r>
          </a:p>
          <a:p>
            <a:pPr marL="251460" indent="-251460"/>
            <a:r>
              <a:rPr lang="sv-SE"/>
              <a:t>Omständlig revideringsprocess (tidsutdräkt och beslutsnivå) kvarleva från ”Landstingstiden”– Föreslås att se över den processen med hypotes att HSN beslutar. Jmf t ex VGR. 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Revidering vid behov – Ej årligt förfrågningsunderlag</a:t>
            </a:r>
            <a:endParaRPr lang="sv-SE">
              <a:cs typeface="Arial"/>
            </a:endParaRP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97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C78E14-65E7-4AB9-917F-07B70DB9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Processen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B5887F-43A6-4820-A27C-5E3707495A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Sammanställning av inkomna förslag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Avstämning och beredning med sakkunniga och intressenter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Facklig samverkan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Beslut i Hälso- och sjukvårdsledningen</a:t>
            </a:r>
            <a:endParaRPr lang="sv-SE" sz="180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Beslut i Hälso- och sjukvårdsnämnden (HSN)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Beslut i Regionstyrelsen (RS)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Beslut i Regionfullmäktige (RF)</a:t>
            </a:r>
          </a:p>
        </p:txBody>
      </p:sp>
    </p:spTree>
    <p:extLst>
      <p:ext uri="{BB962C8B-B14F-4D97-AF65-F5344CB8AC3E}">
        <p14:creationId xmlns:p14="http://schemas.microsoft.com/office/powerpoint/2010/main" val="220207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B2F365-E7B4-E87E-90E4-7E867048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8637916" cy="1325563"/>
          </a:xfrm>
        </p:spPr>
        <p:txBody>
          <a:bodyPr/>
          <a:lstStyle/>
          <a:p>
            <a:r>
              <a:rPr lang="sv-SE"/>
              <a:t>Ett förutsägbart ersättningssystem</a:t>
            </a:r>
            <a:br>
              <a:rPr lang="sv-SE"/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DB2F37-F8B1-7995-87A9-46430B20C2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047875"/>
            <a:ext cx="7200000" cy="3674975"/>
          </a:xfrm>
        </p:spPr>
        <p:txBody>
          <a:bodyPr/>
          <a:lstStyle/>
          <a:p>
            <a:r>
              <a:rPr lang="sv-SE"/>
              <a:t>Dagens ersättningssystem medger mycket hög grad av förutsägbarhet</a:t>
            </a:r>
          </a:p>
          <a:p>
            <a:pPr marL="0" indent="0">
              <a:buNone/>
            </a:pPr>
            <a:r>
              <a:rPr lang="sv-SE"/>
              <a:t>- Kapitering utifrån kön och åldersviktning, CNI, Geografi. F n inga målrelaterade ersättningar.</a:t>
            </a:r>
          </a:p>
          <a:p>
            <a:r>
              <a:rPr lang="sv-SE"/>
              <a:t>Översyn av fördelningsnyckel läkemedel pågår</a:t>
            </a:r>
          </a:p>
          <a:p>
            <a:r>
              <a:rPr lang="sv-SE"/>
              <a:t>Planeringsförutsättningarna kan förbättras med tidigarelagd budgetbeslut (återgång till juni)</a:t>
            </a:r>
          </a:p>
        </p:txBody>
      </p:sp>
    </p:spTree>
    <p:extLst>
      <p:ext uri="{BB962C8B-B14F-4D97-AF65-F5344CB8AC3E}">
        <p14:creationId xmlns:p14="http://schemas.microsoft.com/office/powerpoint/2010/main" val="65778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E4DEDE-8E57-881F-2C52-219342EF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Jämförelse med andra regioners vårdval</a:t>
            </a:r>
            <a:br>
              <a:rPr lang="sv-SE"/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90B65C-E3C7-0FA4-362C-A5D0FA120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Urval för jämförelse</a:t>
            </a:r>
          </a:p>
          <a:p>
            <a:r>
              <a:rPr lang="sv-SE"/>
              <a:t>Halland (tidigare jämförelse)</a:t>
            </a:r>
          </a:p>
          <a:p>
            <a:r>
              <a:rPr lang="sv-SE"/>
              <a:t>Jönköping (framkant)</a:t>
            </a:r>
          </a:p>
          <a:p>
            <a:r>
              <a:rPr lang="sv-SE"/>
              <a:t>Kronoberg (tidigare jämförelse)</a:t>
            </a:r>
          </a:p>
          <a:p>
            <a:r>
              <a:rPr lang="sv-SE"/>
              <a:t>Kalmar (Nära vård)</a:t>
            </a:r>
          </a:p>
          <a:p>
            <a:r>
              <a:rPr lang="sv-SE"/>
              <a:t>VGR (ursprunget)</a:t>
            </a:r>
          </a:p>
        </p:txBody>
      </p:sp>
    </p:spTree>
    <p:extLst>
      <p:ext uri="{BB962C8B-B14F-4D97-AF65-F5344CB8AC3E}">
        <p14:creationId xmlns:p14="http://schemas.microsoft.com/office/powerpoint/2010/main" val="280327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A878C6-F5FC-321D-7D0B-E61F4E67B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8" y="972000"/>
            <a:ext cx="9367531" cy="1325563"/>
          </a:xfrm>
        </p:spPr>
        <p:txBody>
          <a:bodyPr/>
          <a:lstStyle/>
          <a:p>
            <a:r>
              <a:rPr lang="sv-SE"/>
              <a:t>Tillvarata och lyft upp samtliga aktörers inspel och synpunkter inför beslut och under processen</a:t>
            </a:r>
            <a:br>
              <a:rPr lang="sv-SE"/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1449C1-37DC-9516-505E-D87D1B5308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Förändrat mötesinnehåll vårdvalsråd (fysioterapi respektive vårdcentral)</a:t>
            </a:r>
          </a:p>
          <a:p>
            <a:r>
              <a:rPr lang="sv-SE"/>
              <a:t>Internt behövs en översyn av hur vi formerar arbetet och resurser med vårdval kopplat till uppföljning och utveckling</a:t>
            </a:r>
          </a:p>
        </p:txBody>
      </p:sp>
    </p:spTree>
    <p:extLst>
      <p:ext uri="{BB962C8B-B14F-4D97-AF65-F5344CB8AC3E}">
        <p14:creationId xmlns:p14="http://schemas.microsoft.com/office/powerpoint/2010/main" val="129370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49E41B-7B8F-C8A7-FD3E-0DFBFA2A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En tydligare koppling mellan </a:t>
            </a:r>
            <a:r>
              <a:rPr lang="sv-SE" err="1"/>
              <a:t>KoK</a:t>
            </a:r>
            <a:r>
              <a:rPr lang="sv-SE"/>
              <a:t>-boken och Nära vård</a:t>
            </a:r>
            <a:br>
              <a:rPr lang="sv-SE"/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7B50FA-0C9A-E4AD-0700-46A4DB4D4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Komplext</a:t>
            </a:r>
          </a:p>
          <a:p>
            <a:pPr marL="251460" indent="-251460"/>
            <a:r>
              <a:rPr lang="sv-SE"/>
              <a:t>Överföring av resurser?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Förändrat uppdrag?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Tydligare kravställning: hembesök, hemsjukvård, digitala lösningar, kontaktvägar, monitorering, teamsamverkan, tillgänglighet</a:t>
            </a:r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300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B0FBAD-3DAF-0348-345A-E17FBF32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Övrigt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11B8E5-11D3-DCDF-DE48-2D0F5EEF1C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Separata vårdval? Vårdcentral – fysioterapi?</a:t>
            </a:r>
          </a:p>
          <a:p>
            <a:pPr marL="251460" indent="-251460">
              <a:buFont typeface="Calibri" panose="020B0604020202020204" pitchFamily="34" charset="0"/>
              <a:buChar char="-"/>
            </a:pPr>
            <a:r>
              <a:rPr lang="sv-SE"/>
              <a:t>Vi ser undanträngningseffekter i vårdval fysioterapi: diagnosgrupper, centralisering, teamsamverkan</a:t>
            </a:r>
            <a:endParaRPr lang="sv-SE">
              <a:cs typeface="Arial"/>
            </a:endParaRPr>
          </a:p>
          <a:p>
            <a:r>
              <a:rPr lang="sv-SE">
                <a:cs typeface="Arial"/>
              </a:rPr>
              <a:t>Krisberedskapsfrågan</a:t>
            </a:r>
          </a:p>
        </p:txBody>
      </p:sp>
    </p:spTree>
    <p:extLst>
      <p:ext uri="{BB962C8B-B14F-4D97-AF65-F5344CB8AC3E}">
        <p14:creationId xmlns:p14="http://schemas.microsoft.com/office/powerpoint/2010/main" val="186285868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43afda5-6337-4a1a-8aa8-020335730417">
      <UserInfo>
        <DisplayName>Åsa Dahlström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7644DF1803E4F8B8E0D54A3EF314B" ma:contentTypeVersion="6" ma:contentTypeDescription="Create a new document." ma:contentTypeScope="" ma:versionID="3df0eab5c56ac1af136209a3d399d6f7">
  <xsd:schema xmlns:xsd="http://www.w3.org/2001/XMLSchema" xmlns:xs="http://www.w3.org/2001/XMLSchema" xmlns:p="http://schemas.microsoft.com/office/2006/metadata/properties" xmlns:ns2="200608c9-1d3e-4fd3-8ad4-6db3546fb67f" xmlns:ns3="a43afda5-6337-4a1a-8aa8-020335730417" targetNamespace="http://schemas.microsoft.com/office/2006/metadata/properties" ma:root="true" ma:fieldsID="c1a0d458cce08738c3d86c960c5ac339" ns2:_="" ns3:_="">
    <xsd:import namespace="200608c9-1d3e-4fd3-8ad4-6db3546fb67f"/>
    <xsd:import namespace="a43afda5-6337-4a1a-8aa8-0203357304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608c9-1d3e-4fd3-8ad4-6db3546fb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afda5-6337-4a1a-8aa8-02033573041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BB7FBC-E66F-4BE5-92AF-4685525C42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3281DE-055C-4C81-89DA-14E7D2A8B6D6}">
  <ds:schemaRefs>
    <ds:schemaRef ds:uri="200608c9-1d3e-4fd3-8ad4-6db3546fb67f"/>
    <ds:schemaRef ds:uri="a43afda5-6337-4a1a-8aa8-02033573041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D5190F-D446-4DF3-9174-41BCA6DDF94B}">
  <ds:schemaRefs>
    <ds:schemaRef ds:uri="200608c9-1d3e-4fd3-8ad4-6db3546fb67f"/>
    <ds:schemaRef ds:uri="a43afda5-6337-4a1a-8aa8-0203357304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0</TotalTime>
  <Words>500</Words>
  <Application>Microsoft Office PowerPoint</Application>
  <PresentationFormat>Bredbild</PresentationFormat>
  <Paragraphs>81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Region Varmland</vt:lpstr>
      <vt:lpstr>Region Varmland Grå</vt:lpstr>
      <vt:lpstr>Stor rubrik</vt:lpstr>
      <vt:lpstr>Revidering förfrågningsunderlag vårdval 2025</vt:lpstr>
      <vt:lpstr>Uppdrag 30 oktober till Vårdvalsenheten</vt:lpstr>
      <vt:lpstr>Förenkling av Krav- och Kvalitetsboken</vt:lpstr>
      <vt:lpstr>Processen</vt:lpstr>
      <vt:lpstr>Ett förutsägbart ersättningssystem </vt:lpstr>
      <vt:lpstr>Jämförelse med andra regioners vårdval </vt:lpstr>
      <vt:lpstr>Tillvarata och lyft upp samtliga aktörers inspel och synpunkter inför beslut och under processen </vt:lpstr>
      <vt:lpstr>En tydligare koppling mellan KoK-boken och Nära vård </vt:lpstr>
      <vt:lpstr>Övrigt</vt:lpstr>
      <vt:lpstr>Diskussionsfrågor</vt:lpstr>
      <vt:lpstr>Digitalisering</vt:lpstr>
      <vt:lpstr>Fördelningsnyckel läkemedel</vt:lpstr>
      <vt:lpstr>Tillgänglighet</vt:lpstr>
      <vt:lpstr>AVC</vt:lpstr>
      <vt:lpstr>Nära vård </vt:lpstr>
      <vt:lpstr>Målrelaterad ersättning STRAMA </vt:lpstr>
      <vt:lpstr>Revideringsprocessen</vt:lpstr>
      <vt:lpstr>Tilläggsuppdrag</vt:lpstr>
      <vt:lpstr>Övriga synpunkter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Revidering förfrågningsunderlag vårdval 2025</dc:title>
  <dc:creator>Anders Olsson</dc:creator>
  <cp:lastModifiedBy>Lena Lindberg Schlegel</cp:lastModifiedBy>
  <cp:revision>1</cp:revision>
  <dcterms:created xsi:type="dcterms:W3CDTF">2024-01-18T09:54:19Z</dcterms:created>
  <dcterms:modified xsi:type="dcterms:W3CDTF">2024-02-09T14:56:22Z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0x0101004EB7644DF1803E4F8B8E0D54A3EF314B</vt:lpwstr>
  </property>
</Properties>
</file>