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8"/>
  </p:notesMasterIdLst>
  <p:sldIdLst>
    <p:sldId id="299" r:id="rId4"/>
    <p:sldId id="257" r:id="rId5"/>
    <p:sldId id="290" r:id="rId6"/>
    <p:sldId id="277" r:id="rId7"/>
    <p:sldId id="282" r:id="rId8"/>
    <p:sldId id="259" r:id="rId9"/>
    <p:sldId id="295" r:id="rId10"/>
    <p:sldId id="300" r:id="rId11"/>
    <p:sldId id="301" r:id="rId12"/>
    <p:sldId id="274" r:id="rId13"/>
    <p:sldId id="298" r:id="rId14"/>
    <p:sldId id="280" r:id="rId15"/>
    <p:sldId id="294" r:id="rId16"/>
    <p:sldId id="297" r:id="rId17"/>
  </p:sldIdLst>
  <p:sldSz cx="12192000" cy="6858000"/>
  <p:notesSz cx="6794500" cy="99822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6A63E-49E8-F177-8403-D44BF3390E83}" v="37" dt="2024-09-06T06:32:19.643"/>
    <p1510:client id="{A5A0E43C-324A-4C05-9853-8EBF1B525B6C}" v="1" dt="2024-09-06T06:32:51.7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288" autoAdjust="0"/>
  </p:normalViewPr>
  <p:slideViewPr>
    <p:cSldViewPr snapToGrid="0" showGuides="1">
      <p:cViewPr varScale="1">
        <p:scale>
          <a:sx n="101" d="100"/>
          <a:sy n="101" d="100"/>
        </p:scale>
        <p:origin x="99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0E0D00-E557-40B1-80ED-0FDFB6CD77A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4321AC1-2E1B-4C3E-B098-2119506C47F4}">
      <dgm:prSet/>
      <dgm:spPr/>
      <dgm:t>
        <a:bodyPr/>
        <a:lstStyle/>
        <a:p>
          <a:r>
            <a:rPr lang="en-US"/>
            <a:t>HSD-nätverket har ställt sig bakom beslutet 2022-09-23 om gemensam omställning av användningen av neuraxiala kopplingar så att endast NRFit med standard ISO 80369-6 ska används.</a:t>
          </a:r>
        </a:p>
      </dgm:t>
    </dgm:pt>
    <dgm:pt modelId="{B1459E99-9F58-4413-9FFF-B21B1DF7432F}" type="parTrans" cxnId="{49B7732F-B5CA-4536-9991-0137230865F0}">
      <dgm:prSet/>
      <dgm:spPr/>
      <dgm:t>
        <a:bodyPr/>
        <a:lstStyle/>
        <a:p>
          <a:endParaRPr lang="en-US"/>
        </a:p>
      </dgm:t>
    </dgm:pt>
    <dgm:pt modelId="{1130B65F-648C-43C3-9A5B-06FA8EB81DF8}" type="sibTrans" cxnId="{49B7732F-B5CA-4536-9991-0137230865F0}">
      <dgm:prSet/>
      <dgm:spPr/>
      <dgm:t>
        <a:bodyPr/>
        <a:lstStyle/>
        <a:p>
          <a:endParaRPr lang="en-US"/>
        </a:p>
      </dgm:t>
    </dgm:pt>
    <dgm:pt modelId="{7C7D3524-86D4-4BF6-B4BA-1EB4DC145D93}">
      <dgm:prSet/>
      <dgm:spPr/>
      <dgm:t>
        <a:bodyPr/>
        <a:lstStyle/>
        <a:p>
          <a:r>
            <a:rPr lang="en-US" dirty="0"/>
            <a:t>15 </a:t>
          </a:r>
          <a:r>
            <a:rPr lang="en-US" dirty="0" err="1"/>
            <a:t>september</a:t>
          </a:r>
          <a:r>
            <a:rPr lang="en-US" dirty="0"/>
            <a:t> 2023 </a:t>
          </a:r>
          <a:r>
            <a:rPr lang="en-US" dirty="0" err="1"/>
            <a:t>beslutas</a:t>
          </a:r>
          <a:r>
            <a:rPr lang="en-US" dirty="0"/>
            <a:t> det </a:t>
          </a:r>
          <a:r>
            <a:rPr lang="en-US" dirty="0" err="1"/>
            <a:t>att</a:t>
          </a:r>
          <a:r>
            <a:rPr lang="en-US" dirty="0"/>
            <a:t> </a:t>
          </a:r>
          <a:r>
            <a:rPr lang="en-US" dirty="0" err="1"/>
            <a:t>alla</a:t>
          </a:r>
          <a:r>
            <a:rPr lang="en-US" dirty="0"/>
            <a:t> </a:t>
          </a:r>
          <a:r>
            <a:rPr lang="en-US" dirty="0" err="1"/>
            <a:t>regioner</a:t>
          </a:r>
          <a:r>
            <a:rPr lang="en-US" dirty="0"/>
            <a:t> ska </a:t>
          </a:r>
          <a:r>
            <a:rPr lang="en-US" dirty="0" err="1"/>
            <a:t>ställa</a:t>
          </a:r>
          <a:r>
            <a:rPr lang="en-US" dirty="0"/>
            <a:t> om till </a:t>
          </a:r>
          <a:r>
            <a:rPr lang="en-US" dirty="0" err="1"/>
            <a:t>användning</a:t>
          </a:r>
          <a:r>
            <a:rPr lang="en-US" dirty="0"/>
            <a:t> av </a:t>
          </a:r>
          <a:r>
            <a:rPr lang="en-US" dirty="0" err="1"/>
            <a:t>neuraxiala</a:t>
          </a:r>
          <a:r>
            <a:rPr lang="en-US" dirty="0"/>
            <a:t> </a:t>
          </a:r>
          <a:r>
            <a:rPr lang="en-US" dirty="0" err="1"/>
            <a:t>kopplingar</a:t>
          </a:r>
          <a:r>
            <a:rPr lang="en-US" dirty="0"/>
            <a:t> </a:t>
          </a:r>
          <a:r>
            <a:rPr lang="en-US" dirty="0" err="1"/>
            <a:t>enligt</a:t>
          </a:r>
          <a:r>
            <a:rPr lang="en-US" dirty="0"/>
            <a:t> ISO 80369-6 (</a:t>
          </a:r>
          <a:r>
            <a:rPr lang="en-US" dirty="0" err="1"/>
            <a:t>NRFit</a:t>
          </a:r>
          <a:r>
            <a:rPr lang="en-US" dirty="0"/>
            <a:t>™) </a:t>
          </a:r>
          <a:r>
            <a:rPr lang="en-US" i="1" dirty="0" err="1"/>
            <a:t>inom</a:t>
          </a:r>
          <a:r>
            <a:rPr lang="en-US" i="1" dirty="0"/>
            <a:t> </a:t>
          </a:r>
          <a:r>
            <a:rPr lang="en-US" i="1" dirty="0" err="1"/>
            <a:t>en</a:t>
          </a:r>
          <a:r>
            <a:rPr lang="en-US" i="1" dirty="0"/>
            <a:t> period </a:t>
          </a:r>
          <a:r>
            <a:rPr lang="en-US" i="1" dirty="0" err="1"/>
            <a:t>på</a:t>
          </a:r>
          <a:r>
            <a:rPr lang="en-US" i="1" dirty="0"/>
            <a:t> </a:t>
          </a:r>
          <a:r>
            <a:rPr lang="en-US" i="1" dirty="0" err="1"/>
            <a:t>två</a:t>
          </a:r>
          <a:r>
            <a:rPr lang="en-US" i="1" dirty="0"/>
            <a:t> </a:t>
          </a:r>
          <a:r>
            <a:rPr lang="en-US" i="1" dirty="0" err="1"/>
            <a:t>månader</a:t>
          </a:r>
          <a:r>
            <a:rPr lang="en-US" i="1" dirty="0"/>
            <a:t> med start 2 </a:t>
          </a:r>
          <a:r>
            <a:rPr lang="en-US" i="1" dirty="0" err="1"/>
            <a:t>september</a:t>
          </a:r>
          <a:r>
            <a:rPr lang="en-US" i="1" dirty="0"/>
            <a:t> och </a:t>
          </a:r>
          <a:r>
            <a:rPr lang="en-US" i="1" dirty="0" err="1"/>
            <a:t>avslut</a:t>
          </a:r>
          <a:r>
            <a:rPr lang="en-US" i="1" dirty="0"/>
            <a:t> 31 </a:t>
          </a:r>
          <a:r>
            <a:rPr lang="en-US" i="1" dirty="0" err="1"/>
            <a:t>oktober</a:t>
          </a:r>
          <a:r>
            <a:rPr lang="en-US" i="1" dirty="0"/>
            <a:t> 2024. </a:t>
          </a:r>
          <a:r>
            <a:rPr lang="en-US" dirty="0"/>
            <a:t>Region Värmland </a:t>
          </a:r>
          <a:r>
            <a:rPr lang="en-US" dirty="0" err="1"/>
            <a:t>inför</a:t>
          </a:r>
          <a:r>
            <a:rPr lang="en-US" dirty="0"/>
            <a:t> </a:t>
          </a:r>
          <a:r>
            <a:rPr lang="en-US" dirty="0" err="1">
              <a:solidFill>
                <a:schemeClr val="tx1"/>
              </a:solidFill>
              <a:highlight>
                <a:srgbClr val="FFFF00"/>
              </a:highlight>
            </a:rPr>
            <a:t>NRFit</a:t>
          </a:r>
          <a:r>
            <a:rPr lang="en-US" dirty="0">
              <a:solidFill>
                <a:schemeClr val="tx1"/>
              </a:solidFill>
              <a:highlight>
                <a:srgbClr val="FFFF00"/>
              </a:highlight>
            </a:rPr>
            <a:t> 21/10</a:t>
          </a:r>
          <a:r>
            <a:rPr lang="en-US" dirty="0">
              <a:highlight>
                <a:srgbClr val="FFFF00"/>
              </a:highlight>
            </a:rPr>
            <a:t>. </a:t>
          </a:r>
        </a:p>
      </dgm:t>
    </dgm:pt>
    <dgm:pt modelId="{CEAA8F7F-7660-4857-9A62-0C3A5E7844BA}" type="parTrans" cxnId="{0314AA71-11BF-45A0-AAAB-46152191017B}">
      <dgm:prSet/>
      <dgm:spPr/>
      <dgm:t>
        <a:bodyPr/>
        <a:lstStyle/>
        <a:p>
          <a:endParaRPr lang="en-US"/>
        </a:p>
      </dgm:t>
    </dgm:pt>
    <dgm:pt modelId="{4F1632B0-CCB4-495F-BDE0-4BA39347262F}" type="sibTrans" cxnId="{0314AA71-11BF-45A0-AAAB-46152191017B}">
      <dgm:prSet/>
      <dgm:spPr/>
      <dgm:t>
        <a:bodyPr/>
        <a:lstStyle/>
        <a:p>
          <a:endParaRPr lang="en-US"/>
        </a:p>
      </dgm:t>
    </dgm:pt>
    <dgm:pt modelId="{FE55F644-9391-4834-8D52-653F08834BA4}" type="pres">
      <dgm:prSet presAssocID="{CA0E0D00-E557-40B1-80ED-0FDFB6CD77A9}" presName="linear" presStyleCnt="0">
        <dgm:presLayoutVars>
          <dgm:animLvl val="lvl"/>
          <dgm:resizeHandles val="exact"/>
        </dgm:presLayoutVars>
      </dgm:prSet>
      <dgm:spPr/>
    </dgm:pt>
    <dgm:pt modelId="{88F1A259-1B19-4BB9-B92F-2390F0ECEEE0}" type="pres">
      <dgm:prSet presAssocID="{04321AC1-2E1B-4C3E-B098-2119506C47F4}" presName="parentText" presStyleLbl="node1" presStyleIdx="0" presStyleCnt="2">
        <dgm:presLayoutVars>
          <dgm:chMax val="0"/>
          <dgm:bulletEnabled val="1"/>
        </dgm:presLayoutVars>
      </dgm:prSet>
      <dgm:spPr/>
    </dgm:pt>
    <dgm:pt modelId="{0324297C-54BF-4964-A2B9-B118FAA429BF}" type="pres">
      <dgm:prSet presAssocID="{1130B65F-648C-43C3-9A5B-06FA8EB81DF8}" presName="spacer" presStyleCnt="0"/>
      <dgm:spPr/>
    </dgm:pt>
    <dgm:pt modelId="{038AA012-45E1-466F-A63A-A7A35ED165E1}" type="pres">
      <dgm:prSet presAssocID="{7C7D3524-86D4-4BF6-B4BA-1EB4DC145D93}" presName="parentText" presStyleLbl="node1" presStyleIdx="1" presStyleCnt="2">
        <dgm:presLayoutVars>
          <dgm:chMax val="0"/>
          <dgm:bulletEnabled val="1"/>
        </dgm:presLayoutVars>
      </dgm:prSet>
      <dgm:spPr/>
    </dgm:pt>
  </dgm:ptLst>
  <dgm:cxnLst>
    <dgm:cxn modelId="{49B7732F-B5CA-4536-9991-0137230865F0}" srcId="{CA0E0D00-E557-40B1-80ED-0FDFB6CD77A9}" destId="{04321AC1-2E1B-4C3E-B098-2119506C47F4}" srcOrd="0" destOrd="0" parTransId="{B1459E99-9F58-4413-9FFF-B21B1DF7432F}" sibTransId="{1130B65F-648C-43C3-9A5B-06FA8EB81DF8}"/>
    <dgm:cxn modelId="{0314AA71-11BF-45A0-AAAB-46152191017B}" srcId="{CA0E0D00-E557-40B1-80ED-0FDFB6CD77A9}" destId="{7C7D3524-86D4-4BF6-B4BA-1EB4DC145D93}" srcOrd="1" destOrd="0" parTransId="{CEAA8F7F-7660-4857-9A62-0C3A5E7844BA}" sibTransId="{4F1632B0-CCB4-495F-BDE0-4BA39347262F}"/>
    <dgm:cxn modelId="{8D130C97-C33C-4340-9064-C3AA45637290}" type="presOf" srcId="{CA0E0D00-E557-40B1-80ED-0FDFB6CD77A9}" destId="{FE55F644-9391-4834-8D52-653F08834BA4}" srcOrd="0" destOrd="0" presId="urn:microsoft.com/office/officeart/2005/8/layout/vList2"/>
    <dgm:cxn modelId="{ACD06BAE-CD29-4CC8-9E66-37F2A5C699A8}" type="presOf" srcId="{04321AC1-2E1B-4C3E-B098-2119506C47F4}" destId="{88F1A259-1B19-4BB9-B92F-2390F0ECEEE0}" srcOrd="0" destOrd="0" presId="urn:microsoft.com/office/officeart/2005/8/layout/vList2"/>
    <dgm:cxn modelId="{D90DD0C9-CFB6-4509-920B-35CF6C861437}" type="presOf" srcId="{7C7D3524-86D4-4BF6-B4BA-1EB4DC145D93}" destId="{038AA012-45E1-466F-A63A-A7A35ED165E1}" srcOrd="0" destOrd="0" presId="urn:microsoft.com/office/officeart/2005/8/layout/vList2"/>
    <dgm:cxn modelId="{497A60EE-6623-448A-8555-B53FE3A8225A}" type="presParOf" srcId="{FE55F644-9391-4834-8D52-653F08834BA4}" destId="{88F1A259-1B19-4BB9-B92F-2390F0ECEEE0}" srcOrd="0" destOrd="0" presId="urn:microsoft.com/office/officeart/2005/8/layout/vList2"/>
    <dgm:cxn modelId="{8F455772-CD0B-40D3-AD2C-B4E13F13599B}" type="presParOf" srcId="{FE55F644-9391-4834-8D52-653F08834BA4}" destId="{0324297C-54BF-4964-A2B9-B118FAA429BF}" srcOrd="1" destOrd="0" presId="urn:microsoft.com/office/officeart/2005/8/layout/vList2"/>
    <dgm:cxn modelId="{9F179FC2-18AD-4219-A7FE-32FF9E5C15D2}" type="presParOf" srcId="{FE55F644-9391-4834-8D52-653F08834BA4}" destId="{038AA012-45E1-466F-A63A-A7A35ED165E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1A259-1B19-4BB9-B92F-2390F0ECEEE0}">
      <dsp:nvSpPr>
        <dsp:cNvPr id="0" name=""/>
        <dsp:cNvSpPr/>
      </dsp:nvSpPr>
      <dsp:spPr>
        <a:xfrm>
          <a:off x="0" y="12507"/>
          <a:ext cx="9144000" cy="23157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HSD-nätverket har ställt sig bakom beslutet 2022-09-23 om gemensam omställning av användningen av neuraxiala kopplingar så att endast NRFit med standard ISO 80369-6 ska används.</a:t>
          </a:r>
        </a:p>
      </dsp:txBody>
      <dsp:txXfrm>
        <a:off x="113044" y="125551"/>
        <a:ext cx="8917912" cy="2089634"/>
      </dsp:txXfrm>
    </dsp:sp>
    <dsp:sp modelId="{038AA012-45E1-466F-A63A-A7A35ED165E1}">
      <dsp:nvSpPr>
        <dsp:cNvPr id="0" name=""/>
        <dsp:cNvSpPr/>
      </dsp:nvSpPr>
      <dsp:spPr>
        <a:xfrm>
          <a:off x="0" y="2408869"/>
          <a:ext cx="9144000" cy="23157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15 </a:t>
          </a:r>
          <a:r>
            <a:rPr lang="en-US" sz="2800" kern="1200" dirty="0" err="1"/>
            <a:t>september</a:t>
          </a:r>
          <a:r>
            <a:rPr lang="en-US" sz="2800" kern="1200" dirty="0"/>
            <a:t> 2023 </a:t>
          </a:r>
          <a:r>
            <a:rPr lang="en-US" sz="2800" kern="1200" dirty="0" err="1"/>
            <a:t>beslutas</a:t>
          </a:r>
          <a:r>
            <a:rPr lang="en-US" sz="2800" kern="1200" dirty="0"/>
            <a:t> det </a:t>
          </a:r>
          <a:r>
            <a:rPr lang="en-US" sz="2800" kern="1200" dirty="0" err="1"/>
            <a:t>att</a:t>
          </a:r>
          <a:r>
            <a:rPr lang="en-US" sz="2800" kern="1200" dirty="0"/>
            <a:t> </a:t>
          </a:r>
          <a:r>
            <a:rPr lang="en-US" sz="2800" kern="1200" dirty="0" err="1"/>
            <a:t>alla</a:t>
          </a:r>
          <a:r>
            <a:rPr lang="en-US" sz="2800" kern="1200" dirty="0"/>
            <a:t> </a:t>
          </a:r>
          <a:r>
            <a:rPr lang="en-US" sz="2800" kern="1200" dirty="0" err="1"/>
            <a:t>regioner</a:t>
          </a:r>
          <a:r>
            <a:rPr lang="en-US" sz="2800" kern="1200" dirty="0"/>
            <a:t> ska </a:t>
          </a:r>
          <a:r>
            <a:rPr lang="en-US" sz="2800" kern="1200" dirty="0" err="1"/>
            <a:t>ställa</a:t>
          </a:r>
          <a:r>
            <a:rPr lang="en-US" sz="2800" kern="1200" dirty="0"/>
            <a:t> om till </a:t>
          </a:r>
          <a:r>
            <a:rPr lang="en-US" sz="2800" kern="1200" dirty="0" err="1"/>
            <a:t>användning</a:t>
          </a:r>
          <a:r>
            <a:rPr lang="en-US" sz="2800" kern="1200" dirty="0"/>
            <a:t> av </a:t>
          </a:r>
          <a:r>
            <a:rPr lang="en-US" sz="2800" kern="1200" dirty="0" err="1"/>
            <a:t>neuraxiala</a:t>
          </a:r>
          <a:r>
            <a:rPr lang="en-US" sz="2800" kern="1200" dirty="0"/>
            <a:t> </a:t>
          </a:r>
          <a:r>
            <a:rPr lang="en-US" sz="2800" kern="1200" dirty="0" err="1"/>
            <a:t>kopplingar</a:t>
          </a:r>
          <a:r>
            <a:rPr lang="en-US" sz="2800" kern="1200" dirty="0"/>
            <a:t> </a:t>
          </a:r>
          <a:r>
            <a:rPr lang="en-US" sz="2800" kern="1200" dirty="0" err="1"/>
            <a:t>enligt</a:t>
          </a:r>
          <a:r>
            <a:rPr lang="en-US" sz="2800" kern="1200" dirty="0"/>
            <a:t> ISO 80369-6 (</a:t>
          </a:r>
          <a:r>
            <a:rPr lang="en-US" sz="2800" kern="1200" dirty="0" err="1"/>
            <a:t>NRFit</a:t>
          </a:r>
          <a:r>
            <a:rPr lang="en-US" sz="2800" kern="1200" dirty="0"/>
            <a:t>™) </a:t>
          </a:r>
          <a:r>
            <a:rPr lang="en-US" sz="2800" i="1" kern="1200" dirty="0" err="1"/>
            <a:t>inom</a:t>
          </a:r>
          <a:r>
            <a:rPr lang="en-US" sz="2800" i="1" kern="1200" dirty="0"/>
            <a:t> </a:t>
          </a:r>
          <a:r>
            <a:rPr lang="en-US" sz="2800" i="1" kern="1200" dirty="0" err="1"/>
            <a:t>en</a:t>
          </a:r>
          <a:r>
            <a:rPr lang="en-US" sz="2800" i="1" kern="1200" dirty="0"/>
            <a:t> period </a:t>
          </a:r>
          <a:r>
            <a:rPr lang="en-US" sz="2800" i="1" kern="1200" dirty="0" err="1"/>
            <a:t>på</a:t>
          </a:r>
          <a:r>
            <a:rPr lang="en-US" sz="2800" i="1" kern="1200" dirty="0"/>
            <a:t> </a:t>
          </a:r>
          <a:r>
            <a:rPr lang="en-US" sz="2800" i="1" kern="1200" dirty="0" err="1"/>
            <a:t>två</a:t>
          </a:r>
          <a:r>
            <a:rPr lang="en-US" sz="2800" i="1" kern="1200" dirty="0"/>
            <a:t> </a:t>
          </a:r>
          <a:r>
            <a:rPr lang="en-US" sz="2800" i="1" kern="1200" dirty="0" err="1"/>
            <a:t>månader</a:t>
          </a:r>
          <a:r>
            <a:rPr lang="en-US" sz="2800" i="1" kern="1200" dirty="0"/>
            <a:t> med start 2 </a:t>
          </a:r>
          <a:r>
            <a:rPr lang="en-US" sz="2800" i="1" kern="1200" dirty="0" err="1"/>
            <a:t>september</a:t>
          </a:r>
          <a:r>
            <a:rPr lang="en-US" sz="2800" i="1" kern="1200" dirty="0"/>
            <a:t> och </a:t>
          </a:r>
          <a:r>
            <a:rPr lang="en-US" sz="2800" i="1" kern="1200" dirty="0" err="1"/>
            <a:t>avslut</a:t>
          </a:r>
          <a:r>
            <a:rPr lang="en-US" sz="2800" i="1" kern="1200" dirty="0"/>
            <a:t> 31 </a:t>
          </a:r>
          <a:r>
            <a:rPr lang="en-US" sz="2800" i="1" kern="1200" dirty="0" err="1"/>
            <a:t>oktober</a:t>
          </a:r>
          <a:r>
            <a:rPr lang="en-US" sz="2800" i="1" kern="1200" dirty="0"/>
            <a:t> 2024. </a:t>
          </a:r>
          <a:r>
            <a:rPr lang="en-US" sz="2800" kern="1200" dirty="0"/>
            <a:t>Region Värmland </a:t>
          </a:r>
          <a:r>
            <a:rPr lang="en-US" sz="2800" kern="1200" dirty="0" err="1"/>
            <a:t>inför</a:t>
          </a:r>
          <a:r>
            <a:rPr lang="en-US" sz="2800" kern="1200" dirty="0"/>
            <a:t> </a:t>
          </a:r>
          <a:r>
            <a:rPr lang="en-US" sz="2800" kern="1200" dirty="0" err="1">
              <a:solidFill>
                <a:schemeClr val="tx1"/>
              </a:solidFill>
              <a:highlight>
                <a:srgbClr val="FFFF00"/>
              </a:highlight>
            </a:rPr>
            <a:t>NRFit</a:t>
          </a:r>
          <a:r>
            <a:rPr lang="en-US" sz="2800" kern="1200" dirty="0">
              <a:solidFill>
                <a:schemeClr val="tx1"/>
              </a:solidFill>
              <a:highlight>
                <a:srgbClr val="FFFF00"/>
              </a:highlight>
            </a:rPr>
            <a:t> 21/10</a:t>
          </a:r>
          <a:r>
            <a:rPr lang="en-US" sz="2800" kern="1200" dirty="0">
              <a:highlight>
                <a:srgbClr val="FFFF00"/>
              </a:highlight>
            </a:rPr>
            <a:t>. </a:t>
          </a:r>
        </a:p>
      </dsp:txBody>
      <dsp:txXfrm>
        <a:off x="113044" y="2521913"/>
        <a:ext cx="8917912" cy="20896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500844"/>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500844"/>
          </a:xfrm>
          <a:prstGeom prst="rect">
            <a:avLst/>
          </a:prstGeom>
        </p:spPr>
        <p:txBody>
          <a:bodyPr vert="horz" lIns="91440" tIns="45720" rIns="91440" bIns="45720" rtlCol="0"/>
          <a:lstStyle>
            <a:lvl1pPr algn="r">
              <a:defRPr sz="1200"/>
            </a:lvl1pPr>
          </a:lstStyle>
          <a:p>
            <a:fld id="{463EC1B4-667C-4CA9-BE4B-E7A99FFC4F0F}" type="datetimeFigureOut">
              <a:rPr lang="sv-SE" smtClean="0"/>
              <a:t>2024-09-06</a:t>
            </a:fld>
            <a:endParaRPr lang="sv-SE"/>
          </a:p>
        </p:txBody>
      </p:sp>
      <p:sp>
        <p:nvSpPr>
          <p:cNvPr id="4" name="Platshållare för bildobjekt 3"/>
          <p:cNvSpPr>
            <a:spLocks noGrp="1" noRot="1" noChangeAspect="1"/>
          </p:cNvSpPr>
          <p:nvPr>
            <p:ph type="sldImg" idx="2"/>
          </p:nvPr>
        </p:nvSpPr>
        <p:spPr>
          <a:xfrm>
            <a:off x="403225" y="1247775"/>
            <a:ext cx="5988050" cy="33686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803934"/>
            <a:ext cx="5435600" cy="3930491"/>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81358"/>
            <a:ext cx="2944283" cy="50084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81358"/>
            <a:ext cx="2944283" cy="500842"/>
          </a:xfrm>
          <a:prstGeom prst="rect">
            <a:avLst/>
          </a:prstGeom>
        </p:spPr>
        <p:txBody>
          <a:bodyPr vert="horz" lIns="91440" tIns="45720" rIns="91440" bIns="45720" rtlCol="0" anchor="b"/>
          <a:lstStyle>
            <a:lvl1pPr algn="r">
              <a:defRPr sz="1200"/>
            </a:lvl1pPr>
          </a:lstStyle>
          <a:p>
            <a:fld id="{AFA3E943-FA59-49B0-B998-AD72AA95AC92}" type="slidenum">
              <a:rPr lang="sv-SE" smtClean="0"/>
              <a:t>‹#›</a:t>
            </a:fld>
            <a:endParaRPr lang="sv-SE"/>
          </a:p>
        </p:txBody>
      </p:sp>
    </p:spTree>
    <p:extLst>
      <p:ext uri="{BB962C8B-B14F-4D97-AF65-F5344CB8AC3E}">
        <p14:creationId xmlns:p14="http://schemas.microsoft.com/office/powerpoint/2010/main" val="2836614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t>Cecilia Grankvist, </a:t>
            </a:r>
            <a:r>
              <a:rPr lang="sv-SE" dirty="0"/>
              <a:t>projektledare från april -24. </a:t>
            </a:r>
          </a:p>
        </p:txBody>
      </p:sp>
      <p:sp>
        <p:nvSpPr>
          <p:cNvPr id="4" name="Platshållare för bildnummer 3"/>
          <p:cNvSpPr>
            <a:spLocks noGrp="1"/>
          </p:cNvSpPr>
          <p:nvPr>
            <p:ph type="sldNum" sz="quarter" idx="5"/>
          </p:nvPr>
        </p:nvSpPr>
        <p:spPr/>
        <p:txBody>
          <a:bodyPr/>
          <a:lstStyle/>
          <a:p>
            <a:fld id="{AFA3E943-FA59-49B0-B998-AD72AA95AC92}" type="slidenum">
              <a:rPr lang="sv-SE" smtClean="0"/>
              <a:t>1</a:t>
            </a:fld>
            <a:endParaRPr lang="sv-SE"/>
          </a:p>
        </p:txBody>
      </p:sp>
    </p:spTree>
    <p:extLst>
      <p:ext uri="{BB962C8B-B14F-4D97-AF65-F5344CB8AC3E}">
        <p14:creationId xmlns:p14="http://schemas.microsoft.com/office/powerpoint/2010/main" val="3281013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1" dirty="0"/>
              <a:t>Många avdelningar behöver beställa och göra plats för produkterna – ersättningslistor på material kommer läggas ut på intranätet </a:t>
            </a:r>
            <a:r>
              <a:rPr lang="sv-SE" b="1" dirty="0">
                <a:highlight>
                  <a:srgbClr val="FFFF00"/>
                </a:highlight>
              </a:rPr>
              <a:t>under v36</a:t>
            </a:r>
            <a:r>
              <a:rPr lang="sv-SE" b="1" dirty="0"/>
              <a:t>.</a:t>
            </a:r>
          </a:p>
          <a:p>
            <a:pPr marL="0" indent="0">
              <a:buFont typeface="Arial" panose="020B0604020202020204" pitchFamily="34" charset="0"/>
              <a:buNone/>
            </a:pPr>
            <a:endParaRPr lang="sv-SE" b="1" dirty="0"/>
          </a:p>
          <a:p>
            <a:pPr marL="171450" indent="-171450">
              <a:buFont typeface="Arial" panose="020B0604020202020204" pitchFamily="34" charset="0"/>
              <a:buChar char="•"/>
            </a:pPr>
            <a:r>
              <a:rPr lang="sv-SE" b="1" dirty="0"/>
              <a:t>Många förråd behöver dubbla uppsättningar sprutor och kanyler.</a:t>
            </a:r>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r>
              <a:rPr lang="sv-SE" b="1" dirty="0"/>
              <a:t>Alla som dukar upp behöver veta att de ska använda de nya produkterna 21/10.</a:t>
            </a:r>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r>
              <a:rPr lang="sv-SE" b="1" dirty="0"/>
              <a:t>All personal som idag handhar motsvarande material behöver informeras.</a:t>
            </a:r>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r>
              <a:rPr lang="sv-SE" b="1" dirty="0"/>
              <a:t>Patienter med långa vårdtider kommer ha </a:t>
            </a:r>
            <a:r>
              <a:rPr lang="sv-SE" b="1" dirty="0" err="1"/>
              <a:t>Luer</a:t>
            </a:r>
            <a:r>
              <a:rPr lang="sv-SE" b="1" dirty="0"/>
              <a:t>-kopplingar parallellt med nya standarden – ha en plan!  </a:t>
            </a:r>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r>
              <a:rPr lang="sv-SE" b="1" dirty="0"/>
              <a:t>Infusionspumpar behöver förberedas för nya sprutor.</a:t>
            </a:r>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r>
              <a:rPr lang="sv-SE" b="1" dirty="0"/>
              <a:t>Se över regionala och lokala riktlinjer. Om ni har riktlinjer som framöver behöver inkludera </a:t>
            </a:r>
            <a:r>
              <a:rPr lang="sv-SE" b="1" dirty="0" err="1"/>
              <a:t>NRFit</a:t>
            </a:r>
            <a:r>
              <a:rPr lang="sv-SE" b="1" dirty="0"/>
              <a:t>-kopplade produkter istället för eller tillsammans med </a:t>
            </a:r>
            <a:r>
              <a:rPr lang="sv-SE" b="1" dirty="0" err="1"/>
              <a:t>Luer</a:t>
            </a:r>
            <a:r>
              <a:rPr lang="sv-SE" b="1" dirty="0"/>
              <a:t>-kopplade</a:t>
            </a:r>
          </a:p>
          <a:p>
            <a:pPr marL="171450" indent="-171450">
              <a:buFont typeface="Arial" panose="020B0604020202020204" pitchFamily="34" charset="0"/>
              <a:buChar char="•"/>
            </a:pPr>
            <a:endParaRPr lang="sv-SE" b="1" dirty="0"/>
          </a:p>
          <a:p>
            <a:pPr marL="171450" indent="-171450">
              <a:buFont typeface="Arial" panose="020B0604020202020204" pitchFamily="34" charset="0"/>
              <a:buChar char="•"/>
            </a:pPr>
            <a:r>
              <a:rPr lang="sv-SE" b="1" dirty="0"/>
              <a:t>Om ni tar emot en patient som har </a:t>
            </a:r>
            <a:r>
              <a:rPr lang="sv-SE" b="1" dirty="0" err="1"/>
              <a:t>neroaxialkoppling</a:t>
            </a:r>
            <a:r>
              <a:rPr lang="sv-SE" b="1" dirty="0"/>
              <a:t> (ex EDA) från annan region som redan inför </a:t>
            </a:r>
            <a:r>
              <a:rPr lang="sv-SE" b="1" dirty="0" err="1"/>
              <a:t>NRFit</a:t>
            </a:r>
            <a:r>
              <a:rPr lang="sv-SE" b="1" dirty="0"/>
              <a:t>. Be dem skicka med material! (detta gäller innan 21/10)</a:t>
            </a:r>
          </a:p>
          <a:p>
            <a:endParaRPr lang="sv-SE" dirty="0"/>
          </a:p>
        </p:txBody>
      </p:sp>
      <p:sp>
        <p:nvSpPr>
          <p:cNvPr id="4" name="Platshållare för bildnummer 3"/>
          <p:cNvSpPr>
            <a:spLocks noGrp="1"/>
          </p:cNvSpPr>
          <p:nvPr>
            <p:ph type="sldNum" sz="quarter" idx="5"/>
          </p:nvPr>
        </p:nvSpPr>
        <p:spPr/>
        <p:txBody>
          <a:bodyPr/>
          <a:lstStyle/>
          <a:p>
            <a:fld id="{AFA3E943-FA59-49B0-B998-AD72AA95AC92}" type="slidenum">
              <a:rPr lang="sv-SE" smtClean="0"/>
              <a:t>10</a:t>
            </a:fld>
            <a:endParaRPr lang="sv-SE"/>
          </a:p>
        </p:txBody>
      </p:sp>
    </p:spTree>
    <p:extLst>
      <p:ext uri="{BB962C8B-B14F-4D97-AF65-F5344CB8AC3E}">
        <p14:creationId xmlns:p14="http://schemas.microsoft.com/office/powerpoint/2010/main" val="2209869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Produktsortimentet är inte heltäckande </a:t>
            </a:r>
          </a:p>
          <a:p>
            <a:pPr marL="0" indent="0">
              <a:buFont typeface="Arial" panose="020B0604020202020204" pitchFamily="34" charset="0"/>
              <a:buNone/>
            </a:pPr>
            <a:endParaRPr lang="sv-SE" dirty="0"/>
          </a:p>
          <a:p>
            <a:pPr marL="171450" indent="-171450">
              <a:buFont typeface="Arial" panose="020B0604020202020204" pitchFamily="34" charset="0"/>
              <a:buChar char="•"/>
            </a:pPr>
            <a:r>
              <a:rPr lang="sv-SE" b="0" i="0" dirty="0">
                <a:solidFill>
                  <a:srgbClr val="000000"/>
                </a:solidFill>
                <a:effectLst/>
                <a:highlight>
                  <a:srgbClr val="FFFFFF"/>
                </a:highlight>
                <a:latin typeface="Frutiger"/>
              </a:rPr>
              <a:t>Några produkttyper som används </a:t>
            </a:r>
            <a:r>
              <a:rPr lang="sv-SE" b="0" i="0" dirty="0" err="1">
                <a:solidFill>
                  <a:srgbClr val="000000"/>
                </a:solidFill>
                <a:effectLst/>
                <a:highlight>
                  <a:srgbClr val="FFFFFF"/>
                </a:highlight>
                <a:latin typeface="Frutiger"/>
              </a:rPr>
              <a:t>neuraxialt</a:t>
            </a:r>
            <a:r>
              <a:rPr lang="sv-SE" b="0" i="0" dirty="0">
                <a:solidFill>
                  <a:srgbClr val="000000"/>
                </a:solidFill>
                <a:effectLst/>
                <a:highlight>
                  <a:srgbClr val="FFFFFF"/>
                </a:highlight>
                <a:latin typeface="Frutiger"/>
              </a:rPr>
              <a:t> saknar </a:t>
            </a:r>
            <a:r>
              <a:rPr lang="sv-SE" b="0" i="0" dirty="0" err="1">
                <a:solidFill>
                  <a:srgbClr val="000000"/>
                </a:solidFill>
                <a:effectLst/>
                <a:highlight>
                  <a:srgbClr val="FFFFFF"/>
                </a:highlight>
                <a:latin typeface="Frutiger"/>
              </a:rPr>
              <a:t>NRFit</a:t>
            </a:r>
            <a:r>
              <a:rPr lang="sv-SE" b="0" i="0" dirty="0">
                <a:solidFill>
                  <a:srgbClr val="000000"/>
                </a:solidFill>
                <a:effectLst/>
                <a:highlight>
                  <a:srgbClr val="FFFFFF"/>
                </a:highlight>
                <a:latin typeface="Frutiger"/>
              </a:rPr>
              <a:t>-kopplingar, men deras användning berörs tydligt av övergången eftersom tillbehören kan bli begränsade till endera kopplingstypen. Det handlar om Ryggmärgsstimulering (även kallat SCS), portnålar, spinaldränage, Beckerdränage, cerebral tryckmätare och vissa övriga tryckavkännare. </a:t>
            </a:r>
          </a:p>
          <a:p>
            <a:pPr marL="171450" indent="-171450">
              <a:buFont typeface="Arial" panose="020B0604020202020204" pitchFamily="34" charset="0"/>
              <a:buChar char="•"/>
            </a:pPr>
            <a:endParaRPr lang="sv-SE" b="0" i="0" dirty="0">
              <a:solidFill>
                <a:srgbClr val="000000"/>
              </a:solidFill>
              <a:effectLst/>
              <a:highlight>
                <a:srgbClr val="FFFFFF"/>
              </a:highlight>
              <a:latin typeface="Frutiger"/>
            </a:endParaRPr>
          </a:p>
          <a:p>
            <a:pPr marL="171450" indent="-171450">
              <a:buFont typeface="Arial" panose="020B0604020202020204" pitchFamily="34" charset="0"/>
              <a:buChar char="•"/>
            </a:pPr>
            <a:r>
              <a:rPr lang="sv-SE" b="0" i="0" dirty="0">
                <a:solidFill>
                  <a:srgbClr val="000000"/>
                </a:solidFill>
                <a:effectLst/>
                <a:highlight>
                  <a:srgbClr val="FFFFFF"/>
                </a:highlight>
                <a:latin typeface="Frutiger"/>
              </a:rPr>
              <a:t>Enheterna som använder dessa behöver därför göra riskanalyser och uppdatera lokala rutiner. </a:t>
            </a:r>
            <a:endParaRPr lang="sv-SE" dirty="0"/>
          </a:p>
        </p:txBody>
      </p:sp>
      <p:sp>
        <p:nvSpPr>
          <p:cNvPr id="4" name="Platshållare för bildnummer 3"/>
          <p:cNvSpPr>
            <a:spLocks noGrp="1"/>
          </p:cNvSpPr>
          <p:nvPr>
            <p:ph type="sldNum" sz="quarter" idx="5"/>
          </p:nvPr>
        </p:nvSpPr>
        <p:spPr/>
        <p:txBody>
          <a:bodyPr/>
          <a:lstStyle/>
          <a:p>
            <a:fld id="{AFA3E943-FA59-49B0-B998-AD72AA95AC92}" type="slidenum">
              <a:rPr lang="sv-SE" smtClean="0"/>
              <a:t>11</a:t>
            </a:fld>
            <a:endParaRPr lang="sv-SE"/>
          </a:p>
        </p:txBody>
      </p:sp>
    </p:spTree>
    <p:extLst>
      <p:ext uri="{BB962C8B-B14F-4D97-AF65-F5344CB8AC3E}">
        <p14:creationId xmlns:p14="http://schemas.microsoft.com/office/powerpoint/2010/main" val="2926466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Troligtvis bättre/mer patientsäkert</a:t>
            </a:r>
            <a:r>
              <a:rPr lang="sv-SE" baseline="0" dirty="0"/>
              <a:t> om universitetssjukhusen går över senare. Gemensam varuförsörjning Mellersta –hur hantera? Både Örebro och Uppsala </a:t>
            </a:r>
            <a:r>
              <a:rPr lang="sv-SE" baseline="0"/>
              <a:t>är före oss. </a:t>
            </a:r>
            <a:endParaRPr lang="sv-SE"/>
          </a:p>
        </p:txBody>
      </p:sp>
      <p:sp>
        <p:nvSpPr>
          <p:cNvPr id="4" name="Platshållare för bildnummer 3"/>
          <p:cNvSpPr>
            <a:spLocks noGrp="1"/>
          </p:cNvSpPr>
          <p:nvPr>
            <p:ph type="sldNum" sz="quarter" idx="10"/>
          </p:nvPr>
        </p:nvSpPr>
        <p:spPr/>
        <p:txBody>
          <a:bodyPr/>
          <a:lstStyle/>
          <a:p>
            <a:fld id="{A68B40DB-3943-4C00-9311-38172B439184}" type="slidenum">
              <a:rPr lang="sv-SE" smtClean="0"/>
              <a:t>12</a:t>
            </a:fld>
            <a:endParaRPr lang="sv-SE"/>
          </a:p>
        </p:txBody>
      </p:sp>
    </p:spTree>
    <p:extLst>
      <p:ext uri="{BB962C8B-B14F-4D97-AF65-F5344CB8AC3E}">
        <p14:creationId xmlns:p14="http://schemas.microsoft.com/office/powerpoint/2010/main" val="675349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behöver ett förråd att förvara materialet i. Samordning med transport finns sen tidigare. </a:t>
            </a:r>
          </a:p>
        </p:txBody>
      </p:sp>
      <p:sp>
        <p:nvSpPr>
          <p:cNvPr id="4" name="Platshållare för bildnummer 3"/>
          <p:cNvSpPr>
            <a:spLocks noGrp="1"/>
          </p:cNvSpPr>
          <p:nvPr>
            <p:ph type="sldNum" sz="quarter" idx="5"/>
          </p:nvPr>
        </p:nvSpPr>
        <p:spPr/>
        <p:txBody>
          <a:bodyPr/>
          <a:lstStyle/>
          <a:p>
            <a:fld id="{AFA3E943-FA59-49B0-B998-AD72AA95AC92}" type="slidenum">
              <a:rPr lang="sv-SE" smtClean="0"/>
              <a:t>13</a:t>
            </a:fld>
            <a:endParaRPr lang="sv-SE"/>
          </a:p>
        </p:txBody>
      </p:sp>
    </p:spTree>
    <p:extLst>
      <p:ext uri="{BB962C8B-B14F-4D97-AF65-F5344CB8AC3E}">
        <p14:creationId xmlns:p14="http://schemas.microsoft.com/office/powerpoint/2010/main" val="48631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FA3E943-FA59-49B0-B998-AD72AA95AC92}" type="slidenum">
              <a:rPr lang="sv-SE" smtClean="0"/>
              <a:t>14</a:t>
            </a:fld>
            <a:endParaRPr lang="sv-SE"/>
          </a:p>
        </p:txBody>
      </p:sp>
    </p:spTree>
    <p:extLst>
      <p:ext uri="{BB962C8B-B14F-4D97-AF65-F5344CB8AC3E}">
        <p14:creationId xmlns:p14="http://schemas.microsoft.com/office/powerpoint/2010/main" val="3204130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solidFill>
                  <a:srgbClr val="000000"/>
                </a:solidFill>
                <a:effectLst/>
                <a:highlight>
                  <a:srgbClr val="FFFFFF"/>
                </a:highlight>
                <a:latin typeface="Frutiger"/>
              </a:rPr>
              <a:t>Att införa en specifik </a:t>
            </a:r>
            <a:r>
              <a:rPr lang="sv-SE" b="0" i="0" dirty="0" err="1">
                <a:solidFill>
                  <a:srgbClr val="000000"/>
                </a:solidFill>
                <a:effectLst/>
                <a:highlight>
                  <a:srgbClr val="FFFFFF"/>
                </a:highlight>
                <a:latin typeface="Frutiger"/>
              </a:rPr>
              <a:t>neuroaxial</a:t>
            </a:r>
            <a:r>
              <a:rPr lang="sv-SE" b="0" i="0" dirty="0">
                <a:solidFill>
                  <a:srgbClr val="000000"/>
                </a:solidFill>
                <a:effectLst/>
                <a:highlight>
                  <a:srgbClr val="FFFFFF"/>
                </a:highlight>
                <a:latin typeface="Frutiger"/>
              </a:rPr>
              <a:t> kopplingstyp i form av </a:t>
            </a:r>
            <a:r>
              <a:rPr lang="sv-SE" b="0" i="0" dirty="0" err="1">
                <a:solidFill>
                  <a:srgbClr val="000000"/>
                </a:solidFill>
                <a:effectLst/>
                <a:highlight>
                  <a:srgbClr val="FFFFFF"/>
                </a:highlight>
                <a:latin typeface="Frutiger"/>
              </a:rPr>
              <a:t>NRFit</a:t>
            </a:r>
            <a:r>
              <a:rPr lang="sv-SE" b="0" i="0" dirty="0">
                <a:solidFill>
                  <a:srgbClr val="000000"/>
                </a:solidFill>
                <a:effectLst/>
                <a:highlight>
                  <a:srgbClr val="FFFFFF"/>
                </a:highlight>
                <a:latin typeface="Frutiger"/>
              </a:rPr>
              <a:t> förväntas göra vården betydligt säkrare genom att läkemedel avsett för en specifik administreringsväg inte längre kan kopplas till annan än den avsedda. </a:t>
            </a:r>
          </a:p>
          <a:p>
            <a:endParaRPr lang="sv-SE" b="0" i="0" dirty="0">
              <a:solidFill>
                <a:srgbClr val="000000"/>
              </a:solidFill>
              <a:effectLst/>
              <a:highlight>
                <a:srgbClr val="FFFFFF"/>
              </a:highlight>
              <a:latin typeface="Frutiger"/>
            </a:endParaRPr>
          </a:p>
          <a:p>
            <a:r>
              <a:rPr lang="sv-SE" dirty="0"/>
              <a:t>Standarden utvecklades redan 2016. För att minska risken att läkemedel menade för blodbanan ges till nervsystemet (</a:t>
            </a:r>
            <a:r>
              <a:rPr lang="sv-SE" dirty="0" err="1"/>
              <a:t>epiduralt</a:t>
            </a:r>
            <a:r>
              <a:rPr lang="sv-SE" dirty="0"/>
              <a:t> eller </a:t>
            </a:r>
            <a:r>
              <a:rPr lang="sv-SE" dirty="0" err="1"/>
              <a:t>intratekalt</a:t>
            </a:r>
            <a:r>
              <a:rPr lang="sv-SE" dirty="0"/>
              <a:t>) och tvärt om. </a:t>
            </a:r>
          </a:p>
          <a:p>
            <a:r>
              <a:rPr lang="sv-SE" dirty="0"/>
              <a:t>Innan fanns bara </a:t>
            </a:r>
            <a:r>
              <a:rPr lang="sv-SE" dirty="0" err="1"/>
              <a:t>Luer</a:t>
            </a:r>
            <a:r>
              <a:rPr lang="sv-SE" dirty="0"/>
              <a:t>, sen kom (ca10år sen) ett system för sonder som går till </a:t>
            </a:r>
            <a:r>
              <a:rPr lang="sv-SE" dirty="0" err="1"/>
              <a:t>mag</a:t>
            </a:r>
            <a:r>
              <a:rPr lang="sv-SE" dirty="0"/>
              <a:t> och tar och snart också ett eget system till nervsystemet. </a:t>
            </a:r>
            <a:r>
              <a:rPr lang="sv-SE" dirty="0" err="1"/>
              <a:t>Luer</a:t>
            </a:r>
            <a:r>
              <a:rPr lang="sv-SE" dirty="0"/>
              <a:t> är för övrig administrering (främst blodbanan, men även </a:t>
            </a:r>
            <a:r>
              <a:rPr lang="sv-SE" dirty="0" err="1"/>
              <a:t>sc</a:t>
            </a:r>
            <a:r>
              <a:rPr lang="sv-SE" dirty="0"/>
              <a:t> och </a:t>
            </a:r>
            <a:r>
              <a:rPr lang="sv-SE" dirty="0" err="1"/>
              <a:t>im</a:t>
            </a:r>
            <a:r>
              <a:rPr lang="sv-SE" dirty="0"/>
              <a:t>)</a:t>
            </a:r>
          </a:p>
          <a:p>
            <a:pPr marL="171450" indent="-171450">
              <a:buFont typeface="Arial" panose="020B0604020202020204" pitchFamily="34" charset="0"/>
              <a:buChar char="•"/>
            </a:pPr>
            <a:endParaRPr lang="sv-SE" dirty="0"/>
          </a:p>
        </p:txBody>
      </p:sp>
      <p:sp>
        <p:nvSpPr>
          <p:cNvPr id="4" name="Platshållare för bildnummer 3"/>
          <p:cNvSpPr>
            <a:spLocks noGrp="1"/>
          </p:cNvSpPr>
          <p:nvPr>
            <p:ph type="sldNum" sz="quarter" idx="5"/>
          </p:nvPr>
        </p:nvSpPr>
        <p:spPr/>
        <p:txBody>
          <a:bodyPr/>
          <a:lstStyle/>
          <a:p>
            <a:fld id="{AFA3E943-FA59-49B0-B998-AD72AA95AC92}" type="slidenum">
              <a:rPr lang="sv-SE" smtClean="0"/>
              <a:t>2</a:t>
            </a:fld>
            <a:endParaRPr lang="sv-SE"/>
          </a:p>
        </p:txBody>
      </p:sp>
    </p:spTree>
    <p:extLst>
      <p:ext uri="{BB962C8B-B14F-4D97-AF65-F5344CB8AC3E}">
        <p14:creationId xmlns:p14="http://schemas.microsoft.com/office/powerpoint/2010/main" val="4079635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September 2022 beslutade Sveriges hälso- och sjukvårdsdirektörsnätverk  att ställa sig bakom beslutet att en gemensam omställning till att endast </a:t>
            </a:r>
            <a:r>
              <a:rPr lang="sv-SE" dirty="0" err="1"/>
              <a:t>NRFit</a:t>
            </a:r>
            <a:r>
              <a:rPr lang="sv-SE" dirty="0"/>
              <a:t> ska användas som </a:t>
            </a:r>
            <a:r>
              <a:rPr lang="sv-SE" dirty="0" err="1"/>
              <a:t>neuroaxialakopplingar</a:t>
            </a:r>
            <a:r>
              <a:rPr lang="sv-SE" dirty="0"/>
              <a:t> (allt som har med </a:t>
            </a:r>
            <a:r>
              <a:rPr lang="sv-SE" dirty="0" err="1"/>
              <a:t>administas</a:t>
            </a:r>
            <a:r>
              <a:rPr lang="sv-SE" dirty="0"/>
              <a:t> i CNS att göra epidural, lumbalpunktion, drän osv).</a:t>
            </a:r>
          </a:p>
          <a:p>
            <a:r>
              <a:rPr lang="sv-SE" b="0" i="0" dirty="0">
                <a:solidFill>
                  <a:srgbClr val="000000"/>
                </a:solidFill>
                <a:effectLst/>
                <a:highlight>
                  <a:srgbClr val="FFFFFF"/>
                </a:highlight>
                <a:latin typeface="Frutiger"/>
              </a:rPr>
              <a:t>I februari 2023 beslutade Hälso- och sjukvårdsdirektörsnätverket om en uppdragsbeskrivning för nationell samordning som stöd för den omställning som alla regioner behöver genomföra. Nationell samverkansgrupp för läkemedel och medicinteknik (NSG LM/MT) är styrgrupp för nationella samordningen av införandet och uppdragsgivare till den genomförandegrupp som koordinerar insatserna och stödjer regionernas kontaktpersoner och införandeprocesser.</a:t>
            </a:r>
            <a:endParaRPr lang="sv-SE" dirty="0"/>
          </a:p>
          <a:p>
            <a:endParaRPr lang="sv-SE" dirty="0"/>
          </a:p>
          <a:p>
            <a:endParaRPr lang="sv-SE" dirty="0"/>
          </a:p>
          <a:p>
            <a:r>
              <a:rPr lang="sv-SE" dirty="0"/>
              <a:t>April 2023 utsåg regionerna en eller två personer som har dialog med nationella genomförande gruppen</a:t>
            </a:r>
          </a:p>
          <a:p>
            <a:endParaRPr lang="sv-SE" dirty="0"/>
          </a:p>
          <a:p>
            <a:r>
              <a:rPr lang="sv-SE" dirty="0"/>
              <a:t>Ett år efter så beslutats det att alla regioner ska ställa om till </a:t>
            </a:r>
            <a:r>
              <a:rPr lang="sv-SE" dirty="0" err="1"/>
              <a:t>NRFit</a:t>
            </a:r>
            <a:r>
              <a:rPr lang="sv-SE" dirty="0"/>
              <a:t> under hösten 2024. Varje region kunde själv välja vilket datum omställningen ska ske. Vi valde tillsammans med material-gruppen 21/10. </a:t>
            </a:r>
          </a:p>
        </p:txBody>
      </p:sp>
      <p:sp>
        <p:nvSpPr>
          <p:cNvPr id="4" name="Platshållare för bildnummer 3"/>
          <p:cNvSpPr>
            <a:spLocks noGrp="1"/>
          </p:cNvSpPr>
          <p:nvPr>
            <p:ph type="sldNum" sz="quarter" idx="5"/>
          </p:nvPr>
        </p:nvSpPr>
        <p:spPr/>
        <p:txBody>
          <a:bodyPr/>
          <a:lstStyle/>
          <a:p>
            <a:fld id="{AFA3E943-FA59-49B0-B998-AD72AA95AC92}" type="slidenum">
              <a:rPr lang="sv-SE" smtClean="0"/>
              <a:t>3</a:t>
            </a:fld>
            <a:endParaRPr lang="sv-SE"/>
          </a:p>
        </p:txBody>
      </p:sp>
    </p:spTree>
    <p:extLst>
      <p:ext uri="{BB962C8B-B14F-4D97-AF65-F5344CB8AC3E}">
        <p14:creationId xmlns:p14="http://schemas.microsoft.com/office/powerpoint/2010/main" val="1985437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1" dirty="0">
                <a:effectLst/>
              </a:rPr>
              <a:t>För att minska risken för </a:t>
            </a:r>
            <a:r>
              <a:rPr lang="sv-SE" sz="1200" b="1" dirty="0" err="1">
                <a:effectLst/>
              </a:rPr>
              <a:t>neuroaxial</a:t>
            </a:r>
            <a:r>
              <a:rPr lang="sv-SE" sz="1200" b="1" dirty="0">
                <a:effectLst/>
              </a:rPr>
              <a:t> feladministrering av läkemedel.</a:t>
            </a:r>
            <a:r>
              <a:rPr lang="sv-SE" sz="1200" dirty="0">
                <a:effectLst/>
              </a:rPr>
              <a:t> </a:t>
            </a:r>
          </a:p>
          <a:p>
            <a:pPr algn="l"/>
            <a:r>
              <a:rPr lang="sv-SE" b="0" i="0" dirty="0">
                <a:solidFill>
                  <a:srgbClr val="000000"/>
                </a:solidFill>
                <a:effectLst/>
                <a:highlight>
                  <a:srgbClr val="FFFFFF"/>
                </a:highlight>
                <a:latin typeface="Frutiger"/>
              </a:rPr>
              <a:t>Det finns idag ett stort problem med ​felaktig användning av </a:t>
            </a:r>
            <a:r>
              <a:rPr lang="sv-SE" b="0" i="0" dirty="0" err="1">
                <a:solidFill>
                  <a:srgbClr val="000000"/>
                </a:solidFill>
                <a:effectLst/>
                <a:highlight>
                  <a:srgbClr val="FFFFFF"/>
                </a:highlight>
                <a:latin typeface="Frutiger"/>
              </a:rPr>
              <a:t>Luer</a:t>
            </a:r>
            <a:r>
              <a:rPr lang="sv-SE" b="0" i="0" dirty="0">
                <a:solidFill>
                  <a:srgbClr val="000000"/>
                </a:solidFill>
                <a:effectLst/>
                <a:highlight>
                  <a:srgbClr val="FFFFFF"/>
                </a:highlight>
                <a:latin typeface="Frutiger"/>
              </a:rPr>
              <a:t>-kopplingar (ISO-standard 80369-7) på ​grund av att samma koppling används för ​olika ändamål. ​</a:t>
            </a:r>
          </a:p>
          <a:p>
            <a:pPr algn="l"/>
            <a:r>
              <a:rPr lang="sv-SE" b="0" i="0" dirty="0">
                <a:solidFill>
                  <a:srgbClr val="000000"/>
                </a:solidFill>
                <a:effectLst/>
                <a:highlight>
                  <a:srgbClr val="FFFFFF"/>
                </a:highlight>
                <a:latin typeface="Frutiger"/>
              </a:rPr>
              <a:t>​Intravenösa läkemedel, inklusive vätskebehandling, har upprepade gånger felaktigt letts in i nervsystemet och vice versa med allvarliga konsekvenser för patienterna. Det har orsakat dels tillfälliga hjärt- och nervskador men också permanenta skador som </a:t>
            </a:r>
            <a:r>
              <a:rPr lang="sv-SE" b="0" i="0" dirty="0" err="1">
                <a:solidFill>
                  <a:srgbClr val="000000"/>
                </a:solidFill>
                <a:effectLst/>
                <a:highlight>
                  <a:srgbClr val="FFFFFF"/>
                </a:highlight>
                <a:latin typeface="Frutiger"/>
              </a:rPr>
              <a:t>paraplegi</a:t>
            </a:r>
            <a:r>
              <a:rPr lang="sv-SE" b="0" i="0" dirty="0">
                <a:solidFill>
                  <a:srgbClr val="000000"/>
                </a:solidFill>
                <a:effectLst/>
                <a:highlight>
                  <a:srgbClr val="FFFFFF"/>
                </a:highlight>
                <a:latin typeface="Frutiger"/>
              </a:rPr>
              <a:t> och till och med dödsfall.​ </a:t>
            </a:r>
          </a:p>
          <a:p>
            <a:pPr algn="l"/>
            <a:endParaRPr lang="sv-SE" b="0" i="0" dirty="0">
              <a:solidFill>
                <a:srgbClr val="000000"/>
              </a:solidFill>
              <a:effectLst/>
              <a:highlight>
                <a:srgbClr val="FFFFFF"/>
              </a:highlight>
              <a:latin typeface="Frutiger"/>
            </a:endParaRPr>
          </a:p>
          <a:p>
            <a:pPr algn="l"/>
            <a:r>
              <a:rPr lang="sv-SE" b="0" i="0" dirty="0">
                <a:solidFill>
                  <a:srgbClr val="000000"/>
                </a:solidFill>
                <a:effectLst/>
                <a:highlight>
                  <a:srgbClr val="FFFFFF"/>
                </a:highlight>
                <a:latin typeface="Frutiger"/>
              </a:rPr>
              <a:t>Varningar och förebyggande åtgärder har införts, exempelvis att markera förpackningar, infarter och katetrar extra tydligt, men misstag med medicinering och vätsketillförsel har ändå fortsatt.</a:t>
            </a:r>
          </a:p>
          <a:p>
            <a:pPr marL="171450" indent="-171450" algn="l">
              <a:buFont typeface="Arial" panose="020B0604020202020204" pitchFamily="34" charset="0"/>
              <a:buChar char="•"/>
            </a:pPr>
            <a:endParaRPr lang="sv-SE" b="1" i="0" dirty="0">
              <a:solidFill>
                <a:srgbClr val="000000"/>
              </a:solidFill>
              <a:effectLst/>
              <a:highlight>
                <a:srgbClr val="FFFFFF"/>
              </a:highlight>
              <a:latin typeface="Frutiger"/>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1" dirty="0">
                <a:effectLst/>
              </a:rPr>
              <a:t>Införs nationellt sep-okt 2024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1"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1" dirty="0" err="1">
                <a:effectLst/>
              </a:rPr>
              <a:t>NRFit</a:t>
            </a:r>
            <a:r>
              <a:rPr lang="sv-SE" sz="1200" b="1" dirty="0">
                <a:effectLst/>
              </a:rPr>
              <a:t> följer den nya ISO-standarden 80369-6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1"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1" dirty="0">
                <a:effectLst/>
              </a:rPr>
              <a:t>Systemet är </a:t>
            </a:r>
            <a:r>
              <a:rPr lang="sv-SE" sz="1200" b="1" dirty="0" err="1">
                <a:effectLst/>
              </a:rPr>
              <a:t>färgkodat</a:t>
            </a:r>
            <a:r>
              <a:rPr lang="sv-SE" sz="1200" b="1" dirty="0">
                <a:effectLst/>
              </a:rPr>
              <a:t> </a:t>
            </a:r>
            <a:r>
              <a:rPr lang="sv-SE" sz="1200" b="1" dirty="0">
                <a:effectLst/>
                <a:highlight>
                  <a:srgbClr val="FFFF00"/>
                </a:highlight>
              </a:rPr>
              <a:t>gult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dirty="0">
              <a:effectLst/>
            </a:endParaRPr>
          </a:p>
          <a:p>
            <a:pPr algn="l"/>
            <a:endParaRPr lang="sv-SE" b="0" i="0" dirty="0">
              <a:solidFill>
                <a:srgbClr val="000000"/>
              </a:solidFill>
              <a:effectLst/>
              <a:highlight>
                <a:srgbClr val="FFFFFF"/>
              </a:highlight>
              <a:latin typeface="Frutiger"/>
            </a:endParaRPr>
          </a:p>
          <a:p>
            <a:endParaRPr lang="sv-SE" dirty="0"/>
          </a:p>
        </p:txBody>
      </p:sp>
      <p:sp>
        <p:nvSpPr>
          <p:cNvPr id="4" name="Platshållare för bildnummer 3"/>
          <p:cNvSpPr>
            <a:spLocks noGrp="1"/>
          </p:cNvSpPr>
          <p:nvPr>
            <p:ph type="sldNum" sz="quarter" idx="5"/>
          </p:nvPr>
        </p:nvSpPr>
        <p:spPr/>
        <p:txBody>
          <a:bodyPr/>
          <a:lstStyle/>
          <a:p>
            <a:fld id="{AFA3E943-FA59-49B0-B998-AD72AA95AC92}" type="slidenum">
              <a:rPr lang="sv-SE" smtClean="0"/>
              <a:t>4</a:t>
            </a:fld>
            <a:endParaRPr lang="sv-SE"/>
          </a:p>
        </p:txBody>
      </p:sp>
    </p:spTree>
    <p:extLst>
      <p:ext uri="{BB962C8B-B14F-4D97-AF65-F5344CB8AC3E}">
        <p14:creationId xmlns:p14="http://schemas.microsoft.com/office/powerpoint/2010/main" val="1949773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fontAlgn="base">
              <a:lnSpc>
                <a:spcPct val="90000"/>
              </a:lnSpc>
              <a:buNone/>
            </a:pPr>
            <a:r>
              <a:rPr lang="sv-SE" sz="1600" b="1" dirty="0"/>
              <a:t>Införandet påverkar: </a:t>
            </a:r>
          </a:p>
          <a:p>
            <a:pPr marL="171450" indent="-171450" fontAlgn="base">
              <a:lnSpc>
                <a:spcPct val="90000"/>
              </a:lnSpc>
              <a:buFont typeface="Arial" panose="020B0604020202020204" pitchFamily="34" charset="0"/>
              <a:buChar char="•"/>
            </a:pPr>
            <a:r>
              <a:rPr lang="sv-SE" sz="1200" dirty="0"/>
              <a:t>Operationsavdelningar</a:t>
            </a:r>
          </a:p>
          <a:p>
            <a:pPr marL="171450" indent="-171450" fontAlgn="base">
              <a:lnSpc>
                <a:spcPct val="90000"/>
              </a:lnSpc>
              <a:buFont typeface="Arial" panose="020B0604020202020204" pitchFamily="34" charset="0"/>
              <a:buChar char="•"/>
            </a:pPr>
            <a:r>
              <a:rPr lang="sv-SE" sz="1200" dirty="0"/>
              <a:t>Centralberedningsenheter</a:t>
            </a:r>
          </a:p>
          <a:p>
            <a:pPr marL="171450" indent="-171450" fontAlgn="base">
              <a:lnSpc>
                <a:spcPct val="90000"/>
              </a:lnSpc>
              <a:buFont typeface="Arial" panose="020B0604020202020204" pitchFamily="34" charset="0"/>
              <a:buChar char="•"/>
            </a:pPr>
            <a:r>
              <a:rPr lang="sv-SE" sz="1200" dirty="0"/>
              <a:t>Förlossningen</a:t>
            </a:r>
          </a:p>
          <a:p>
            <a:pPr marL="171450" indent="-171450" fontAlgn="base">
              <a:lnSpc>
                <a:spcPct val="90000"/>
              </a:lnSpc>
              <a:buFont typeface="Arial" panose="020B0604020202020204" pitchFamily="34" charset="0"/>
              <a:buChar char="•"/>
            </a:pPr>
            <a:r>
              <a:rPr lang="sv-SE" sz="1200" dirty="0"/>
              <a:t>Avdelningar som gör lumbalpunktioner </a:t>
            </a:r>
          </a:p>
          <a:p>
            <a:pPr marL="171450" indent="-171450" fontAlgn="base">
              <a:lnSpc>
                <a:spcPct val="90000"/>
              </a:lnSpc>
              <a:buFont typeface="Arial" panose="020B0604020202020204" pitchFamily="34" charset="0"/>
              <a:buChar char="•"/>
            </a:pPr>
            <a:r>
              <a:rPr lang="sv-SE" sz="1200" dirty="0"/>
              <a:t>Röntgen</a:t>
            </a:r>
          </a:p>
          <a:p>
            <a:pPr marL="171450" indent="-171450" fontAlgn="base">
              <a:lnSpc>
                <a:spcPct val="90000"/>
              </a:lnSpc>
              <a:buFont typeface="Arial" panose="020B0604020202020204" pitchFamily="34" charset="0"/>
              <a:buChar char="•"/>
            </a:pPr>
            <a:r>
              <a:rPr lang="sv-SE" sz="1200" dirty="0"/>
              <a:t>Onkologi</a:t>
            </a:r>
          </a:p>
          <a:p>
            <a:pPr marL="171450" indent="-171450" fontAlgn="base">
              <a:lnSpc>
                <a:spcPct val="90000"/>
              </a:lnSpc>
              <a:buFont typeface="Arial" panose="020B0604020202020204" pitchFamily="34" charset="0"/>
              <a:buChar char="•"/>
            </a:pPr>
            <a:r>
              <a:rPr lang="sv-SE" sz="1200" dirty="0"/>
              <a:t>Avdelningar som behandlar patienter med epidural</a:t>
            </a:r>
          </a:p>
          <a:p>
            <a:pPr marL="171450" indent="-171450" fontAlgn="base">
              <a:lnSpc>
                <a:spcPct val="90000"/>
              </a:lnSpc>
              <a:buFont typeface="Arial" panose="020B0604020202020204" pitchFamily="34" charset="0"/>
              <a:buChar char="•"/>
            </a:pPr>
            <a:r>
              <a:rPr lang="sv-SE" sz="1200" dirty="0" err="1"/>
              <a:t>Neuroavdelningar</a:t>
            </a:r>
            <a:endParaRPr lang="sv-SE" sz="1200" dirty="0"/>
          </a:p>
          <a:p>
            <a:endParaRPr lang="sv-SE" dirty="0"/>
          </a:p>
        </p:txBody>
      </p:sp>
      <p:sp>
        <p:nvSpPr>
          <p:cNvPr id="4" name="Platshållare för bildnummer 3"/>
          <p:cNvSpPr>
            <a:spLocks noGrp="1"/>
          </p:cNvSpPr>
          <p:nvPr>
            <p:ph type="sldNum" sz="quarter" idx="5"/>
          </p:nvPr>
        </p:nvSpPr>
        <p:spPr/>
        <p:txBody>
          <a:bodyPr/>
          <a:lstStyle/>
          <a:p>
            <a:fld id="{AFA3E943-FA59-49B0-B998-AD72AA95AC92}" type="slidenum">
              <a:rPr lang="sv-SE" smtClean="0"/>
              <a:t>5</a:t>
            </a:fld>
            <a:endParaRPr lang="sv-SE"/>
          </a:p>
        </p:txBody>
      </p:sp>
    </p:spTree>
    <p:extLst>
      <p:ext uri="{BB962C8B-B14F-4D97-AF65-F5344CB8AC3E}">
        <p14:creationId xmlns:p14="http://schemas.microsoft.com/office/powerpoint/2010/main" val="1635022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cs typeface="Arial"/>
              </a:rPr>
              <a:t>Användningsområde </a:t>
            </a:r>
            <a:r>
              <a:rPr lang="sv-SE" dirty="0" err="1">
                <a:cs typeface="Arial"/>
              </a:rPr>
              <a:t>NRFit</a:t>
            </a:r>
            <a:endParaRPr lang="sv-SE" dirty="0">
              <a:cs typeface="Arial"/>
            </a:endParaRPr>
          </a:p>
          <a:p>
            <a:endParaRPr lang="sv-SE" dirty="0">
              <a:cs typeface="Arial"/>
            </a:endParaRPr>
          </a:p>
          <a:p>
            <a:pPr marL="0" indent="0" fontAlgn="base">
              <a:buFont typeface="Arial" panose="020B0604020202020204" pitchFamily="34" charset="0"/>
              <a:buNone/>
            </a:pPr>
            <a:r>
              <a:rPr lang="sv-SE" sz="1200" b="1" dirty="0"/>
              <a:t>ISO 80369-6/</a:t>
            </a:r>
            <a:r>
              <a:rPr lang="sv-SE" sz="1200" b="1" dirty="0" err="1"/>
              <a:t>NRFit</a:t>
            </a:r>
            <a:r>
              <a:rPr lang="sv-SE" sz="1200" b="1" dirty="0"/>
              <a:t>™ är standarden för </a:t>
            </a:r>
            <a:r>
              <a:rPr lang="sv-SE" sz="1200" b="1" dirty="0" err="1"/>
              <a:t>neuraxiala</a:t>
            </a:r>
            <a:r>
              <a:rPr lang="sv-SE" sz="1200" b="1" dirty="0"/>
              <a:t> användningsområden och (större) regional anestesi.  </a:t>
            </a:r>
          </a:p>
          <a:p>
            <a:pPr marL="0" indent="0" fontAlgn="base">
              <a:buFont typeface="Arial" panose="020B0604020202020204" pitchFamily="34" charset="0"/>
              <a:buNone/>
            </a:pPr>
            <a:endParaRPr lang="sv-SE" sz="1200" b="1" dirty="0"/>
          </a:p>
          <a:p>
            <a:pPr marL="171450" indent="-171450" fontAlgn="base">
              <a:buFont typeface="Arial" panose="020B0604020202020204" pitchFamily="34" charset="0"/>
              <a:buChar char="•"/>
            </a:pPr>
            <a:r>
              <a:rPr lang="sv-SE" sz="1200" dirty="0"/>
              <a:t>Epidural anestesi  </a:t>
            </a:r>
          </a:p>
          <a:p>
            <a:pPr marL="171450" indent="-171450" fontAlgn="base">
              <a:buFont typeface="Arial" panose="020B0604020202020204" pitchFamily="34" charset="0"/>
              <a:buChar char="•"/>
            </a:pPr>
            <a:r>
              <a:rPr lang="sv-SE" sz="1200" dirty="0"/>
              <a:t>Spinal anestesi  </a:t>
            </a:r>
          </a:p>
          <a:p>
            <a:pPr marL="171450" indent="-171450" fontAlgn="base">
              <a:buFont typeface="Arial" panose="020B0604020202020204" pitchFamily="34" charset="0"/>
              <a:buChar char="•"/>
            </a:pPr>
            <a:r>
              <a:rPr lang="sv-SE" sz="1200" dirty="0"/>
              <a:t>Regional anestesi (till exempel </a:t>
            </a:r>
            <a:r>
              <a:rPr lang="sv-SE" sz="1200" dirty="0" err="1"/>
              <a:t>plexusanestesi</a:t>
            </a:r>
            <a:r>
              <a:rPr lang="sv-SE" sz="1200" dirty="0"/>
              <a:t> med och utan kateter)  </a:t>
            </a:r>
          </a:p>
          <a:p>
            <a:pPr marL="171450" indent="-171450" fontAlgn="base">
              <a:buFont typeface="Arial" panose="020B0604020202020204" pitchFamily="34" charset="0"/>
              <a:buChar char="•"/>
            </a:pPr>
            <a:r>
              <a:rPr lang="sv-SE" sz="1200" dirty="0"/>
              <a:t>Sårinfiltrationskatetrar  </a:t>
            </a:r>
          </a:p>
          <a:p>
            <a:pPr marL="171450" indent="-171450" fontAlgn="base">
              <a:buFont typeface="Arial" panose="020B0604020202020204" pitchFamily="34" charset="0"/>
              <a:buChar char="•"/>
            </a:pPr>
            <a:r>
              <a:rPr lang="sv-SE" sz="1200" dirty="0"/>
              <a:t>Ventrikeldränage/spinaldränage  </a:t>
            </a:r>
          </a:p>
          <a:p>
            <a:pPr marL="171450" indent="-171450" fontAlgn="base">
              <a:buFont typeface="Arial" panose="020B0604020202020204" pitchFamily="34" charset="0"/>
              <a:buChar char="•"/>
            </a:pPr>
            <a:r>
              <a:rPr lang="sv-SE" sz="1200" dirty="0"/>
              <a:t>Lumbalpunktion  </a:t>
            </a:r>
          </a:p>
          <a:p>
            <a:pPr marL="171450" indent="-171450" fontAlgn="base">
              <a:buFont typeface="Arial" panose="020B0604020202020204" pitchFamily="34" charset="0"/>
              <a:buChar char="•"/>
            </a:pPr>
            <a:r>
              <a:rPr lang="sv-SE" sz="1200" dirty="0"/>
              <a:t>Avancerad pumpbaserad smärtbehandling (</a:t>
            </a:r>
            <a:r>
              <a:rPr lang="sv-SE" sz="1200" dirty="0" err="1"/>
              <a:t>epiduralt</a:t>
            </a:r>
            <a:r>
              <a:rPr lang="sv-SE" sz="1200" dirty="0"/>
              <a:t>/spinalt)  </a:t>
            </a:r>
          </a:p>
          <a:p>
            <a:pPr marL="171450" indent="-171450" fontAlgn="base">
              <a:buFont typeface="Arial" panose="020B0604020202020204" pitchFamily="34" charset="0"/>
              <a:buChar char="•"/>
            </a:pPr>
            <a:r>
              <a:rPr lang="sv-SE" sz="1200" dirty="0" err="1"/>
              <a:t>Intratekal</a:t>
            </a:r>
            <a:r>
              <a:rPr lang="sv-SE" sz="1200" dirty="0"/>
              <a:t> cytostatika-administrering  </a:t>
            </a:r>
          </a:p>
          <a:p>
            <a:pPr marL="171450" indent="-171450" fontAlgn="base">
              <a:buFont typeface="Arial" panose="020B0604020202020204" pitchFamily="34" charset="0"/>
              <a:buChar char="•"/>
            </a:pPr>
            <a:r>
              <a:rPr lang="sv-SE" sz="1200" dirty="0" err="1"/>
              <a:t>Myelografi</a:t>
            </a:r>
            <a:r>
              <a:rPr lang="sv-SE" sz="1200" dirty="0"/>
              <a:t> </a:t>
            </a:r>
            <a:endParaRPr lang="sv-SE" dirty="0"/>
          </a:p>
        </p:txBody>
      </p:sp>
      <p:sp>
        <p:nvSpPr>
          <p:cNvPr id="4" name="Platshållare för bildnummer 3"/>
          <p:cNvSpPr>
            <a:spLocks noGrp="1"/>
          </p:cNvSpPr>
          <p:nvPr>
            <p:ph type="sldNum" sz="quarter" idx="5"/>
          </p:nvPr>
        </p:nvSpPr>
        <p:spPr/>
        <p:txBody>
          <a:bodyPr/>
          <a:lstStyle/>
          <a:p>
            <a:fld id="{AFA3E943-FA59-49B0-B998-AD72AA95AC92}" type="slidenum">
              <a:rPr lang="sv-SE" smtClean="0"/>
              <a:t>6</a:t>
            </a:fld>
            <a:endParaRPr lang="sv-SE"/>
          </a:p>
        </p:txBody>
      </p:sp>
    </p:spTree>
    <p:extLst>
      <p:ext uri="{BB962C8B-B14F-4D97-AF65-F5344CB8AC3E}">
        <p14:creationId xmlns:p14="http://schemas.microsoft.com/office/powerpoint/2010/main" val="2243220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ska vara lätt att göra rätt</a:t>
            </a:r>
          </a:p>
          <a:p>
            <a:pPr marL="171450" indent="-171450">
              <a:lnSpc>
                <a:spcPct val="90000"/>
              </a:lnSpc>
              <a:buFont typeface="Arial" panose="020B0604020202020204" pitchFamily="34" charset="0"/>
              <a:buChar char="•"/>
            </a:pPr>
            <a:r>
              <a:rPr lang="sv-SE" sz="1200" b="1" dirty="0"/>
              <a:t>Det är svårt att göra rätt när </a:t>
            </a:r>
            <a:r>
              <a:rPr lang="sv-SE" sz="1200" b="1" dirty="0" err="1"/>
              <a:t>Luer</a:t>
            </a:r>
            <a:r>
              <a:rPr lang="sv-SE" sz="1200" b="1" dirty="0"/>
              <a:t>-kopplingar används till alla organ i kroppen trots att doseringar och preparat är helt olika för olika målorgan. </a:t>
            </a:r>
          </a:p>
          <a:p>
            <a:pPr marL="171450" indent="-171450">
              <a:lnSpc>
                <a:spcPct val="90000"/>
              </a:lnSpc>
              <a:buFont typeface="Arial" panose="020B0604020202020204" pitchFamily="34" charset="0"/>
              <a:buChar char="•"/>
            </a:pPr>
            <a:endParaRPr lang="sv-SE" sz="1200" b="1" dirty="0"/>
          </a:p>
          <a:p>
            <a:pPr marL="171450" indent="-171450">
              <a:lnSpc>
                <a:spcPct val="90000"/>
              </a:lnSpc>
              <a:buFont typeface="Arial" panose="020B0604020202020204" pitchFamily="34" charset="0"/>
              <a:buChar char="•"/>
            </a:pPr>
            <a:r>
              <a:rPr lang="sv-SE" sz="1200" b="1" dirty="0" err="1"/>
              <a:t>NRFit</a:t>
            </a:r>
            <a:r>
              <a:rPr lang="sv-SE" sz="1200" b="1" dirty="0"/>
              <a:t>-kopplingens diameter är 20 procent mindre än </a:t>
            </a:r>
            <a:r>
              <a:rPr lang="sv-SE" sz="1200" b="1" dirty="0" err="1"/>
              <a:t>luerkopplingen</a:t>
            </a:r>
            <a:r>
              <a:rPr lang="sv-SE" sz="1200" b="1" dirty="0"/>
              <a:t> och dessutom har </a:t>
            </a:r>
            <a:r>
              <a:rPr lang="sv-SE" sz="1200" b="1" dirty="0" err="1"/>
              <a:t>NRFit</a:t>
            </a:r>
            <a:r>
              <a:rPr lang="sv-SE" sz="1200" b="1" dirty="0"/>
              <a:t>-kompatibla sprutor ett utseende som gör att de inte passar en </a:t>
            </a:r>
            <a:r>
              <a:rPr lang="sv-SE" sz="1200" b="1" dirty="0" err="1"/>
              <a:t>Luerkoppling</a:t>
            </a:r>
            <a:r>
              <a:rPr lang="sv-SE" sz="1200" b="1" dirty="0"/>
              <a:t>. </a:t>
            </a:r>
          </a:p>
          <a:p>
            <a:pPr marL="171450" indent="-171450">
              <a:lnSpc>
                <a:spcPct val="90000"/>
              </a:lnSpc>
              <a:buFont typeface="Arial" panose="020B0604020202020204" pitchFamily="34" charset="0"/>
              <a:buChar char="•"/>
            </a:pPr>
            <a:endParaRPr lang="sv-SE" sz="1200" b="1" dirty="0"/>
          </a:p>
          <a:p>
            <a:pPr marL="171450" indent="-171450">
              <a:lnSpc>
                <a:spcPct val="90000"/>
              </a:lnSpc>
              <a:buFont typeface="Arial" panose="020B0604020202020204" pitchFamily="34" charset="0"/>
              <a:buChar char="•"/>
            </a:pPr>
            <a:r>
              <a:rPr lang="sv-SE" sz="1200" b="1" dirty="0" err="1"/>
              <a:t>Luerkoppling</a:t>
            </a:r>
            <a:r>
              <a:rPr lang="sv-SE" sz="1200" b="1" dirty="0"/>
              <a:t> byts till </a:t>
            </a:r>
            <a:r>
              <a:rPr lang="sv-SE" sz="1200" b="1" dirty="0" err="1"/>
              <a:t>NRFiT</a:t>
            </a:r>
            <a:r>
              <a:rPr lang="sv-SE" sz="1200" b="1" dirty="0"/>
              <a:t> som redan används i flera andra länder, t.ex. Storbritannien, Tyskland, Japan</a:t>
            </a:r>
          </a:p>
          <a:p>
            <a:endParaRPr lang="sv-SE" dirty="0"/>
          </a:p>
        </p:txBody>
      </p:sp>
      <p:sp>
        <p:nvSpPr>
          <p:cNvPr id="4" name="Platshållare för bildnummer 3"/>
          <p:cNvSpPr>
            <a:spLocks noGrp="1"/>
          </p:cNvSpPr>
          <p:nvPr>
            <p:ph type="sldNum" sz="quarter" idx="5"/>
          </p:nvPr>
        </p:nvSpPr>
        <p:spPr/>
        <p:txBody>
          <a:bodyPr/>
          <a:lstStyle/>
          <a:p>
            <a:fld id="{AFA3E943-FA59-49B0-B998-AD72AA95AC92}" type="slidenum">
              <a:rPr lang="sv-SE" smtClean="0"/>
              <a:t>7</a:t>
            </a:fld>
            <a:endParaRPr lang="sv-SE"/>
          </a:p>
        </p:txBody>
      </p:sp>
    </p:spTree>
    <p:extLst>
      <p:ext uri="{BB962C8B-B14F-4D97-AF65-F5344CB8AC3E}">
        <p14:creationId xmlns:p14="http://schemas.microsoft.com/office/powerpoint/2010/main" val="3285710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90000"/>
              </a:lnSpc>
            </a:pPr>
            <a:endParaRPr lang="sv-SE" sz="1200" dirty="0"/>
          </a:p>
          <a:p>
            <a:endParaRPr lang="sv-SE" dirty="0"/>
          </a:p>
        </p:txBody>
      </p:sp>
      <p:sp>
        <p:nvSpPr>
          <p:cNvPr id="4" name="Platshållare för bildnummer 3"/>
          <p:cNvSpPr>
            <a:spLocks noGrp="1"/>
          </p:cNvSpPr>
          <p:nvPr>
            <p:ph type="sldNum" sz="quarter" idx="5"/>
          </p:nvPr>
        </p:nvSpPr>
        <p:spPr/>
        <p:txBody>
          <a:bodyPr/>
          <a:lstStyle/>
          <a:p>
            <a:fld id="{AFA3E943-FA59-49B0-B998-AD72AA95AC92}" type="slidenum">
              <a:rPr lang="sv-SE" smtClean="0"/>
              <a:t>8</a:t>
            </a:fld>
            <a:endParaRPr lang="sv-SE"/>
          </a:p>
        </p:txBody>
      </p:sp>
    </p:spTree>
    <p:extLst>
      <p:ext uri="{BB962C8B-B14F-4D97-AF65-F5344CB8AC3E}">
        <p14:creationId xmlns:p14="http://schemas.microsoft.com/office/powerpoint/2010/main" val="3416059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Vad ska ni göra: </a:t>
            </a:r>
          </a:p>
          <a:p>
            <a:endParaRPr lang="sv-SE" dirty="0"/>
          </a:p>
          <a:p>
            <a:pPr marL="171450" indent="-171450">
              <a:lnSpc>
                <a:spcPct val="90000"/>
              </a:lnSpc>
              <a:buFont typeface="Arial" panose="020B0604020202020204" pitchFamily="34" charset="0"/>
              <a:buChar char="•"/>
            </a:pPr>
            <a:r>
              <a:rPr lang="sv-SE" b="1" dirty="0"/>
              <a:t>Sprida informationen i organisationen!!</a:t>
            </a:r>
          </a:p>
          <a:p>
            <a:pPr marL="171450" indent="-171450">
              <a:lnSpc>
                <a:spcPct val="90000"/>
              </a:lnSpc>
              <a:buFont typeface="Arial" panose="020B0604020202020204" pitchFamily="34" charset="0"/>
              <a:buChar char="•"/>
            </a:pPr>
            <a:endParaRPr lang="sv-SE" b="1" dirty="0"/>
          </a:p>
          <a:p>
            <a:pPr marL="171450" indent="-171450">
              <a:lnSpc>
                <a:spcPct val="90000"/>
              </a:lnSpc>
              <a:buFont typeface="Arial" panose="020B0604020202020204" pitchFamily="34" charset="0"/>
              <a:buChar char="•"/>
            </a:pPr>
            <a:r>
              <a:rPr lang="sv-SE" b="1" dirty="0"/>
              <a:t>Bytet sker </a:t>
            </a:r>
            <a:r>
              <a:rPr lang="sv-SE" b="1" dirty="0">
                <a:highlight>
                  <a:srgbClr val="FFFF00"/>
                </a:highlight>
              </a:rPr>
              <a:t>21/10</a:t>
            </a:r>
            <a:r>
              <a:rPr lang="sv-SE" b="1" dirty="0"/>
              <a:t>, behöver nå ut till ALLA</a:t>
            </a:r>
          </a:p>
          <a:p>
            <a:pPr marL="171450" indent="-171450">
              <a:lnSpc>
                <a:spcPct val="90000"/>
              </a:lnSpc>
              <a:buFont typeface="Arial" panose="020B0604020202020204" pitchFamily="34" charset="0"/>
              <a:buChar char="•"/>
            </a:pPr>
            <a:endParaRPr lang="sv-SE" b="1" dirty="0"/>
          </a:p>
          <a:p>
            <a:pPr marL="171450" indent="-171450">
              <a:lnSpc>
                <a:spcPct val="90000"/>
              </a:lnSpc>
              <a:buFont typeface="Arial" panose="020B0604020202020204" pitchFamily="34" charset="0"/>
              <a:buChar char="•"/>
            </a:pPr>
            <a:r>
              <a:rPr lang="sv-SE" b="1" dirty="0"/>
              <a:t>Lösgöra personal som kan gå på workshop (datum kommer på alla tre sjukhus)</a:t>
            </a:r>
          </a:p>
          <a:p>
            <a:pPr marL="171450" indent="-171450">
              <a:lnSpc>
                <a:spcPct val="90000"/>
              </a:lnSpc>
              <a:buFont typeface="Arial" panose="020B0604020202020204" pitchFamily="34" charset="0"/>
              <a:buChar char="•"/>
            </a:pPr>
            <a:endParaRPr lang="sv-SE" b="1" dirty="0"/>
          </a:p>
          <a:p>
            <a:pPr marL="171450" indent="-171450">
              <a:lnSpc>
                <a:spcPct val="90000"/>
              </a:lnSpc>
              <a:buFont typeface="Arial" panose="020B0604020202020204" pitchFamily="34" charset="0"/>
              <a:buChar char="•"/>
            </a:pPr>
            <a:r>
              <a:rPr lang="sv-SE" b="1" dirty="0"/>
              <a:t>Göra lokala riskbedömningar över vad bytet kan innebära</a:t>
            </a:r>
          </a:p>
          <a:p>
            <a:pPr marL="171450" indent="-171450">
              <a:lnSpc>
                <a:spcPct val="90000"/>
              </a:lnSpc>
              <a:buFont typeface="Arial" panose="020B0604020202020204" pitchFamily="34" charset="0"/>
              <a:buChar char="•"/>
            </a:pPr>
            <a:endParaRPr lang="sv-SE" b="1" dirty="0"/>
          </a:p>
          <a:p>
            <a:pPr marL="171450" indent="-171450">
              <a:lnSpc>
                <a:spcPct val="90000"/>
              </a:lnSpc>
              <a:buFont typeface="Arial" panose="020B0604020202020204" pitchFamily="34" charset="0"/>
              <a:buChar char="•"/>
            </a:pPr>
            <a:r>
              <a:rPr lang="sv-SE" b="1" dirty="0"/>
              <a:t>Se över rutiner i Vida, behöver de uppdateras?</a:t>
            </a:r>
          </a:p>
          <a:p>
            <a:endParaRPr lang="sv-SE" dirty="0"/>
          </a:p>
          <a:p>
            <a:endParaRPr lang="sv-SE" dirty="0"/>
          </a:p>
        </p:txBody>
      </p:sp>
      <p:sp>
        <p:nvSpPr>
          <p:cNvPr id="4" name="Platshållare för bildnummer 3"/>
          <p:cNvSpPr>
            <a:spLocks noGrp="1"/>
          </p:cNvSpPr>
          <p:nvPr>
            <p:ph type="sldNum" sz="quarter" idx="5"/>
          </p:nvPr>
        </p:nvSpPr>
        <p:spPr/>
        <p:txBody>
          <a:bodyPr/>
          <a:lstStyle/>
          <a:p>
            <a:fld id="{AFA3E943-FA59-49B0-B998-AD72AA95AC92}" type="slidenum">
              <a:rPr lang="sv-SE" smtClean="0"/>
              <a:t>9</a:t>
            </a:fld>
            <a:endParaRPr lang="sv-SE"/>
          </a:p>
        </p:txBody>
      </p:sp>
    </p:spTree>
    <p:extLst>
      <p:ext uri="{BB962C8B-B14F-4D97-AF65-F5344CB8AC3E}">
        <p14:creationId xmlns:p14="http://schemas.microsoft.com/office/powerpoint/2010/main" val="3275411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dirty="0"/>
              <a:t>Rubrik på en eller </a:t>
            </a:r>
            <a:br>
              <a:rPr lang="sv-SE" dirty="0"/>
            </a:br>
            <a:r>
              <a:rPr lang="sv-SE" dirty="0"/>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9444113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1808603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2024-09-06</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503657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272603C-23F6-4D3B-9D81-10AE1FAE3A3A}" type="datetimeFigureOut">
              <a:rPr lang="sv-SE" smtClean="0"/>
              <a:t>2024-09-06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D348457-FF03-44BE-AE34-ED94FF6964ED}" type="slidenum">
              <a:rPr lang="sv-SE" smtClean="0"/>
              <a:t>‹#›</a:t>
            </a:fld>
            <a:endParaRPr lang="sv-SE"/>
          </a:p>
        </p:txBody>
      </p:sp>
    </p:spTree>
    <p:extLst>
      <p:ext uri="{BB962C8B-B14F-4D97-AF65-F5344CB8AC3E}">
        <p14:creationId xmlns:p14="http://schemas.microsoft.com/office/powerpoint/2010/main" val="252231636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Anpassad layout">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9C4D5F23-7C9C-F741-BD57-C8983CF39840}"/>
              </a:ext>
            </a:extLst>
          </p:cNvPr>
          <p:cNvSpPr>
            <a:spLocks noGrp="1"/>
          </p:cNvSpPr>
          <p:nvPr>
            <p:ph type="ctrTitle"/>
          </p:nvPr>
        </p:nvSpPr>
        <p:spPr>
          <a:xfrm>
            <a:off x="988742" y="616841"/>
            <a:ext cx="9144000" cy="609793"/>
          </a:xfrm>
        </p:spPr>
        <p:txBody>
          <a:bodyPr anchor="b">
            <a:normAutofit/>
          </a:bodyPr>
          <a:lstStyle>
            <a:lvl1pPr algn="l">
              <a:defRPr sz="3600"/>
            </a:lvl1pPr>
          </a:lstStyle>
          <a:p>
            <a:r>
              <a:rPr lang="sv-SE"/>
              <a:t>Klicka här för att ändra mall för rubrikformat</a:t>
            </a:r>
          </a:p>
        </p:txBody>
      </p:sp>
      <p:sp>
        <p:nvSpPr>
          <p:cNvPr id="4" name="Platshållare för diagram 3">
            <a:extLst>
              <a:ext uri="{FF2B5EF4-FFF2-40B4-BE49-F238E27FC236}">
                <a16:creationId xmlns:a16="http://schemas.microsoft.com/office/drawing/2014/main" id="{25595C8F-5C86-AD41-81CB-49F231878EF4}"/>
              </a:ext>
            </a:extLst>
          </p:cNvPr>
          <p:cNvSpPr>
            <a:spLocks noGrp="1"/>
          </p:cNvSpPr>
          <p:nvPr>
            <p:ph type="chart" sz="quarter" idx="10"/>
          </p:nvPr>
        </p:nvSpPr>
        <p:spPr>
          <a:xfrm>
            <a:off x="988742" y="1397000"/>
            <a:ext cx="9144000" cy="4737100"/>
          </a:xfrm>
        </p:spPr>
        <p:txBody>
          <a:bodyPr/>
          <a:lstStyle/>
          <a:p>
            <a:r>
              <a:rPr lang="sv-SE"/>
              <a:t>Klicka på ikonen för att lägga till ett diagram</a:t>
            </a:r>
          </a:p>
        </p:txBody>
      </p:sp>
    </p:spTree>
    <p:extLst>
      <p:ext uri="{BB962C8B-B14F-4D97-AF65-F5344CB8AC3E}">
        <p14:creationId xmlns:p14="http://schemas.microsoft.com/office/powerpoint/2010/main" val="1313623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tx2"/>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dirty="0"/>
              <a:t>Rubrik på en eller </a:t>
            </a:r>
            <a:br>
              <a:rPr lang="sv-SE" dirty="0"/>
            </a:br>
            <a:r>
              <a:rPr lang="sv-SE" dirty="0"/>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651570661"/>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tx2"/>
                </a:solidFill>
              </a:defRPr>
            </a:lvl1pPr>
          </a:lstStyle>
          <a:p>
            <a:r>
              <a:rPr lang="sv-SE" dirty="0"/>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233" t="28855"/>
          <a:stretch/>
        </p:blipFill>
        <p:spPr>
          <a:xfrm>
            <a:off x="-1" y="0"/>
            <a:ext cx="4121077" cy="3428391"/>
          </a:xfrm>
          <a:prstGeom prst="rect">
            <a:avLst/>
          </a:prstGeom>
        </p:spPr>
      </p:pic>
    </p:spTree>
    <p:extLst>
      <p:ext uri="{BB962C8B-B14F-4D97-AF65-F5344CB8AC3E}">
        <p14:creationId xmlns:p14="http://schemas.microsoft.com/office/powerpoint/2010/main" val="870628965"/>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dirty="0"/>
              <a:t>Rubrik på en eller </a:t>
            </a:r>
            <a:br>
              <a:rPr lang="sv-SE" dirty="0"/>
            </a:br>
            <a:r>
              <a:rPr lang="sv-SE" dirty="0"/>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69680836"/>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dirty="0"/>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7B6AD9C4-35A3-4D7A-9B19-F30406AB6CAC}" type="datetimeFigureOut">
              <a:rPr lang="sv-SE" smtClean="0"/>
              <a:t>2024-09-06</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45960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dirty="0"/>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7B6AD9C4-35A3-4D7A-9B19-F30406AB6CAC}" type="datetimeFigureOut">
              <a:rPr lang="sv-SE" smtClean="0"/>
              <a:t>2024-09-06</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895690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7B6AD9C4-35A3-4D7A-9B19-F30406AB6CAC}" type="datetimeFigureOut">
              <a:rPr lang="sv-SE" smtClean="0"/>
              <a:t>2024-09-06</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dirty="0"/>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7319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accent1"/>
                </a:solidFill>
              </a:defRPr>
            </a:lvl1pPr>
          </a:lstStyle>
          <a:p>
            <a:r>
              <a:rPr lang="sv-SE" dirty="0"/>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109" t="28708"/>
          <a:stretch/>
        </p:blipFill>
        <p:spPr>
          <a:xfrm>
            <a:off x="0" y="0"/>
            <a:ext cx="4121077" cy="3428998"/>
          </a:xfrm>
          <a:prstGeom prst="rect">
            <a:avLst/>
          </a:prstGeom>
        </p:spPr>
      </p:pic>
    </p:spTree>
    <p:extLst>
      <p:ext uri="{BB962C8B-B14F-4D97-AF65-F5344CB8AC3E}">
        <p14:creationId xmlns:p14="http://schemas.microsoft.com/office/powerpoint/2010/main" val="187879139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dirty="0"/>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2024-09-06</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4619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2024-09-06</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dirty="0"/>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00298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7B6AD9C4-35A3-4D7A-9B19-F30406AB6CAC}" type="datetimeFigureOut">
              <a:rPr lang="sv-SE" smtClean="0"/>
              <a:t>2024-09-06</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dirty="0"/>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27955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56996091"/>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2024-09-06</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21986545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å">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412036224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ila">
    <p:bg>
      <p:bgPr>
        <a:solidFill>
          <a:schemeClr val="accent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220147839"/>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Grön">
    <p:bg>
      <p:bgPr>
        <a:solidFill>
          <a:schemeClr val="accent3"/>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501750262"/>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Gul">
    <p:bg>
      <p:bgPr>
        <a:solidFill>
          <a:schemeClr val="accent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tx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tx1"/>
                </a:solidFill>
              </a:defRPr>
            </a:lvl1pPr>
          </a:lstStyle>
          <a:p>
            <a:fld id="{3EB2360C-C35F-5040-8F82-49517619CE55}" type="datetime1">
              <a:rPr lang="sv-SE" smtClean="0"/>
              <a:pPr/>
              <a:t>2024-09-06</a:t>
            </a:fld>
            <a:endParaRPr lang="sv-SE" dirty="0"/>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tx1"/>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152700541"/>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jus blå">
    <p:bg>
      <p:bgPr>
        <a:solidFill>
          <a:schemeClr val="accent5"/>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737815200"/>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dirty="0"/>
              <a:t>Rubrik på en eller </a:t>
            </a:r>
            <a:br>
              <a:rPr lang="sv-SE" dirty="0"/>
            </a:br>
            <a:r>
              <a:rPr lang="sv-SE" dirty="0"/>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71704859"/>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Röd">
    <p:bg>
      <p:bgPr>
        <a:solidFill>
          <a:schemeClr val="accent6"/>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467470595"/>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Grå">
    <p:bg>
      <p:bgPr>
        <a:solidFill>
          <a:schemeClr val="tx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dirty="0"/>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2024-09-06</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12464782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dirty="0"/>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2024-09-06</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77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dirty="0"/>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2024-09-06</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3557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2024-09-06</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dirty="0"/>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233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dirty="0"/>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Lägg till innehåll eller skriv text</a:t>
            </a:r>
          </a:p>
          <a:p>
            <a:pPr lvl="1"/>
            <a:r>
              <a:rPr lang="sv-SE" dirty="0"/>
              <a:t>Nivå två</a:t>
            </a:r>
          </a:p>
          <a:p>
            <a:pPr lvl="2"/>
            <a:r>
              <a:rPr lang="sv-SE" dirty="0"/>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2024-09-06</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683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dirty="0"/>
              <a:t>Klicka på ikonen för att </a:t>
            </a:r>
            <a:br>
              <a:rPr lang="sv-SE" dirty="0"/>
            </a:br>
            <a:r>
              <a:rPr lang="sv-SE" dirty="0"/>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2024-09-06</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dirty="0"/>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938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2024-09-06</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dirty="0"/>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3745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6661A35B-5759-402D-A031-2298209AB0E2}" type="datetimeFigureOut">
              <a:rPr lang="sv-SE" smtClean="0"/>
              <a:t>2024-09-06</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CC95FCE1-8E5F-4560-B29E-7FB78EB7A839}" type="slidenum">
              <a:rPr lang="sv-SE" smtClean="0"/>
              <a:t>‹#›</a:t>
            </a:fld>
            <a:endParaRPr lang="sv-SE"/>
          </a:p>
        </p:txBody>
      </p:sp>
    </p:spTree>
    <p:extLst>
      <p:ext uri="{BB962C8B-B14F-4D97-AF65-F5344CB8AC3E}">
        <p14:creationId xmlns:p14="http://schemas.microsoft.com/office/powerpoint/2010/main" val="913107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92" r:id="rId12"/>
    <p:sldLayoutId id="2147483693" r:id="rId13"/>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7B6AD9C4-35A3-4D7A-9B19-F30406AB6CAC}" type="datetimeFigureOut">
              <a:rPr lang="sv-SE" smtClean="0"/>
              <a:t>2024-09-06</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1943B2B7-BEA8-4334-A326-592BBB640B02}" type="slidenum">
              <a:rPr lang="sv-SE" smtClean="0"/>
              <a:t>‹#›</a:t>
            </a:fld>
            <a:endParaRPr lang="sv-SE"/>
          </a:p>
        </p:txBody>
      </p:sp>
    </p:spTree>
    <p:extLst>
      <p:ext uri="{BB962C8B-B14F-4D97-AF65-F5344CB8AC3E}">
        <p14:creationId xmlns:p14="http://schemas.microsoft.com/office/powerpoint/2010/main" val="655071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517961DE-70CA-1949-9072-9D2A38C11419}" type="datetime1">
              <a:rPr lang="sv-SE" smtClean="0"/>
              <a:t>2024-09-06</a:t>
            </a:fld>
            <a:endParaRPr lang="sv-SE" dirty="0"/>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095856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egionvarmland.se/vardgivarwebben/service-och-it/medicinsk-teknik/nrfit-ny-standardkoppling-for-spinal-epidural-och-nervblockad"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samverkanmedicinteknik.se/samverkansmodellen/aktuellt/2024-08-26-inforandeprojekt-iso-standard-80369-6-aven-kallat-nrfit?sv.target=12.3efda1a918ecb56459610e3b&amp;sv.12.3efda1a918ecb56459610e3b.route=%2Faccept"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hyperlink" Target="https://www.regionvarmland.se/vardgivarwebben/service-och-it/medicinsk-teknik/nrfit-ny-standardkoppling-for-spinal-epidural-och-nervblockad"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640B9D-9188-6832-2B9E-7CD1A2DE7B6D}"/>
              </a:ext>
            </a:extLst>
          </p:cNvPr>
          <p:cNvSpPr>
            <a:spLocks noGrp="1"/>
          </p:cNvSpPr>
          <p:nvPr>
            <p:ph type="ctrTitle"/>
          </p:nvPr>
        </p:nvSpPr>
        <p:spPr/>
        <p:txBody>
          <a:bodyPr/>
          <a:lstStyle/>
          <a:p>
            <a:r>
              <a:rPr lang="sv-SE" dirty="0" err="1"/>
              <a:t>NRFit</a:t>
            </a:r>
            <a:r>
              <a:rPr lang="sv-SE" dirty="0"/>
              <a:t> - nationellt införande </a:t>
            </a:r>
          </a:p>
        </p:txBody>
      </p:sp>
      <p:sp>
        <p:nvSpPr>
          <p:cNvPr id="3" name="Underrubrik 2">
            <a:extLst>
              <a:ext uri="{FF2B5EF4-FFF2-40B4-BE49-F238E27FC236}">
                <a16:creationId xmlns:a16="http://schemas.microsoft.com/office/drawing/2014/main" id="{5B4E88C8-B1A5-F43D-17CE-2F45F87D56DD}"/>
              </a:ext>
            </a:extLst>
          </p:cNvPr>
          <p:cNvSpPr>
            <a:spLocks noGrp="1"/>
          </p:cNvSpPr>
          <p:nvPr>
            <p:ph type="subTitle" idx="1"/>
          </p:nvPr>
        </p:nvSpPr>
        <p:spPr/>
        <p:txBody>
          <a:bodyPr/>
          <a:lstStyle/>
          <a:p>
            <a:r>
              <a:rPr lang="sv-SE" sz="1600" dirty="0"/>
              <a:t>Cecilia Grankvist, projektledare</a:t>
            </a:r>
            <a:endParaRPr lang="sv-SE" dirty="0"/>
          </a:p>
        </p:txBody>
      </p:sp>
    </p:spTree>
    <p:extLst>
      <p:ext uri="{BB962C8B-B14F-4D97-AF65-F5344CB8AC3E}">
        <p14:creationId xmlns:p14="http://schemas.microsoft.com/office/powerpoint/2010/main" val="1996477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22051" y="985838"/>
            <a:ext cx="11402856" cy="4886324"/>
          </a:xfrm>
        </p:spPr>
        <p:txBody>
          <a:bodyPr vert="horz" lIns="91440" tIns="45720" rIns="91440" bIns="45720" rtlCol="0" anchor="t">
            <a:normAutofit fontScale="92500"/>
          </a:bodyPr>
          <a:lstStyle/>
          <a:p>
            <a:pPr marL="251460" indent="-251460"/>
            <a:r>
              <a:rPr lang="sv-SE" dirty="0"/>
              <a:t>Många avdelningar behöver beställa och göra plats för produkterna – ersättningslistor på material finns på </a:t>
            </a:r>
            <a:r>
              <a:rPr lang="sv-SE" dirty="0">
                <a:hlinkClick r:id="rId3"/>
              </a:rPr>
              <a:t>vårdgivarwebben</a:t>
            </a:r>
            <a:r>
              <a:rPr lang="sv-SE" dirty="0"/>
              <a:t>.</a:t>
            </a:r>
          </a:p>
          <a:p>
            <a:pPr marL="251460" indent="-251460"/>
            <a:r>
              <a:rPr lang="sv-SE" dirty="0"/>
              <a:t>Många förråd behöver dubbla uppsättningar sprutor och kanyler.</a:t>
            </a:r>
            <a:endParaRPr lang="sv-SE" dirty="0">
              <a:cs typeface="Arial"/>
            </a:endParaRPr>
          </a:p>
          <a:p>
            <a:pPr marL="251460" indent="-251460"/>
            <a:r>
              <a:rPr lang="sv-SE" dirty="0"/>
              <a:t>Alla som dukar upp behöver veta att de ska använda de nya produkterna 21/10.</a:t>
            </a:r>
            <a:endParaRPr lang="sv-SE" dirty="0">
              <a:cs typeface="Arial"/>
            </a:endParaRPr>
          </a:p>
          <a:p>
            <a:pPr marL="251460" indent="-251460"/>
            <a:r>
              <a:rPr lang="sv-SE" dirty="0"/>
              <a:t>All personal som idag handhar motsvarande material behöver informeras.</a:t>
            </a:r>
            <a:endParaRPr lang="sv-SE" dirty="0">
              <a:cs typeface="Arial"/>
            </a:endParaRPr>
          </a:p>
          <a:p>
            <a:pPr marL="251460" indent="-251460"/>
            <a:r>
              <a:rPr lang="sv-SE" dirty="0"/>
              <a:t>Patienter med långa vårdtider kommer ha </a:t>
            </a:r>
            <a:r>
              <a:rPr lang="sv-SE" dirty="0" err="1"/>
              <a:t>Luer</a:t>
            </a:r>
            <a:r>
              <a:rPr lang="sv-SE" dirty="0"/>
              <a:t>-kopplingar parallellt med nya standarden – ha en plan!  </a:t>
            </a:r>
            <a:endParaRPr lang="sv-SE" dirty="0">
              <a:cs typeface="Arial"/>
            </a:endParaRPr>
          </a:p>
          <a:p>
            <a:pPr marL="251460" indent="-251460"/>
            <a:r>
              <a:rPr lang="sv-SE" dirty="0"/>
              <a:t>Se över regionala och lokala riktlinjer. Om ni har riktlinjer som framöver behöver inkludera </a:t>
            </a:r>
            <a:r>
              <a:rPr lang="sv-SE" dirty="0" err="1"/>
              <a:t>NRFit</a:t>
            </a:r>
            <a:r>
              <a:rPr lang="sv-SE" dirty="0"/>
              <a:t>-kopplade produkter istället för eller tillsammans med </a:t>
            </a:r>
            <a:r>
              <a:rPr lang="sv-SE" dirty="0" err="1"/>
              <a:t>Luer</a:t>
            </a:r>
            <a:r>
              <a:rPr lang="sv-SE" dirty="0"/>
              <a:t>-kopplade</a:t>
            </a:r>
            <a:endParaRPr lang="sv-SE" dirty="0">
              <a:cs typeface="Arial"/>
            </a:endParaRPr>
          </a:p>
          <a:p>
            <a:pPr marL="251460" indent="-251460"/>
            <a:r>
              <a:rPr lang="sv-SE" dirty="0"/>
              <a:t>Om ni tar emot en patient som har </a:t>
            </a:r>
            <a:r>
              <a:rPr lang="sv-SE" dirty="0" err="1"/>
              <a:t>neroaxialkoppling</a:t>
            </a:r>
            <a:r>
              <a:rPr lang="sv-SE" dirty="0"/>
              <a:t> (ex EDA) från annan region som redan inför </a:t>
            </a:r>
            <a:r>
              <a:rPr lang="sv-SE" dirty="0" err="1"/>
              <a:t>NRFit</a:t>
            </a:r>
            <a:r>
              <a:rPr lang="sv-SE" dirty="0"/>
              <a:t>. Be dem skicka med material! (detta gäller innan 21/10)</a:t>
            </a:r>
            <a:endParaRPr lang="sv-SE" dirty="0">
              <a:cs typeface="Arial"/>
            </a:endParaRPr>
          </a:p>
          <a:p>
            <a:pPr marL="0" indent="0">
              <a:buNone/>
            </a:pPr>
            <a:endParaRPr lang="sv-SE" dirty="0"/>
          </a:p>
        </p:txBody>
      </p:sp>
      <p:sp>
        <p:nvSpPr>
          <p:cNvPr id="2" name="Rubrik 1"/>
          <p:cNvSpPr>
            <a:spLocks noGrp="1"/>
          </p:cNvSpPr>
          <p:nvPr>
            <p:ph type="title"/>
          </p:nvPr>
        </p:nvSpPr>
        <p:spPr>
          <a:xfrm>
            <a:off x="609600" y="253365"/>
            <a:ext cx="10972800" cy="768409"/>
          </a:xfrm>
        </p:spPr>
        <p:txBody>
          <a:bodyPr>
            <a:normAutofit/>
          </a:bodyPr>
          <a:lstStyle/>
          <a:p>
            <a:r>
              <a:rPr lang="sv-SE" sz="3200" dirty="0"/>
              <a:t>Vad behöver vi göra?...och när?...och av vem?</a:t>
            </a:r>
            <a:endParaRPr lang="sv-SE" dirty="0"/>
          </a:p>
        </p:txBody>
      </p:sp>
    </p:spTree>
    <p:extLst>
      <p:ext uri="{BB962C8B-B14F-4D97-AF65-F5344CB8AC3E}">
        <p14:creationId xmlns:p14="http://schemas.microsoft.com/office/powerpoint/2010/main" val="127417999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8BC415-D348-EB6A-8332-651089409A1C}"/>
              </a:ext>
            </a:extLst>
          </p:cNvPr>
          <p:cNvSpPr>
            <a:spLocks noGrp="1"/>
          </p:cNvSpPr>
          <p:nvPr>
            <p:ph type="title"/>
          </p:nvPr>
        </p:nvSpPr>
        <p:spPr/>
        <p:txBody>
          <a:bodyPr/>
          <a:lstStyle/>
          <a:p>
            <a:r>
              <a:rPr lang="sv-SE">
                <a:cs typeface="Arial"/>
              </a:rPr>
              <a:t>Utmaningar</a:t>
            </a:r>
            <a:endParaRPr lang="sv-SE"/>
          </a:p>
        </p:txBody>
      </p:sp>
      <p:sp>
        <p:nvSpPr>
          <p:cNvPr id="3" name="Platshållare för text 2">
            <a:extLst>
              <a:ext uri="{FF2B5EF4-FFF2-40B4-BE49-F238E27FC236}">
                <a16:creationId xmlns:a16="http://schemas.microsoft.com/office/drawing/2014/main" id="{DD9376C9-9620-5405-FBAE-60F1BA3EBE68}"/>
              </a:ext>
            </a:extLst>
          </p:cNvPr>
          <p:cNvSpPr>
            <a:spLocks noGrp="1"/>
          </p:cNvSpPr>
          <p:nvPr>
            <p:ph type="body" sz="quarter" idx="13"/>
          </p:nvPr>
        </p:nvSpPr>
        <p:spPr/>
        <p:txBody>
          <a:bodyPr vert="horz" lIns="91440" tIns="45720" rIns="91440" bIns="45720" rtlCol="0" anchor="t">
            <a:noAutofit/>
          </a:bodyPr>
          <a:lstStyle/>
          <a:p>
            <a:pPr marL="251460" indent="-251460"/>
            <a:r>
              <a:rPr lang="sv-SE" sz="2000" b="1" dirty="0">
                <a:cs typeface="Arial"/>
              </a:rPr>
              <a:t>Ryggmärgsstimuleringselektrod (SCS), </a:t>
            </a:r>
            <a:r>
              <a:rPr lang="sv-SE" sz="2000" b="1" dirty="0" err="1">
                <a:cs typeface="Arial"/>
              </a:rPr>
              <a:t>subcutanaportnålar</a:t>
            </a:r>
            <a:r>
              <a:rPr lang="sv-SE" sz="2000" b="1" dirty="0">
                <a:cs typeface="Arial"/>
              </a:rPr>
              <a:t>, spinaldränage, </a:t>
            </a:r>
            <a:r>
              <a:rPr lang="sv-SE" sz="2000" b="1" dirty="0" err="1">
                <a:cs typeface="Arial"/>
              </a:rPr>
              <a:t>Beckersränage</a:t>
            </a:r>
            <a:r>
              <a:rPr lang="sv-SE" sz="2000" b="1" dirty="0">
                <a:cs typeface="Arial"/>
              </a:rPr>
              <a:t>, cerebral tryckmätare och vissa tryckavkännare </a:t>
            </a:r>
            <a:r>
              <a:rPr lang="sv-SE" sz="2000" dirty="0">
                <a:cs typeface="Arial"/>
              </a:rPr>
              <a:t>saknar </a:t>
            </a:r>
            <a:r>
              <a:rPr lang="sv-SE" sz="2000" dirty="0" err="1">
                <a:cs typeface="Arial"/>
              </a:rPr>
              <a:t>NRFit</a:t>
            </a:r>
            <a:r>
              <a:rPr lang="sv-SE" sz="2000" dirty="0">
                <a:cs typeface="Arial"/>
              </a:rPr>
              <a:t>-koppling</a:t>
            </a:r>
          </a:p>
          <a:p>
            <a:pPr marL="251460" indent="-251460"/>
            <a:r>
              <a:rPr lang="sv-SE" sz="2000" b="0" i="0" dirty="0">
                <a:solidFill>
                  <a:srgbClr val="000000"/>
                </a:solidFill>
                <a:effectLst/>
                <a:highlight>
                  <a:srgbClr val="FFFFFF"/>
                </a:highlight>
              </a:rPr>
              <a:t>Enheterna som använder dessa behöver därför göra </a:t>
            </a:r>
            <a:r>
              <a:rPr lang="sv-SE" sz="2000" b="0" i="0" dirty="0">
                <a:solidFill>
                  <a:srgbClr val="000000"/>
                </a:solidFill>
                <a:effectLst/>
                <a:highlight>
                  <a:srgbClr val="FFFF00"/>
                </a:highlight>
              </a:rPr>
              <a:t>riskanalyser och uppdatera lokala rutiner (RV främst smärtcentrum)</a:t>
            </a:r>
            <a:endParaRPr lang="sv-SE" sz="2000" b="1" dirty="0">
              <a:highlight>
                <a:srgbClr val="FFFF00"/>
              </a:highlight>
              <a:cs typeface="Arial"/>
            </a:endParaRPr>
          </a:p>
          <a:p>
            <a:pPr marL="251460" indent="-251460"/>
            <a:r>
              <a:rPr lang="sv-SE" sz="2000" dirty="0">
                <a:cs typeface="Arial"/>
              </a:rPr>
              <a:t>HTA-analys pågår</a:t>
            </a:r>
            <a:endParaRPr lang="sv-SE" sz="2000" dirty="0"/>
          </a:p>
          <a:p>
            <a:pPr marL="251460" indent="-251460"/>
            <a:endParaRPr lang="sv-SE" sz="2000" dirty="0">
              <a:cs typeface="Arial"/>
            </a:endParaRPr>
          </a:p>
          <a:p>
            <a:pPr marL="251460" indent="-251460"/>
            <a:endParaRPr lang="sv-SE" dirty="0">
              <a:cs typeface="Arial"/>
            </a:endParaRPr>
          </a:p>
        </p:txBody>
      </p:sp>
    </p:spTree>
    <p:extLst>
      <p:ext uri="{BB962C8B-B14F-4D97-AF65-F5344CB8AC3E}">
        <p14:creationId xmlns:p14="http://schemas.microsoft.com/office/powerpoint/2010/main" val="3505784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20752" y="333092"/>
            <a:ext cx="9906578" cy="1325563"/>
          </a:xfrm>
        </p:spPr>
        <p:txBody>
          <a:bodyPr anchor="b">
            <a:normAutofit/>
          </a:bodyPr>
          <a:lstStyle/>
          <a:p>
            <a:r>
              <a:rPr lang="sv-SE" sz="2500" dirty="0"/>
              <a:t>Hittills beslutade införandedatum uppdelat per sjukvårdsregion</a:t>
            </a:r>
            <a:br>
              <a:rPr lang="sv-SE" sz="2500" dirty="0"/>
            </a:br>
            <a:endParaRPr lang="sv-SE" sz="2500" dirty="0"/>
          </a:p>
        </p:txBody>
      </p:sp>
      <p:graphicFrame>
        <p:nvGraphicFramePr>
          <p:cNvPr id="11" name="Platshållare för innehåll 10"/>
          <p:cNvGraphicFramePr>
            <a:graphicFrameLocks noGrp="1"/>
          </p:cNvGraphicFramePr>
          <p:nvPr>
            <p:ph sz="half" idx="1"/>
            <p:extLst>
              <p:ext uri="{D42A27DB-BD31-4B8C-83A1-F6EECF244321}">
                <p14:modId xmlns:p14="http://schemas.microsoft.com/office/powerpoint/2010/main" val="1109611435"/>
              </p:ext>
            </p:extLst>
          </p:nvPr>
        </p:nvGraphicFramePr>
        <p:xfrm>
          <a:off x="1320752" y="1752998"/>
          <a:ext cx="4140199" cy="4250977"/>
        </p:xfrm>
        <a:graphic>
          <a:graphicData uri="http://schemas.openxmlformats.org/drawingml/2006/table">
            <a:tbl>
              <a:tblPr firstRow="1" bandRow="1">
                <a:tableStyleId>{5C22544A-7EE6-4342-B048-85BDC9FD1C3A}</a:tableStyleId>
              </a:tblPr>
              <a:tblGrid>
                <a:gridCol w="1328180">
                  <a:extLst>
                    <a:ext uri="{9D8B030D-6E8A-4147-A177-3AD203B41FA5}">
                      <a16:colId xmlns:a16="http://schemas.microsoft.com/office/drawing/2014/main" val="20000"/>
                    </a:ext>
                  </a:extLst>
                </a:gridCol>
                <a:gridCol w="1431953">
                  <a:extLst>
                    <a:ext uri="{9D8B030D-6E8A-4147-A177-3AD203B41FA5}">
                      <a16:colId xmlns:a16="http://schemas.microsoft.com/office/drawing/2014/main" val="20001"/>
                    </a:ext>
                  </a:extLst>
                </a:gridCol>
                <a:gridCol w="1380066">
                  <a:extLst>
                    <a:ext uri="{9D8B030D-6E8A-4147-A177-3AD203B41FA5}">
                      <a16:colId xmlns:a16="http://schemas.microsoft.com/office/drawing/2014/main" val="20002"/>
                    </a:ext>
                  </a:extLst>
                </a:gridCol>
              </a:tblGrid>
              <a:tr h="347518">
                <a:tc>
                  <a:txBody>
                    <a:bodyPr/>
                    <a:lstStyle/>
                    <a:p>
                      <a:pPr algn="l"/>
                      <a:endParaRPr lang="sv-SE" sz="1400" dirty="0">
                        <a:latin typeface="+mn-lt"/>
                      </a:endParaRPr>
                    </a:p>
                  </a:txBody>
                  <a:tcPr marL="72425" marR="72425" marT="36213" marB="36213"/>
                </a:tc>
                <a:tc>
                  <a:txBody>
                    <a:bodyPr/>
                    <a:lstStyle/>
                    <a:p>
                      <a:pPr lvl="0" algn="ctr"/>
                      <a:r>
                        <a:rPr lang="sv-SE" sz="1400" dirty="0">
                          <a:latin typeface="+mn-lt"/>
                        </a:rPr>
                        <a:t>Region </a:t>
                      </a:r>
                    </a:p>
                  </a:txBody>
                  <a:tcPr marL="72425" marR="72425" marT="36213" marB="36213"/>
                </a:tc>
                <a:tc>
                  <a:txBody>
                    <a:bodyPr/>
                    <a:lstStyle/>
                    <a:p>
                      <a:r>
                        <a:rPr lang="sv-SE" sz="1400" dirty="0">
                          <a:latin typeface="+mn-lt"/>
                        </a:rPr>
                        <a:t>Datum/Period</a:t>
                      </a:r>
                    </a:p>
                  </a:txBody>
                  <a:tcPr marL="72425" marR="72425" marT="36213" marB="36213"/>
                </a:tc>
                <a:extLst>
                  <a:ext uri="{0D108BD9-81ED-4DB2-BD59-A6C34878D82A}">
                    <a16:rowId xmlns:a16="http://schemas.microsoft.com/office/drawing/2014/main" val="10000"/>
                  </a:ext>
                </a:extLst>
              </a:tr>
              <a:tr h="514057">
                <a:tc>
                  <a:txBody>
                    <a:bodyPr/>
                    <a:lstStyle/>
                    <a:p>
                      <a:pPr algn="l"/>
                      <a:r>
                        <a:rPr lang="sv-SE" sz="1400">
                          <a:latin typeface="+mn-lt"/>
                        </a:rPr>
                        <a:t>Stockholm/</a:t>
                      </a:r>
                    </a:p>
                    <a:p>
                      <a:pPr algn="l"/>
                      <a:r>
                        <a:rPr lang="sv-SE" sz="1400">
                          <a:latin typeface="+mn-lt"/>
                        </a:rPr>
                        <a:t>Gotland</a:t>
                      </a:r>
                    </a:p>
                  </a:txBody>
                  <a:tcPr marL="72425" marR="72425" marT="36213" marB="36213"/>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sv-SE" sz="1400" dirty="0">
                          <a:latin typeface="+mn-lt"/>
                        </a:rPr>
                        <a:t>Stockholm</a:t>
                      </a:r>
                    </a:p>
                  </a:txBody>
                  <a:tcPr marL="72425" marR="72425" marT="36213" marB="36213"/>
                </a:tc>
                <a:tc>
                  <a:txBody>
                    <a:bodyPr/>
                    <a:lstStyle/>
                    <a:p>
                      <a:r>
                        <a:rPr lang="sv-SE" sz="1400" dirty="0">
                          <a:latin typeface="+mn-lt"/>
                        </a:rPr>
                        <a:t>25 </a:t>
                      </a:r>
                      <a:r>
                        <a:rPr lang="sv-SE" sz="1400" dirty="0" err="1">
                          <a:latin typeface="+mn-lt"/>
                        </a:rPr>
                        <a:t>sept</a:t>
                      </a:r>
                      <a:r>
                        <a:rPr lang="sv-SE" sz="1400" dirty="0">
                          <a:latin typeface="+mn-lt"/>
                        </a:rPr>
                        <a:t> </a:t>
                      </a:r>
                    </a:p>
                  </a:txBody>
                  <a:tcPr marL="72425" marR="72425" marT="36213" marB="36213"/>
                </a:tc>
                <a:extLst>
                  <a:ext uri="{0D108BD9-81ED-4DB2-BD59-A6C34878D82A}">
                    <a16:rowId xmlns:a16="http://schemas.microsoft.com/office/drawing/2014/main" val="10001"/>
                  </a:ext>
                </a:extLst>
              </a:tr>
              <a:tr h="347518">
                <a:tc>
                  <a:txBody>
                    <a:bodyPr/>
                    <a:lstStyle/>
                    <a:p>
                      <a:pPr algn="l"/>
                      <a:endParaRPr lang="sv-SE" sz="1400">
                        <a:latin typeface="+mn-lt"/>
                      </a:endParaRPr>
                    </a:p>
                  </a:txBody>
                  <a:tcPr marL="72425" marR="72425" marT="36213" marB="36213"/>
                </a:tc>
                <a:tc>
                  <a:txBody>
                    <a:bodyPr/>
                    <a:lstStyle/>
                    <a:p>
                      <a:pPr lvl="0" algn="r"/>
                      <a:r>
                        <a:rPr lang="sv-SE" sz="1400" dirty="0">
                          <a:latin typeface="+mn-lt"/>
                        </a:rPr>
                        <a:t>Gotland</a:t>
                      </a:r>
                    </a:p>
                  </a:txBody>
                  <a:tcPr marL="72425" marR="72425" marT="36213" marB="36213"/>
                </a:tc>
                <a:tc>
                  <a:txBody>
                    <a:bodyPr/>
                    <a:lstStyle/>
                    <a:p>
                      <a:r>
                        <a:rPr lang="sv-SE" sz="1400" dirty="0">
                          <a:latin typeface="+mn-lt"/>
                        </a:rPr>
                        <a:t>25 </a:t>
                      </a:r>
                      <a:r>
                        <a:rPr lang="sv-SE" sz="1400" dirty="0" err="1">
                          <a:latin typeface="+mn-lt"/>
                        </a:rPr>
                        <a:t>sept</a:t>
                      </a:r>
                      <a:r>
                        <a:rPr lang="sv-SE" sz="1400" dirty="0">
                          <a:latin typeface="+mn-lt"/>
                        </a:rPr>
                        <a:t> </a:t>
                      </a:r>
                    </a:p>
                  </a:txBody>
                  <a:tcPr marL="72425" marR="72425" marT="36213" marB="36213"/>
                </a:tc>
                <a:extLst>
                  <a:ext uri="{0D108BD9-81ED-4DB2-BD59-A6C34878D82A}">
                    <a16:rowId xmlns:a16="http://schemas.microsoft.com/office/drawing/2014/main" val="10002"/>
                  </a:ext>
                </a:extLst>
              </a:tr>
              <a:tr h="347518">
                <a:tc>
                  <a:txBody>
                    <a:bodyPr/>
                    <a:lstStyle/>
                    <a:p>
                      <a:pPr algn="l"/>
                      <a:r>
                        <a:rPr lang="sv-SE" sz="1400" dirty="0">
                          <a:latin typeface="+mn-lt"/>
                        </a:rPr>
                        <a:t>Sydöstra</a:t>
                      </a:r>
                    </a:p>
                  </a:txBody>
                  <a:tcPr marL="72425" marR="72425" marT="36213" marB="36213"/>
                </a:tc>
                <a:tc>
                  <a:txBody>
                    <a:bodyPr/>
                    <a:lstStyle/>
                    <a:p>
                      <a:pPr lvl="0" algn="r"/>
                      <a:r>
                        <a:rPr lang="sv-SE" sz="1400" dirty="0">
                          <a:latin typeface="+mn-lt"/>
                        </a:rPr>
                        <a:t>Östergötland</a:t>
                      </a:r>
                    </a:p>
                  </a:txBody>
                  <a:tcPr marL="72425" marR="72425" marT="36213" marB="36213"/>
                </a:tc>
                <a:tc>
                  <a:txBody>
                    <a:bodyPr/>
                    <a:lstStyle/>
                    <a:p>
                      <a:r>
                        <a:rPr lang="sv-SE" sz="1400">
                          <a:latin typeface="+mn-lt"/>
                        </a:rPr>
                        <a:t>9 </a:t>
                      </a:r>
                      <a:r>
                        <a:rPr lang="sv-SE" sz="1400" err="1">
                          <a:latin typeface="+mn-lt"/>
                        </a:rPr>
                        <a:t>sept</a:t>
                      </a:r>
                      <a:r>
                        <a:rPr lang="sv-SE" sz="1400">
                          <a:latin typeface="+mn-lt"/>
                        </a:rPr>
                        <a:t> </a:t>
                      </a:r>
                      <a:endParaRPr lang="sv-SE">
                        <a:latin typeface="+mn-lt"/>
                      </a:endParaRPr>
                    </a:p>
                  </a:txBody>
                  <a:tcPr marL="72425" marR="72425" marT="36213" marB="36213"/>
                </a:tc>
                <a:extLst>
                  <a:ext uri="{0D108BD9-81ED-4DB2-BD59-A6C34878D82A}">
                    <a16:rowId xmlns:a16="http://schemas.microsoft.com/office/drawing/2014/main" val="10003"/>
                  </a:ext>
                </a:extLst>
              </a:tr>
              <a:tr h="347518">
                <a:tc>
                  <a:txBody>
                    <a:bodyPr/>
                    <a:lstStyle/>
                    <a:p>
                      <a:pPr algn="l"/>
                      <a:endParaRPr lang="sv-SE" sz="1400">
                        <a:latin typeface="+mn-lt"/>
                      </a:endParaRPr>
                    </a:p>
                  </a:txBody>
                  <a:tcPr marL="72425" marR="72425" marT="36213" marB="36213"/>
                </a:tc>
                <a:tc>
                  <a:txBody>
                    <a:bodyPr/>
                    <a:lstStyle/>
                    <a:p>
                      <a:pPr lvl="0" algn="r"/>
                      <a:r>
                        <a:rPr lang="sv-SE" sz="1400">
                          <a:latin typeface="+mn-lt"/>
                        </a:rPr>
                        <a:t>Jönköping</a:t>
                      </a:r>
                    </a:p>
                  </a:txBody>
                  <a:tcPr marL="72425" marR="72425" marT="36213" marB="36213"/>
                </a:tc>
                <a:tc>
                  <a:txBody>
                    <a:bodyPr/>
                    <a:lstStyle/>
                    <a:p>
                      <a:pPr lvl="0">
                        <a:buNone/>
                      </a:pPr>
                      <a:r>
                        <a:rPr lang="sv-SE" sz="1400" b="0" i="0" u="none" strike="noStrike" noProof="0" dirty="0">
                          <a:solidFill>
                            <a:srgbClr val="000000"/>
                          </a:solidFill>
                          <a:latin typeface="+mn-lt"/>
                        </a:rPr>
                        <a:t>9 </a:t>
                      </a:r>
                      <a:r>
                        <a:rPr lang="sv-SE" sz="1400" b="0" i="0" u="none" strike="noStrike" noProof="0" dirty="0" err="1">
                          <a:solidFill>
                            <a:srgbClr val="000000"/>
                          </a:solidFill>
                          <a:latin typeface="+mn-lt"/>
                        </a:rPr>
                        <a:t>sept</a:t>
                      </a:r>
                      <a:r>
                        <a:rPr lang="sv-SE" sz="1400" b="0" i="0" u="none" strike="noStrike" noProof="0" dirty="0">
                          <a:solidFill>
                            <a:srgbClr val="000000"/>
                          </a:solidFill>
                          <a:latin typeface="+mn-lt"/>
                        </a:rPr>
                        <a:t> </a:t>
                      </a:r>
                      <a:endParaRPr lang="sv-SE" sz="1400" dirty="0">
                        <a:latin typeface="+mn-lt"/>
                      </a:endParaRPr>
                    </a:p>
                  </a:txBody>
                  <a:tcPr marL="72425" marR="72425" marT="36213" marB="36213"/>
                </a:tc>
                <a:extLst>
                  <a:ext uri="{0D108BD9-81ED-4DB2-BD59-A6C34878D82A}">
                    <a16:rowId xmlns:a16="http://schemas.microsoft.com/office/drawing/2014/main" val="10004"/>
                  </a:ext>
                </a:extLst>
              </a:tr>
              <a:tr h="389131">
                <a:tc>
                  <a:txBody>
                    <a:bodyPr/>
                    <a:lstStyle/>
                    <a:p>
                      <a:pPr algn="l"/>
                      <a:endParaRPr lang="sv-SE" sz="1400">
                        <a:latin typeface="+mn-lt"/>
                      </a:endParaRPr>
                    </a:p>
                  </a:txBody>
                  <a:tcPr marL="72425" marR="72425" marT="36213" marB="36213"/>
                </a:tc>
                <a:tc>
                  <a:txBody>
                    <a:bodyPr/>
                    <a:lstStyle/>
                    <a:p>
                      <a:pPr lvl="0" algn="r"/>
                      <a:r>
                        <a:rPr lang="sv-SE" sz="1400">
                          <a:latin typeface="+mn-lt"/>
                        </a:rPr>
                        <a:t>Kalmar</a:t>
                      </a:r>
                    </a:p>
                  </a:txBody>
                  <a:tcPr marL="72425" marR="72425" marT="36213" marB="36213"/>
                </a:tc>
                <a:tc>
                  <a:txBody>
                    <a:bodyPr/>
                    <a:lstStyle/>
                    <a:p>
                      <a:pPr lvl="0">
                        <a:buNone/>
                      </a:pPr>
                      <a:r>
                        <a:rPr lang="sv-SE" sz="1400" b="0" i="0" u="none" strike="noStrike" noProof="0" dirty="0">
                          <a:solidFill>
                            <a:srgbClr val="000000"/>
                          </a:solidFill>
                          <a:latin typeface="+mn-lt"/>
                        </a:rPr>
                        <a:t>9 </a:t>
                      </a:r>
                      <a:r>
                        <a:rPr lang="sv-SE" sz="1400" b="0" i="0" u="none" strike="noStrike" noProof="0" dirty="0" err="1">
                          <a:solidFill>
                            <a:srgbClr val="000000"/>
                          </a:solidFill>
                          <a:latin typeface="+mn-lt"/>
                        </a:rPr>
                        <a:t>sept</a:t>
                      </a:r>
                      <a:r>
                        <a:rPr lang="sv-SE" sz="1400" b="0" i="0" u="none" strike="noStrike" noProof="0" dirty="0">
                          <a:solidFill>
                            <a:srgbClr val="000000"/>
                          </a:solidFill>
                          <a:latin typeface="+mn-lt"/>
                        </a:rPr>
                        <a:t> </a:t>
                      </a:r>
                      <a:endParaRPr lang="sv-SE" sz="1400" dirty="0">
                        <a:latin typeface="+mn-lt"/>
                      </a:endParaRPr>
                    </a:p>
                  </a:txBody>
                  <a:tcPr marL="72425" marR="72425" marT="36213" marB="36213"/>
                </a:tc>
                <a:extLst>
                  <a:ext uri="{0D108BD9-81ED-4DB2-BD59-A6C34878D82A}">
                    <a16:rowId xmlns:a16="http://schemas.microsoft.com/office/drawing/2014/main" val="10005"/>
                  </a:ext>
                </a:extLst>
              </a:tr>
              <a:tr h="347518">
                <a:tc>
                  <a:txBody>
                    <a:bodyPr/>
                    <a:lstStyle/>
                    <a:p>
                      <a:pPr algn="l"/>
                      <a:r>
                        <a:rPr lang="sv-SE" sz="1400">
                          <a:latin typeface="+mn-lt"/>
                        </a:rPr>
                        <a:t>Västra</a:t>
                      </a:r>
                    </a:p>
                  </a:txBody>
                  <a:tcPr marL="72425" marR="72425" marT="36213" marB="36213"/>
                </a:tc>
                <a:tc>
                  <a:txBody>
                    <a:bodyPr/>
                    <a:lstStyle/>
                    <a:p>
                      <a:pPr lvl="0" algn="r"/>
                      <a:r>
                        <a:rPr lang="sv-SE" sz="1400">
                          <a:latin typeface="+mn-lt"/>
                        </a:rPr>
                        <a:t>Västra Götaland</a:t>
                      </a:r>
                    </a:p>
                  </a:txBody>
                  <a:tcPr marL="72425" marR="72425" marT="36213" marB="36213"/>
                </a:tc>
                <a:tc>
                  <a:txBody>
                    <a:bodyPr/>
                    <a:lstStyle/>
                    <a:p>
                      <a:r>
                        <a:rPr lang="sv-SE" sz="1400" dirty="0">
                          <a:latin typeface="+mn-lt"/>
                        </a:rPr>
                        <a:t>23 sept-31 okt</a:t>
                      </a:r>
                    </a:p>
                  </a:txBody>
                  <a:tcPr marL="72425" marR="72425" marT="36213" marB="36213"/>
                </a:tc>
                <a:extLst>
                  <a:ext uri="{0D108BD9-81ED-4DB2-BD59-A6C34878D82A}">
                    <a16:rowId xmlns:a16="http://schemas.microsoft.com/office/drawing/2014/main" val="10006"/>
                  </a:ext>
                </a:extLst>
              </a:tr>
              <a:tr h="402550">
                <a:tc>
                  <a:txBody>
                    <a:bodyPr/>
                    <a:lstStyle/>
                    <a:p>
                      <a:pPr algn="l"/>
                      <a:r>
                        <a:rPr lang="sv-SE" sz="1400">
                          <a:latin typeface="+mn-lt"/>
                        </a:rPr>
                        <a:t>Västra/Södra</a:t>
                      </a:r>
                    </a:p>
                  </a:txBody>
                  <a:tcPr marL="72425" marR="72425" marT="36213" marB="36213"/>
                </a:tc>
                <a:tc>
                  <a:txBody>
                    <a:bodyPr/>
                    <a:lstStyle/>
                    <a:p>
                      <a:pPr lvl="0" algn="r"/>
                      <a:r>
                        <a:rPr lang="sv-SE" sz="1400">
                          <a:latin typeface="+mn-lt"/>
                        </a:rPr>
                        <a:t>Halland</a:t>
                      </a:r>
                    </a:p>
                  </a:txBody>
                  <a:tcPr marL="72425" marR="72425" marT="36213" marB="36213"/>
                </a:tc>
                <a:tc>
                  <a:txBody>
                    <a:bodyPr/>
                    <a:lstStyle/>
                    <a:p>
                      <a:r>
                        <a:rPr lang="sv-SE" sz="1400" dirty="0">
                          <a:latin typeface="+mn-lt"/>
                        </a:rPr>
                        <a:t>11 </a:t>
                      </a:r>
                      <a:r>
                        <a:rPr lang="sv-SE" sz="1400" dirty="0" err="1">
                          <a:latin typeface="+mn-lt"/>
                        </a:rPr>
                        <a:t>sept</a:t>
                      </a:r>
                      <a:r>
                        <a:rPr lang="sv-SE" sz="1400" dirty="0">
                          <a:latin typeface="+mn-lt"/>
                        </a:rPr>
                        <a:t> </a:t>
                      </a:r>
                    </a:p>
                  </a:txBody>
                  <a:tcPr marL="72425" marR="72425" marT="36213" marB="36213"/>
                </a:tc>
                <a:extLst>
                  <a:ext uri="{0D108BD9-81ED-4DB2-BD59-A6C34878D82A}">
                    <a16:rowId xmlns:a16="http://schemas.microsoft.com/office/drawing/2014/main" val="10007"/>
                  </a:ext>
                </a:extLst>
              </a:tr>
              <a:tr h="415968">
                <a:tc>
                  <a:txBody>
                    <a:bodyPr/>
                    <a:lstStyle/>
                    <a:p>
                      <a:pPr algn="l"/>
                      <a:r>
                        <a:rPr lang="sv-SE" sz="1400">
                          <a:latin typeface="+mn-lt"/>
                        </a:rPr>
                        <a:t>Södra </a:t>
                      </a:r>
                    </a:p>
                  </a:txBody>
                  <a:tcPr marL="72425" marR="72425" marT="36213" marB="36213"/>
                </a:tc>
                <a:tc>
                  <a:txBody>
                    <a:bodyPr/>
                    <a:lstStyle/>
                    <a:p>
                      <a:pPr lvl="0" algn="r"/>
                      <a:r>
                        <a:rPr lang="sv-SE" sz="1400">
                          <a:latin typeface="+mn-lt"/>
                        </a:rPr>
                        <a:t>Kronoberg</a:t>
                      </a:r>
                      <a:endParaRPr lang="sv-SE">
                        <a:latin typeface="+mn-lt"/>
                      </a:endParaRPr>
                    </a:p>
                  </a:txBody>
                  <a:tcPr marL="72425" marR="72425" marT="36213" marB="36213"/>
                </a:tc>
                <a:tc>
                  <a:txBody>
                    <a:bodyPr/>
                    <a:lstStyle/>
                    <a:p>
                      <a:r>
                        <a:rPr lang="sv-SE" sz="1400" dirty="0">
                          <a:latin typeface="+mn-lt"/>
                        </a:rPr>
                        <a:t>25 </a:t>
                      </a:r>
                      <a:r>
                        <a:rPr lang="sv-SE" sz="1400" dirty="0" err="1">
                          <a:latin typeface="+mn-lt"/>
                        </a:rPr>
                        <a:t>sept</a:t>
                      </a:r>
                      <a:endParaRPr lang="sv-SE" sz="1400" dirty="0">
                        <a:latin typeface="+mn-lt"/>
                      </a:endParaRPr>
                    </a:p>
                  </a:txBody>
                  <a:tcPr marL="72425" marR="72425" marT="36213" marB="36213"/>
                </a:tc>
                <a:extLst>
                  <a:ext uri="{0D108BD9-81ED-4DB2-BD59-A6C34878D82A}">
                    <a16:rowId xmlns:a16="http://schemas.microsoft.com/office/drawing/2014/main" val="10008"/>
                  </a:ext>
                </a:extLst>
              </a:tr>
              <a:tr h="402550">
                <a:tc>
                  <a:txBody>
                    <a:bodyPr/>
                    <a:lstStyle/>
                    <a:p>
                      <a:pPr algn="l"/>
                      <a:endParaRPr lang="sv-SE" sz="1400">
                        <a:latin typeface="+mn-lt"/>
                      </a:endParaRPr>
                    </a:p>
                  </a:txBody>
                  <a:tcPr marL="72425" marR="72425" marT="36213" marB="36213"/>
                </a:tc>
                <a:tc>
                  <a:txBody>
                    <a:bodyPr/>
                    <a:lstStyle/>
                    <a:p>
                      <a:pPr lvl="0" algn="r"/>
                      <a:r>
                        <a:rPr lang="sv-SE" sz="1400" dirty="0">
                          <a:latin typeface="+mn-lt"/>
                        </a:rPr>
                        <a:t>Blekinge</a:t>
                      </a:r>
                    </a:p>
                  </a:txBody>
                  <a:tcPr marL="72425" marR="72425" marT="36213" marB="36213"/>
                </a:tc>
                <a:tc>
                  <a:txBody>
                    <a:bodyPr/>
                    <a:lstStyle/>
                    <a:p>
                      <a:r>
                        <a:rPr lang="sv-SE" sz="1400" dirty="0" err="1">
                          <a:latin typeface="+mn-lt"/>
                        </a:rPr>
                        <a:t>Prel</a:t>
                      </a:r>
                      <a:r>
                        <a:rPr lang="sv-SE" sz="1400" dirty="0">
                          <a:latin typeface="+mn-lt"/>
                        </a:rPr>
                        <a:t> 25 </a:t>
                      </a:r>
                      <a:r>
                        <a:rPr lang="sv-SE" sz="1400" dirty="0" err="1">
                          <a:latin typeface="+mn-lt"/>
                        </a:rPr>
                        <a:t>sept</a:t>
                      </a:r>
                      <a:endParaRPr lang="sv-SE" sz="1400" dirty="0">
                        <a:latin typeface="+mn-lt"/>
                      </a:endParaRPr>
                    </a:p>
                  </a:txBody>
                  <a:tcPr marL="72425" marR="72425" marT="36213" marB="36213"/>
                </a:tc>
                <a:extLst>
                  <a:ext uri="{0D108BD9-81ED-4DB2-BD59-A6C34878D82A}">
                    <a16:rowId xmlns:a16="http://schemas.microsoft.com/office/drawing/2014/main" val="10009"/>
                  </a:ext>
                </a:extLst>
              </a:tr>
              <a:tr h="389131">
                <a:tc>
                  <a:txBody>
                    <a:bodyPr/>
                    <a:lstStyle/>
                    <a:p>
                      <a:pPr algn="l" fontAlgn="b"/>
                      <a:endParaRPr lang="sv-SE" sz="1400" b="0" i="0" u="none" strike="noStrike">
                        <a:solidFill>
                          <a:srgbClr val="000000"/>
                        </a:solidFill>
                        <a:effectLst/>
                        <a:latin typeface="+mn-lt"/>
                      </a:endParaRPr>
                    </a:p>
                  </a:txBody>
                  <a:tcPr marL="7544" marR="7544" marT="7544" marB="36213" anchor="b"/>
                </a:tc>
                <a:tc>
                  <a:txBody>
                    <a:bodyPr/>
                    <a:lstStyle/>
                    <a:p>
                      <a:pPr marL="0" lvl="0" algn="r" defTabSz="914400" rtl="0" eaLnBrk="1" fontAlgn="b" latinLnBrk="0" hangingPunct="1"/>
                      <a:r>
                        <a:rPr lang="sv-SE" sz="1400" kern="1200">
                          <a:solidFill>
                            <a:schemeClr val="dk1"/>
                          </a:solidFill>
                          <a:latin typeface="+mn-lt"/>
                          <a:ea typeface="+mn-ea"/>
                          <a:cs typeface="+mn-cs"/>
                        </a:rPr>
                        <a:t>Skåne</a:t>
                      </a:r>
                    </a:p>
                  </a:txBody>
                  <a:tcPr marL="7544" marR="7544" marT="7544" marB="36213"/>
                </a:tc>
                <a:tc>
                  <a:txBody>
                    <a:bodyPr/>
                    <a:lstStyle/>
                    <a:p>
                      <a:r>
                        <a:rPr lang="sv-SE" sz="1400" dirty="0">
                          <a:latin typeface="+mn-lt"/>
                        </a:rPr>
                        <a:t>25 </a:t>
                      </a:r>
                      <a:r>
                        <a:rPr lang="sv-SE" sz="1400" dirty="0" err="1">
                          <a:latin typeface="+mn-lt"/>
                        </a:rPr>
                        <a:t>sept</a:t>
                      </a:r>
                      <a:endParaRPr lang="sv-SE" sz="1400" dirty="0">
                        <a:latin typeface="+mn-lt"/>
                      </a:endParaRPr>
                    </a:p>
                  </a:txBody>
                  <a:tcPr marL="72425" marR="72425" marT="36213" marB="36213"/>
                </a:tc>
                <a:extLst>
                  <a:ext uri="{0D108BD9-81ED-4DB2-BD59-A6C34878D82A}">
                    <a16:rowId xmlns:a16="http://schemas.microsoft.com/office/drawing/2014/main" val="10010"/>
                  </a:ext>
                </a:extLst>
              </a:tr>
            </a:tbl>
          </a:graphicData>
        </a:graphic>
      </p:graphicFrame>
      <p:graphicFrame>
        <p:nvGraphicFramePr>
          <p:cNvPr id="10" name="Platshållare för innehåll 9"/>
          <p:cNvGraphicFramePr>
            <a:graphicFrameLocks noGrp="1"/>
          </p:cNvGraphicFramePr>
          <p:nvPr>
            <p:ph sz="half" idx="2"/>
            <p:extLst>
              <p:ext uri="{D42A27DB-BD31-4B8C-83A1-F6EECF244321}">
                <p14:modId xmlns:p14="http://schemas.microsoft.com/office/powerpoint/2010/main" val="3395903171"/>
              </p:ext>
            </p:extLst>
          </p:nvPr>
        </p:nvGraphicFramePr>
        <p:xfrm>
          <a:off x="6013553" y="1752998"/>
          <a:ext cx="4140198" cy="4256942"/>
        </p:xfrm>
        <a:graphic>
          <a:graphicData uri="http://schemas.openxmlformats.org/drawingml/2006/table">
            <a:tbl>
              <a:tblPr firstRow="1" bandRow="1">
                <a:tableStyleId>{5C22544A-7EE6-4342-B048-85BDC9FD1C3A}</a:tableStyleId>
              </a:tblPr>
              <a:tblGrid>
                <a:gridCol w="1254513">
                  <a:extLst>
                    <a:ext uri="{9D8B030D-6E8A-4147-A177-3AD203B41FA5}">
                      <a16:colId xmlns:a16="http://schemas.microsoft.com/office/drawing/2014/main" val="20000"/>
                    </a:ext>
                  </a:extLst>
                </a:gridCol>
                <a:gridCol w="1486385">
                  <a:extLst>
                    <a:ext uri="{9D8B030D-6E8A-4147-A177-3AD203B41FA5}">
                      <a16:colId xmlns:a16="http://schemas.microsoft.com/office/drawing/2014/main" val="20001"/>
                    </a:ext>
                  </a:extLst>
                </a:gridCol>
                <a:gridCol w="1399300">
                  <a:extLst>
                    <a:ext uri="{9D8B030D-6E8A-4147-A177-3AD203B41FA5}">
                      <a16:colId xmlns:a16="http://schemas.microsoft.com/office/drawing/2014/main" val="20002"/>
                    </a:ext>
                  </a:extLst>
                </a:gridCol>
              </a:tblGrid>
              <a:tr h="326053">
                <a:tc>
                  <a:txBody>
                    <a:bodyPr/>
                    <a:lstStyle/>
                    <a:p>
                      <a:pPr algn="l"/>
                      <a:endParaRPr lang="sv-SE" sz="1400" dirty="0"/>
                    </a:p>
                  </a:txBody>
                  <a:tcPr marL="74635" marR="74635" marT="37318" marB="37318"/>
                </a:tc>
                <a:tc>
                  <a:txBody>
                    <a:bodyPr/>
                    <a:lstStyle/>
                    <a:p>
                      <a:pPr lvl="0" algn="ctr"/>
                      <a:r>
                        <a:rPr lang="sv-SE" sz="1400" dirty="0"/>
                        <a:t>Region</a:t>
                      </a:r>
                    </a:p>
                  </a:txBody>
                  <a:tcPr marL="74635" marR="74635" marT="37318" marB="37318"/>
                </a:tc>
                <a:tc>
                  <a:txBody>
                    <a:bodyPr/>
                    <a:lstStyle/>
                    <a:p>
                      <a:r>
                        <a:rPr lang="sv-SE" sz="1400" dirty="0"/>
                        <a:t>Datum/Period</a:t>
                      </a:r>
                    </a:p>
                  </a:txBody>
                  <a:tcPr marL="74635" marR="74635" marT="37318" marB="37318"/>
                </a:tc>
                <a:extLst>
                  <a:ext uri="{0D108BD9-81ED-4DB2-BD59-A6C34878D82A}">
                    <a16:rowId xmlns:a16="http://schemas.microsoft.com/office/drawing/2014/main" val="10000"/>
                  </a:ext>
                </a:extLst>
              </a:tr>
              <a:tr h="353309">
                <a:tc>
                  <a:txBody>
                    <a:bodyPr/>
                    <a:lstStyle/>
                    <a:p>
                      <a:pPr algn="l" fontAlgn="b"/>
                      <a:r>
                        <a:rPr lang="sv-SE" sz="1400" b="0" i="0" u="none" strike="noStrike" dirty="0">
                          <a:solidFill>
                            <a:srgbClr val="000000"/>
                          </a:solidFill>
                          <a:effectLst/>
                          <a:latin typeface="+mn-lt"/>
                        </a:rPr>
                        <a:t>Norra</a:t>
                      </a:r>
                    </a:p>
                  </a:txBody>
                  <a:tcPr marL="7775" marR="7775" marT="7775" marB="37318"/>
                </a:tc>
                <a:tc>
                  <a:txBody>
                    <a:bodyPr/>
                    <a:lstStyle/>
                    <a:p>
                      <a:pPr marL="0" lvl="0" algn="r" defTabSz="914400" rtl="0" eaLnBrk="1" fontAlgn="b" latinLnBrk="0" hangingPunct="1"/>
                      <a:r>
                        <a:rPr lang="sv-SE" sz="1400" kern="1200" dirty="0">
                          <a:solidFill>
                            <a:schemeClr val="dk1"/>
                          </a:solidFill>
                          <a:latin typeface="+mn-lt"/>
                          <a:ea typeface="+mn-ea"/>
                          <a:cs typeface="+mn-cs"/>
                        </a:rPr>
                        <a:t>Norrbotten</a:t>
                      </a:r>
                    </a:p>
                  </a:txBody>
                  <a:tcPr marL="7775" marR="7775" marT="7775" marB="37318"/>
                </a:tc>
                <a:tc>
                  <a:txBody>
                    <a:bodyPr/>
                    <a:lstStyle/>
                    <a:p>
                      <a:r>
                        <a:rPr lang="sv-SE" sz="1400" dirty="0" err="1"/>
                        <a:t>Prel</a:t>
                      </a:r>
                      <a:r>
                        <a:rPr lang="sv-SE" sz="1400" dirty="0"/>
                        <a:t> slutet okt</a:t>
                      </a:r>
                    </a:p>
                  </a:txBody>
                  <a:tcPr marL="74635" marR="74635" marT="37318" marB="37318"/>
                </a:tc>
                <a:extLst>
                  <a:ext uri="{0D108BD9-81ED-4DB2-BD59-A6C34878D82A}">
                    <a16:rowId xmlns:a16="http://schemas.microsoft.com/office/drawing/2014/main" val="10001"/>
                  </a:ext>
                </a:extLst>
              </a:tr>
              <a:tr h="326053">
                <a:tc>
                  <a:txBody>
                    <a:bodyPr/>
                    <a:lstStyle/>
                    <a:p>
                      <a:pPr algn="l" fontAlgn="b"/>
                      <a:endParaRPr lang="sv-SE" sz="1400" b="0" i="0" u="none" strike="noStrike">
                        <a:solidFill>
                          <a:srgbClr val="000000"/>
                        </a:solidFill>
                        <a:effectLst/>
                        <a:latin typeface="+mn-lt"/>
                      </a:endParaRPr>
                    </a:p>
                  </a:txBody>
                  <a:tcPr marL="7775" marR="7775" marT="7775" marB="37318"/>
                </a:tc>
                <a:tc>
                  <a:txBody>
                    <a:bodyPr/>
                    <a:lstStyle/>
                    <a:p>
                      <a:pPr marL="0" lvl="0" algn="r" defTabSz="914400" rtl="0" eaLnBrk="1" fontAlgn="b" latinLnBrk="0" hangingPunct="1"/>
                      <a:r>
                        <a:rPr lang="sv-SE" sz="1400" kern="1200" dirty="0">
                          <a:solidFill>
                            <a:schemeClr val="dk1"/>
                          </a:solidFill>
                          <a:latin typeface="+mn-lt"/>
                          <a:ea typeface="+mn-ea"/>
                          <a:cs typeface="+mn-cs"/>
                        </a:rPr>
                        <a:t>Västerbotten</a:t>
                      </a:r>
                    </a:p>
                  </a:txBody>
                  <a:tcPr marL="7775" marR="7775" marT="7775" marB="37318"/>
                </a:tc>
                <a:tc>
                  <a:txBody>
                    <a:bodyPr/>
                    <a:lstStyle/>
                    <a:p>
                      <a:pPr marL="0" marR="0" lvl="0" indent="0" algn="l" rtl="0" eaLnBrk="1" fontAlgn="auto" latinLnBrk="0" hangingPunct="1">
                        <a:lnSpc>
                          <a:spcPct val="100000"/>
                        </a:lnSpc>
                        <a:spcBef>
                          <a:spcPts val="0"/>
                        </a:spcBef>
                        <a:spcAft>
                          <a:spcPts val="0"/>
                        </a:spcAft>
                        <a:buClrTx/>
                        <a:buSzTx/>
                        <a:buFontTx/>
                        <a:buNone/>
                      </a:pPr>
                      <a:r>
                        <a:rPr lang="sv-SE" sz="1400" baseline="0" dirty="0" err="1"/>
                        <a:t>Prel</a:t>
                      </a:r>
                      <a:r>
                        <a:rPr lang="sv-SE" sz="1400" baseline="0" dirty="0"/>
                        <a:t> slutet okt </a:t>
                      </a:r>
                      <a:endParaRPr lang="sv-SE" sz="1400" dirty="0"/>
                    </a:p>
                  </a:txBody>
                  <a:tcPr marL="74635" marR="74635" marT="37318" marB="37318"/>
                </a:tc>
                <a:extLst>
                  <a:ext uri="{0D108BD9-81ED-4DB2-BD59-A6C34878D82A}">
                    <a16:rowId xmlns:a16="http://schemas.microsoft.com/office/drawing/2014/main" val="10002"/>
                  </a:ext>
                </a:extLst>
              </a:tr>
              <a:tr h="465846">
                <a:tc>
                  <a:txBody>
                    <a:bodyPr/>
                    <a:lstStyle/>
                    <a:p>
                      <a:pPr algn="l" fontAlgn="b"/>
                      <a:endParaRPr lang="sv-SE" sz="1400" b="0" i="0" u="none" strike="noStrike" dirty="0">
                        <a:solidFill>
                          <a:srgbClr val="000000"/>
                        </a:solidFill>
                        <a:effectLst/>
                        <a:latin typeface="+mn-lt"/>
                      </a:endParaRPr>
                    </a:p>
                  </a:txBody>
                  <a:tcPr marL="7775" marR="7775" marT="7775" marB="37318"/>
                </a:tc>
                <a:tc>
                  <a:txBody>
                    <a:bodyPr/>
                    <a:lstStyle/>
                    <a:p>
                      <a:pPr marL="0" lvl="0" algn="r" defTabSz="914400" rtl="0" eaLnBrk="1" latinLnBrk="0" hangingPunct="1"/>
                      <a:r>
                        <a:rPr lang="sv-SE" sz="1400" kern="1200" dirty="0">
                          <a:solidFill>
                            <a:schemeClr val="dk1"/>
                          </a:solidFill>
                          <a:latin typeface="+mn-lt"/>
                          <a:ea typeface="+mn-ea"/>
                          <a:cs typeface="+mn-cs"/>
                        </a:rPr>
                        <a:t>Jämtland Härjedalen</a:t>
                      </a:r>
                    </a:p>
                  </a:txBody>
                  <a:tcPr marL="7775" marR="7775" marT="7775" marB="37318"/>
                </a:tc>
                <a:tc>
                  <a:txBody>
                    <a:bodyPr/>
                    <a:lstStyle/>
                    <a:p>
                      <a:pPr marL="0" marR="0" lvl="0" indent="0" algn="l" rtl="0" eaLnBrk="1" fontAlgn="auto" latinLnBrk="0" hangingPunct="1">
                        <a:lnSpc>
                          <a:spcPct val="100000"/>
                        </a:lnSpc>
                        <a:spcBef>
                          <a:spcPts val="0"/>
                        </a:spcBef>
                        <a:spcAft>
                          <a:spcPts val="0"/>
                        </a:spcAft>
                        <a:buClrTx/>
                        <a:buSzTx/>
                        <a:buFontTx/>
                        <a:buNone/>
                      </a:pPr>
                      <a:r>
                        <a:rPr lang="sv-SE" sz="1400" baseline="0" dirty="0"/>
                        <a:t>16 </a:t>
                      </a:r>
                      <a:r>
                        <a:rPr lang="sv-SE" sz="1400" baseline="0" dirty="0" err="1"/>
                        <a:t>sept</a:t>
                      </a:r>
                      <a:endParaRPr lang="sv-SE" sz="1400" baseline="0" dirty="0"/>
                    </a:p>
                  </a:txBody>
                  <a:tcPr marL="74635" marR="74635" marT="37318" marB="37318"/>
                </a:tc>
                <a:extLst>
                  <a:ext uri="{0D108BD9-81ED-4DB2-BD59-A6C34878D82A}">
                    <a16:rowId xmlns:a16="http://schemas.microsoft.com/office/drawing/2014/main" val="10003"/>
                  </a:ext>
                </a:extLst>
              </a:tr>
              <a:tr h="296721">
                <a:tc>
                  <a:txBody>
                    <a:bodyPr/>
                    <a:lstStyle/>
                    <a:p>
                      <a:pPr algn="l" fontAlgn="b"/>
                      <a:endParaRPr lang="sv-SE" sz="1400" b="0" i="0" u="none" strike="noStrike">
                        <a:solidFill>
                          <a:srgbClr val="000000"/>
                        </a:solidFill>
                        <a:effectLst/>
                        <a:latin typeface="+mn-lt"/>
                      </a:endParaRPr>
                    </a:p>
                  </a:txBody>
                  <a:tcPr marL="7775" marR="7775" marT="7775" marB="37318"/>
                </a:tc>
                <a:tc>
                  <a:txBody>
                    <a:bodyPr/>
                    <a:lstStyle/>
                    <a:p>
                      <a:pPr marL="0" lvl="0" algn="r" defTabSz="914400" rtl="0" eaLnBrk="1" fontAlgn="b" latinLnBrk="0" hangingPunct="1"/>
                      <a:r>
                        <a:rPr lang="sv-SE" sz="1400" kern="1200" dirty="0">
                          <a:solidFill>
                            <a:schemeClr val="dk1"/>
                          </a:solidFill>
                          <a:latin typeface="+mn-lt"/>
                          <a:ea typeface="+mn-ea"/>
                          <a:cs typeface="+mn-cs"/>
                        </a:rPr>
                        <a:t>Västernorrland</a:t>
                      </a:r>
                    </a:p>
                  </a:txBody>
                  <a:tcPr marL="7775" marR="7775" marT="7775" marB="37318"/>
                </a:tc>
                <a:tc>
                  <a:txBody>
                    <a:bodyPr/>
                    <a:lstStyle/>
                    <a:p>
                      <a:r>
                        <a:rPr lang="sv-SE" sz="1400" dirty="0"/>
                        <a:t>4 </a:t>
                      </a:r>
                      <a:r>
                        <a:rPr lang="sv-SE" sz="1400" dirty="0" err="1"/>
                        <a:t>sept</a:t>
                      </a:r>
                    </a:p>
                  </a:txBody>
                  <a:tcPr marL="74635" marR="74635" marT="37318" marB="37318"/>
                </a:tc>
                <a:extLst>
                  <a:ext uri="{0D108BD9-81ED-4DB2-BD59-A6C34878D82A}">
                    <a16:rowId xmlns:a16="http://schemas.microsoft.com/office/drawing/2014/main" val="10004"/>
                  </a:ext>
                </a:extLst>
              </a:tr>
              <a:tr h="366394">
                <a:tc>
                  <a:txBody>
                    <a:bodyPr/>
                    <a:lstStyle/>
                    <a:p>
                      <a:pPr algn="l" fontAlgn="b"/>
                      <a:r>
                        <a:rPr lang="sv-SE" sz="1400" b="0" i="0" u="none" strike="noStrike" dirty="0">
                          <a:solidFill>
                            <a:srgbClr val="000000"/>
                          </a:solidFill>
                          <a:effectLst/>
                          <a:latin typeface="+mn-lt"/>
                        </a:rPr>
                        <a:t>Mellansverige</a:t>
                      </a:r>
                    </a:p>
                  </a:txBody>
                  <a:tcPr marL="7775" marR="7775" marT="7775" marB="37318"/>
                </a:tc>
                <a:tc>
                  <a:txBody>
                    <a:bodyPr/>
                    <a:lstStyle/>
                    <a:p>
                      <a:pPr marL="0" lvl="0" algn="r" defTabSz="914400" rtl="0" eaLnBrk="1" latinLnBrk="0" hangingPunct="1"/>
                      <a:r>
                        <a:rPr lang="sv-SE" sz="1400" kern="1200" dirty="0">
                          <a:solidFill>
                            <a:schemeClr val="dk1"/>
                          </a:solidFill>
                          <a:latin typeface="+mn-lt"/>
                          <a:ea typeface="+mn-ea"/>
                          <a:cs typeface="+mn-cs"/>
                        </a:rPr>
                        <a:t>Dalarna</a:t>
                      </a:r>
                    </a:p>
                  </a:txBody>
                  <a:tcPr marL="7775" marR="7775" marT="7775" marB="37318"/>
                </a:tc>
                <a:tc>
                  <a:txBody>
                    <a:bodyPr/>
                    <a:lstStyle/>
                    <a:p>
                      <a:r>
                        <a:rPr lang="sv-SE" sz="1400" dirty="0" err="1"/>
                        <a:t>Prel</a:t>
                      </a:r>
                      <a:r>
                        <a:rPr lang="sv-SE" sz="1400" dirty="0"/>
                        <a:t> 4 </a:t>
                      </a:r>
                      <a:r>
                        <a:rPr lang="sv-SE" sz="1400" dirty="0" err="1"/>
                        <a:t>sept</a:t>
                      </a:r>
                    </a:p>
                  </a:txBody>
                  <a:tcPr marL="74635" marR="74635" marT="37318" marB="37318"/>
                </a:tc>
                <a:extLst>
                  <a:ext uri="{0D108BD9-81ED-4DB2-BD59-A6C34878D82A}">
                    <a16:rowId xmlns:a16="http://schemas.microsoft.com/office/drawing/2014/main" val="10005"/>
                  </a:ext>
                </a:extLst>
              </a:tr>
              <a:tr h="326053">
                <a:tc>
                  <a:txBody>
                    <a:bodyPr/>
                    <a:lstStyle/>
                    <a:p>
                      <a:pPr algn="l" fontAlgn="b"/>
                      <a:endParaRPr lang="sv-SE" sz="1400" b="0" i="0" u="none" strike="noStrike">
                        <a:solidFill>
                          <a:srgbClr val="000000"/>
                        </a:solidFill>
                        <a:effectLst/>
                        <a:latin typeface="+mn-lt"/>
                      </a:endParaRPr>
                    </a:p>
                  </a:txBody>
                  <a:tcPr marL="7775" marR="7775" marT="7775" marB="37318"/>
                </a:tc>
                <a:tc>
                  <a:txBody>
                    <a:bodyPr/>
                    <a:lstStyle/>
                    <a:p>
                      <a:pPr marL="0" lvl="0" algn="r" defTabSz="914400" rtl="0" eaLnBrk="1" fontAlgn="b" latinLnBrk="0" hangingPunct="1"/>
                      <a:r>
                        <a:rPr lang="sv-SE" sz="1400" kern="1200" dirty="0">
                          <a:solidFill>
                            <a:schemeClr val="dk1"/>
                          </a:solidFill>
                          <a:latin typeface="+mn-lt"/>
                          <a:ea typeface="+mn-ea"/>
                          <a:cs typeface="+mn-cs"/>
                        </a:rPr>
                        <a:t>Gävleborg</a:t>
                      </a:r>
                    </a:p>
                  </a:txBody>
                  <a:tcPr marL="7775" marR="7775" marT="7775" marB="37318"/>
                </a:tc>
                <a:tc>
                  <a:txBody>
                    <a:bodyPr/>
                    <a:lstStyle/>
                    <a:p>
                      <a:r>
                        <a:rPr lang="sv-SE" sz="1400" dirty="0"/>
                        <a:t>8 okt </a:t>
                      </a:r>
                    </a:p>
                  </a:txBody>
                  <a:tcPr marL="74635" marR="74635" marT="37318" marB="37318"/>
                </a:tc>
                <a:extLst>
                  <a:ext uri="{0D108BD9-81ED-4DB2-BD59-A6C34878D82A}">
                    <a16:rowId xmlns:a16="http://schemas.microsoft.com/office/drawing/2014/main" val="10006"/>
                  </a:ext>
                </a:extLst>
              </a:tr>
              <a:tr h="326053">
                <a:tc>
                  <a:txBody>
                    <a:bodyPr/>
                    <a:lstStyle/>
                    <a:p>
                      <a:pPr algn="l" fontAlgn="b"/>
                      <a:endParaRPr lang="sv-SE" sz="1400" b="0" i="0" u="none" strike="noStrike">
                        <a:solidFill>
                          <a:srgbClr val="000000"/>
                        </a:solidFill>
                        <a:effectLst/>
                        <a:latin typeface="+mn-lt"/>
                      </a:endParaRPr>
                    </a:p>
                  </a:txBody>
                  <a:tcPr marL="7775" marR="7775" marT="7775" marB="37318"/>
                </a:tc>
                <a:tc>
                  <a:txBody>
                    <a:bodyPr/>
                    <a:lstStyle/>
                    <a:p>
                      <a:pPr marL="0" lvl="0" algn="r" rtl="0" eaLnBrk="1" latinLnBrk="0" hangingPunct="1"/>
                      <a:r>
                        <a:rPr lang="sv-SE" sz="1400" kern="1200" dirty="0">
                          <a:solidFill>
                            <a:schemeClr val="dk1"/>
                          </a:solidFill>
                          <a:latin typeface="+mn-lt"/>
                          <a:ea typeface="+mn-ea"/>
                          <a:cs typeface="+mn-cs"/>
                        </a:rPr>
                        <a:t>Uppsala </a:t>
                      </a:r>
                    </a:p>
                  </a:txBody>
                  <a:tcPr marL="7775" marR="7775" marT="7775" marB="37318"/>
                </a:tc>
                <a:tc>
                  <a:txBody>
                    <a:bodyPr/>
                    <a:lstStyle/>
                    <a:p>
                      <a:r>
                        <a:rPr lang="sv-SE" sz="1400" dirty="0"/>
                        <a:t>4 </a:t>
                      </a:r>
                      <a:r>
                        <a:rPr lang="sv-SE" sz="1400" dirty="0" err="1"/>
                        <a:t>sept</a:t>
                      </a:r>
                      <a:r>
                        <a:rPr lang="sv-SE" sz="1400" baseline="0" dirty="0"/>
                        <a:t> </a:t>
                      </a:r>
                      <a:endParaRPr lang="sv-SE" sz="1400" dirty="0"/>
                    </a:p>
                  </a:txBody>
                  <a:tcPr marL="74635" marR="74635" marT="37318" marB="37318"/>
                </a:tc>
                <a:extLst>
                  <a:ext uri="{0D108BD9-81ED-4DB2-BD59-A6C34878D82A}">
                    <a16:rowId xmlns:a16="http://schemas.microsoft.com/office/drawing/2014/main" val="10007"/>
                  </a:ext>
                </a:extLst>
              </a:tr>
              <a:tr h="326053">
                <a:tc>
                  <a:txBody>
                    <a:bodyPr/>
                    <a:lstStyle/>
                    <a:p>
                      <a:pPr algn="l" fontAlgn="b"/>
                      <a:endParaRPr lang="sv-SE" sz="1400" b="0" i="0" u="none" strike="noStrike">
                        <a:solidFill>
                          <a:srgbClr val="000000"/>
                        </a:solidFill>
                        <a:effectLst/>
                        <a:latin typeface="+mn-lt"/>
                      </a:endParaRPr>
                    </a:p>
                  </a:txBody>
                  <a:tcPr marL="7775" marR="7775" marT="7775" marB="37318"/>
                </a:tc>
                <a:tc>
                  <a:txBody>
                    <a:bodyPr/>
                    <a:lstStyle/>
                    <a:p>
                      <a:pPr marL="0" lvl="0" algn="r" defTabSz="914400" rtl="0" eaLnBrk="1" latinLnBrk="0" hangingPunct="1"/>
                      <a:r>
                        <a:rPr lang="sv-SE" sz="1400" kern="1200" dirty="0">
                          <a:solidFill>
                            <a:schemeClr val="dk1"/>
                          </a:solidFill>
                          <a:latin typeface="+mn-lt"/>
                          <a:ea typeface="+mn-ea"/>
                          <a:cs typeface="+mn-cs"/>
                        </a:rPr>
                        <a:t>Västmanland</a:t>
                      </a:r>
                    </a:p>
                  </a:txBody>
                  <a:tcPr marL="7775" marR="7775" marT="7775" marB="37318"/>
                </a:tc>
                <a:tc>
                  <a:txBody>
                    <a:bodyPr/>
                    <a:lstStyle/>
                    <a:p>
                      <a:r>
                        <a:rPr lang="sv-SE" sz="1400" dirty="0"/>
                        <a:t>4 </a:t>
                      </a:r>
                      <a:r>
                        <a:rPr lang="sv-SE" sz="1400" dirty="0" err="1"/>
                        <a:t>sept</a:t>
                      </a:r>
                      <a:r>
                        <a:rPr lang="sv-SE" sz="1400" dirty="0"/>
                        <a:t> </a:t>
                      </a:r>
                    </a:p>
                  </a:txBody>
                  <a:tcPr marL="74635" marR="74635" marT="37318" marB="37318"/>
                </a:tc>
                <a:extLst>
                  <a:ext uri="{0D108BD9-81ED-4DB2-BD59-A6C34878D82A}">
                    <a16:rowId xmlns:a16="http://schemas.microsoft.com/office/drawing/2014/main" val="10008"/>
                  </a:ext>
                </a:extLst>
              </a:tr>
              <a:tr h="353309">
                <a:tc>
                  <a:txBody>
                    <a:bodyPr/>
                    <a:lstStyle/>
                    <a:p>
                      <a:pPr algn="l" fontAlgn="b"/>
                      <a:endParaRPr lang="sv-SE" sz="1400" b="0" i="0" u="none" strike="noStrike">
                        <a:solidFill>
                          <a:srgbClr val="000000"/>
                        </a:solidFill>
                        <a:effectLst/>
                        <a:latin typeface="+mn-lt"/>
                      </a:endParaRPr>
                    </a:p>
                  </a:txBody>
                  <a:tcPr marL="7775" marR="7775" marT="7775" marB="37318"/>
                </a:tc>
                <a:tc>
                  <a:txBody>
                    <a:bodyPr/>
                    <a:lstStyle/>
                    <a:p>
                      <a:pPr marL="0" lvl="0" algn="r" defTabSz="914400" rtl="0" eaLnBrk="1" latinLnBrk="0" hangingPunct="1"/>
                      <a:r>
                        <a:rPr lang="sv-SE" sz="1400" kern="1200" dirty="0">
                          <a:solidFill>
                            <a:schemeClr val="dk1"/>
                          </a:solidFill>
                          <a:latin typeface="+mn-lt"/>
                          <a:ea typeface="+mn-ea"/>
                          <a:cs typeface="+mn-cs"/>
                        </a:rPr>
                        <a:t>Örebro</a:t>
                      </a:r>
                    </a:p>
                  </a:txBody>
                  <a:tcPr marL="7775" marR="7775" marT="7775" marB="37318"/>
                </a:tc>
                <a:tc>
                  <a:txBody>
                    <a:bodyPr/>
                    <a:lstStyle/>
                    <a:p>
                      <a:r>
                        <a:rPr lang="sv-SE" sz="1400" dirty="0"/>
                        <a:t>14 okt</a:t>
                      </a:r>
                    </a:p>
                  </a:txBody>
                  <a:tcPr marL="74635" marR="74635" marT="37318" marB="37318"/>
                </a:tc>
                <a:extLst>
                  <a:ext uri="{0D108BD9-81ED-4DB2-BD59-A6C34878D82A}">
                    <a16:rowId xmlns:a16="http://schemas.microsoft.com/office/drawing/2014/main" val="10009"/>
                  </a:ext>
                </a:extLst>
              </a:tr>
              <a:tr h="35330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sv-SE" sz="1400" b="0" i="0" u="none" strike="noStrike">
                        <a:solidFill>
                          <a:srgbClr val="000000"/>
                        </a:solidFill>
                        <a:effectLst/>
                        <a:latin typeface="+mn-lt"/>
                      </a:endParaRPr>
                    </a:p>
                  </a:txBody>
                  <a:tcPr marL="7775" marR="7775" marT="7775" marB="37318"/>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sv-SE" sz="1400" kern="1200" dirty="0">
                          <a:solidFill>
                            <a:schemeClr val="dk1"/>
                          </a:solidFill>
                          <a:latin typeface="+mn-lt"/>
                          <a:ea typeface="+mn-ea"/>
                          <a:cs typeface="+mn-cs"/>
                        </a:rPr>
                        <a:t>Värmland</a:t>
                      </a:r>
                    </a:p>
                  </a:txBody>
                  <a:tcPr marL="7775" marR="7775" marT="7775" marB="37318"/>
                </a:tc>
                <a:tc>
                  <a:txBody>
                    <a:bodyPr/>
                    <a:lstStyle/>
                    <a:p>
                      <a:r>
                        <a:rPr lang="sv-SE" sz="1400" dirty="0"/>
                        <a:t>21 okt</a:t>
                      </a:r>
                    </a:p>
                  </a:txBody>
                  <a:tcPr marL="74635" marR="74635" marT="37318" marB="37318"/>
                </a:tc>
                <a:extLst>
                  <a:ext uri="{0D108BD9-81ED-4DB2-BD59-A6C34878D82A}">
                    <a16:rowId xmlns:a16="http://schemas.microsoft.com/office/drawing/2014/main" val="10010"/>
                  </a:ext>
                </a:extLst>
              </a:tr>
              <a:tr h="431822">
                <a:tc>
                  <a:txBody>
                    <a:bodyPr/>
                    <a:lstStyle/>
                    <a:p>
                      <a:pPr algn="l" fontAlgn="b"/>
                      <a:endParaRPr lang="sv-SE" sz="1400" b="0" i="0" u="none" strike="noStrike">
                        <a:solidFill>
                          <a:srgbClr val="000000"/>
                        </a:solidFill>
                        <a:effectLst/>
                        <a:latin typeface="+mn-lt"/>
                      </a:endParaRPr>
                    </a:p>
                  </a:txBody>
                  <a:tcPr marL="7775" marR="7775" marT="7775" marB="37318"/>
                </a:tc>
                <a:tc>
                  <a:txBody>
                    <a:bodyPr/>
                    <a:lstStyle/>
                    <a:p>
                      <a:pPr marL="0" lvl="0" algn="r" defTabSz="914400" rtl="0" eaLnBrk="1" latinLnBrk="0" hangingPunct="1"/>
                      <a:r>
                        <a:rPr lang="sv-SE" sz="1400" kern="1200" dirty="0">
                          <a:solidFill>
                            <a:schemeClr val="dk1"/>
                          </a:solidFill>
                          <a:latin typeface="+mn-lt"/>
                          <a:ea typeface="+mn-ea"/>
                          <a:cs typeface="+mn-cs"/>
                        </a:rPr>
                        <a:t>Sörmland</a:t>
                      </a:r>
                    </a:p>
                  </a:txBody>
                  <a:tcPr marL="7775" marR="7775" marT="7775" marB="37318"/>
                </a:tc>
                <a:tc>
                  <a:txBody>
                    <a:bodyPr/>
                    <a:lstStyle/>
                    <a:p>
                      <a:r>
                        <a:rPr lang="sv-SE" sz="1400" dirty="0"/>
                        <a:t>4 </a:t>
                      </a:r>
                      <a:r>
                        <a:rPr lang="sv-SE" sz="1400" dirty="0" err="1"/>
                        <a:t>sept</a:t>
                      </a:r>
                      <a:endParaRPr lang="sv-SE" sz="1400" dirty="0"/>
                    </a:p>
                  </a:txBody>
                  <a:tcPr marL="74635" marR="74635" marT="37318" marB="3731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47672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868CD-1BDD-D6E9-9779-BEE0F32C5965}"/>
              </a:ext>
            </a:extLst>
          </p:cNvPr>
          <p:cNvSpPr>
            <a:spLocks noGrp="1"/>
          </p:cNvSpPr>
          <p:nvPr>
            <p:ph type="title"/>
          </p:nvPr>
        </p:nvSpPr>
        <p:spPr>
          <a:xfrm>
            <a:off x="2496809" y="972000"/>
            <a:ext cx="7200000" cy="1325563"/>
          </a:xfrm>
        </p:spPr>
        <p:txBody>
          <a:bodyPr anchor="b">
            <a:normAutofit/>
          </a:bodyPr>
          <a:lstStyle/>
          <a:p>
            <a:r>
              <a:rPr lang="sv-SE" dirty="0"/>
              <a:t>Överblivet material</a:t>
            </a:r>
          </a:p>
        </p:txBody>
      </p:sp>
      <p:sp>
        <p:nvSpPr>
          <p:cNvPr id="3" name="Platshållare för diagram 2">
            <a:extLst>
              <a:ext uri="{FF2B5EF4-FFF2-40B4-BE49-F238E27FC236}">
                <a16:creationId xmlns:a16="http://schemas.microsoft.com/office/drawing/2014/main" id="{ED37849A-C729-5F1D-A43A-0204CB934485}"/>
              </a:ext>
            </a:extLst>
          </p:cNvPr>
          <p:cNvSpPr>
            <a:spLocks noGrp="1"/>
          </p:cNvSpPr>
          <p:nvPr>
            <p:ph type="body" sz="quarter" idx="13"/>
          </p:nvPr>
        </p:nvSpPr>
        <p:spPr>
          <a:xfrm>
            <a:off x="2496809" y="2482850"/>
            <a:ext cx="7200000" cy="3240000"/>
          </a:xfrm>
        </p:spPr>
        <p:txBody>
          <a:bodyPr>
            <a:normAutofit/>
          </a:bodyPr>
          <a:lstStyle/>
          <a:p>
            <a:r>
              <a:rPr lang="sv-SE" dirty="0"/>
              <a:t>Planeras skickas till Ukraina. Återkommer med hur, var och när. </a:t>
            </a:r>
          </a:p>
          <a:p>
            <a:r>
              <a:rPr lang="sv-SE" dirty="0"/>
              <a:t>Tänk på att inte rensa ut de gamla produkterna för snabbt innan ni vet att det finns ersättningsprodukter. </a:t>
            </a:r>
          </a:p>
        </p:txBody>
      </p:sp>
    </p:spTree>
    <p:extLst>
      <p:ext uri="{BB962C8B-B14F-4D97-AF65-F5344CB8AC3E}">
        <p14:creationId xmlns:p14="http://schemas.microsoft.com/office/powerpoint/2010/main" val="2947144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F502E1-7520-7B33-8C61-58FD4BCB58D4}"/>
              </a:ext>
            </a:extLst>
          </p:cNvPr>
          <p:cNvSpPr>
            <a:spLocks noGrp="1"/>
          </p:cNvSpPr>
          <p:nvPr>
            <p:ph type="title"/>
          </p:nvPr>
        </p:nvSpPr>
        <p:spPr/>
        <p:txBody>
          <a:bodyPr anchor="b">
            <a:normAutofit/>
          </a:bodyPr>
          <a:lstStyle/>
          <a:p>
            <a:r>
              <a:rPr lang="sv-SE" dirty="0"/>
              <a:t>Nationella websidan: </a:t>
            </a:r>
          </a:p>
        </p:txBody>
      </p:sp>
      <p:sp>
        <p:nvSpPr>
          <p:cNvPr id="3" name="Platshållare för diagram 2">
            <a:extLst>
              <a:ext uri="{FF2B5EF4-FFF2-40B4-BE49-F238E27FC236}">
                <a16:creationId xmlns:a16="http://schemas.microsoft.com/office/drawing/2014/main" id="{577942B9-6E61-383A-F927-D0778D948548}"/>
              </a:ext>
            </a:extLst>
          </p:cNvPr>
          <p:cNvSpPr>
            <a:spLocks noGrp="1"/>
          </p:cNvSpPr>
          <p:nvPr>
            <p:ph type="body" sz="quarter" idx="13"/>
          </p:nvPr>
        </p:nvSpPr>
        <p:spPr/>
        <p:txBody>
          <a:bodyPr>
            <a:normAutofit/>
          </a:bodyPr>
          <a:lstStyle/>
          <a:p>
            <a:r>
              <a:rPr lang="sv-SE" i="0" dirty="0">
                <a:solidFill>
                  <a:srgbClr val="000000"/>
                </a:solidFill>
                <a:effectLst/>
                <a:highlight>
                  <a:srgbClr val="FFFFFF"/>
                </a:highlight>
                <a:hlinkClick r:id="rId3"/>
              </a:rPr>
              <a:t>Införandeprojekt ISO-standard 80369-6</a:t>
            </a:r>
            <a:endParaRPr lang="sv-SE" i="0" dirty="0">
              <a:solidFill>
                <a:srgbClr val="000000"/>
              </a:solidFill>
              <a:effectLst/>
              <a:highlight>
                <a:srgbClr val="FFFFFF"/>
              </a:highlight>
            </a:endParaRPr>
          </a:p>
        </p:txBody>
      </p:sp>
    </p:spTree>
    <p:extLst>
      <p:ext uri="{BB962C8B-B14F-4D97-AF65-F5344CB8AC3E}">
        <p14:creationId xmlns:p14="http://schemas.microsoft.com/office/powerpoint/2010/main" val="57080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6E4E6BA-A2B6-EABC-7943-536CFFE6236C}"/>
              </a:ext>
            </a:extLst>
          </p:cNvPr>
          <p:cNvSpPr>
            <a:spLocks noGrp="1"/>
          </p:cNvSpPr>
          <p:nvPr>
            <p:ph sz="half" idx="14"/>
          </p:nvPr>
        </p:nvSpPr>
        <p:spPr/>
        <p:txBody>
          <a:bodyPr/>
          <a:lstStyle/>
          <a:p>
            <a:r>
              <a:rPr lang="sv-SE" sz="3200" b="1" dirty="0"/>
              <a:t>Vad är </a:t>
            </a:r>
            <a:r>
              <a:rPr lang="sv-SE" sz="3200" b="1" dirty="0" err="1"/>
              <a:t>NRFit</a:t>
            </a:r>
            <a:r>
              <a:rPr lang="sv-SE" sz="3200" b="1" dirty="0"/>
              <a:t> och varför ska det införas i Region Värmland?</a:t>
            </a:r>
          </a:p>
          <a:p>
            <a:endParaRPr lang="sv-SE" b="1" dirty="0"/>
          </a:p>
          <a:p>
            <a:endParaRPr lang="sv-SE" dirty="0"/>
          </a:p>
        </p:txBody>
      </p:sp>
      <p:pic>
        <p:nvPicPr>
          <p:cNvPr id="4" name="Bildobjekt 3" descr="En bild som visar cirkel, skärmbild, symbol, Teckensnitt&#10;&#10;Automatiskt genererad beskrivning">
            <a:extLst>
              <a:ext uri="{FF2B5EF4-FFF2-40B4-BE49-F238E27FC236}">
                <a16:creationId xmlns:a16="http://schemas.microsoft.com/office/drawing/2014/main" id="{61AAAA61-3370-BA9F-E297-A0BDBE856B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5256" y="2527578"/>
            <a:ext cx="7664447" cy="3195685"/>
          </a:xfrm>
          <a:prstGeom prst="rect">
            <a:avLst/>
          </a:prstGeom>
        </p:spPr>
      </p:pic>
      <p:sp>
        <p:nvSpPr>
          <p:cNvPr id="5" name="textruta 4">
            <a:extLst>
              <a:ext uri="{FF2B5EF4-FFF2-40B4-BE49-F238E27FC236}">
                <a16:creationId xmlns:a16="http://schemas.microsoft.com/office/drawing/2014/main" id="{0D4549E8-CE1D-2F62-02D0-8507F7CB069C}"/>
              </a:ext>
            </a:extLst>
          </p:cNvPr>
          <p:cNvSpPr txBox="1"/>
          <p:nvPr/>
        </p:nvSpPr>
        <p:spPr>
          <a:xfrm>
            <a:off x="1875256" y="5723263"/>
            <a:ext cx="6094428" cy="646331"/>
          </a:xfrm>
          <a:prstGeom prst="rect">
            <a:avLst/>
          </a:prstGeom>
          <a:noFill/>
        </p:spPr>
        <p:txBody>
          <a:bodyPr wrap="square" lIns="91440" tIns="45720" rIns="91440" bIns="45720" anchor="t">
            <a:spAutoFit/>
          </a:bodyPr>
          <a:lstStyle/>
          <a:p>
            <a:r>
              <a:rPr lang="sv-SE" dirty="0">
                <a:hlinkClick r:id="rId4"/>
              </a:rPr>
              <a:t>NRFit ersätter LUER för ökad patientsäkerhet - Vårdgivarwebben (regionvarmland.se)</a:t>
            </a:r>
            <a:endParaRPr lang="sv-SE" dirty="0"/>
          </a:p>
        </p:txBody>
      </p:sp>
    </p:spTree>
    <p:extLst>
      <p:ext uri="{BB962C8B-B14F-4D97-AF65-F5344CB8AC3E}">
        <p14:creationId xmlns:p14="http://schemas.microsoft.com/office/powerpoint/2010/main" val="419959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88741" y="616841"/>
            <a:ext cx="9599497" cy="609793"/>
          </a:xfrm>
        </p:spPr>
        <p:txBody>
          <a:bodyPr anchor="b">
            <a:noAutofit/>
          </a:bodyPr>
          <a:lstStyle/>
          <a:p>
            <a:pPr>
              <a:lnSpc>
                <a:spcPct val="90000"/>
              </a:lnSpc>
            </a:pPr>
            <a:r>
              <a:rPr lang="sv-SE" sz="3200" dirty="0"/>
              <a:t>Nationellt införande i Sverige under hösten 2024</a:t>
            </a:r>
          </a:p>
        </p:txBody>
      </p:sp>
      <p:graphicFrame>
        <p:nvGraphicFramePr>
          <p:cNvPr id="5" name="Platshållare för innehåll 2">
            <a:extLst>
              <a:ext uri="{FF2B5EF4-FFF2-40B4-BE49-F238E27FC236}">
                <a16:creationId xmlns:a16="http://schemas.microsoft.com/office/drawing/2014/main" id="{A2F64E37-5BB1-F2E4-5D2B-37630CA2B847}"/>
              </a:ext>
            </a:extLst>
          </p:cNvPr>
          <p:cNvGraphicFramePr>
            <a:graphicFrameLocks noGrp="1"/>
          </p:cNvGraphicFramePr>
          <p:nvPr>
            <p:ph type="chart" sz="quarter" idx="10"/>
            <p:extLst>
              <p:ext uri="{D42A27DB-BD31-4B8C-83A1-F6EECF244321}">
                <p14:modId xmlns:p14="http://schemas.microsoft.com/office/powerpoint/2010/main" val="2824447619"/>
              </p:ext>
            </p:extLst>
          </p:nvPr>
        </p:nvGraphicFramePr>
        <p:xfrm>
          <a:off x="988742" y="1397000"/>
          <a:ext cx="9144000" cy="4737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011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222F80-2041-B7F8-5FA9-271A5F64E22C}"/>
              </a:ext>
            </a:extLst>
          </p:cNvPr>
          <p:cNvSpPr>
            <a:spLocks noGrp="1"/>
          </p:cNvSpPr>
          <p:nvPr>
            <p:ph type="title"/>
          </p:nvPr>
        </p:nvSpPr>
        <p:spPr>
          <a:xfrm>
            <a:off x="1773496" y="972000"/>
            <a:ext cx="8640000" cy="1325563"/>
          </a:xfrm>
        </p:spPr>
        <p:txBody>
          <a:bodyPr anchor="b">
            <a:normAutofit/>
          </a:bodyPr>
          <a:lstStyle/>
          <a:p>
            <a:r>
              <a:rPr lang="sv-SE" dirty="0"/>
              <a:t>Införandet av </a:t>
            </a:r>
            <a:r>
              <a:rPr lang="sv-SE" dirty="0" err="1"/>
              <a:t>NRFit</a:t>
            </a:r>
            <a:r>
              <a:rPr lang="sv-SE" dirty="0"/>
              <a:t> är nationellt</a:t>
            </a:r>
            <a:br>
              <a:rPr lang="sv-SE" dirty="0"/>
            </a:br>
            <a:endParaRPr lang="sv-SE" dirty="0"/>
          </a:p>
        </p:txBody>
      </p:sp>
      <p:pic>
        <p:nvPicPr>
          <p:cNvPr id="1028" name="Picture 4" descr="Bildresultat för NRFit">
            <a:extLst>
              <a:ext uri="{FF2B5EF4-FFF2-40B4-BE49-F238E27FC236}">
                <a16:creationId xmlns:a16="http://schemas.microsoft.com/office/drawing/2014/main" id="{0B4136D4-E3B2-7E0E-D483-098B0AFE858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73496" y="2297563"/>
            <a:ext cx="2910487" cy="2757303"/>
          </a:xfrm>
          <a:prstGeom prst="rect">
            <a:avLst/>
          </a:prstGeom>
          <a:noFill/>
          <a:extLst>
            <a:ext uri="{909E8E84-426E-40DD-AFC4-6F175D3DCCD1}">
              <a14:hiddenFill xmlns:a14="http://schemas.microsoft.com/office/drawing/2010/main">
                <a:solidFill>
                  <a:srgbClr val="FFFFFF"/>
                </a:solidFill>
              </a14:hiddenFill>
            </a:ext>
          </a:extLst>
        </p:spPr>
      </p:pic>
      <p:sp>
        <p:nvSpPr>
          <p:cNvPr id="3" name="Platshållare för innehåll 2">
            <a:extLst>
              <a:ext uri="{FF2B5EF4-FFF2-40B4-BE49-F238E27FC236}">
                <a16:creationId xmlns:a16="http://schemas.microsoft.com/office/drawing/2014/main" id="{125C412A-278B-5C85-C46F-596542E17601}"/>
              </a:ext>
            </a:extLst>
          </p:cNvPr>
          <p:cNvSpPr>
            <a:spLocks noGrp="1"/>
          </p:cNvSpPr>
          <p:nvPr>
            <p:ph sz="half" idx="2"/>
          </p:nvPr>
        </p:nvSpPr>
        <p:spPr>
          <a:xfrm>
            <a:off x="5632560" y="2236172"/>
            <a:ext cx="5118049" cy="3240000"/>
          </a:xfrm>
        </p:spPr>
        <p:txBody>
          <a:bodyPr vert="horz" lIns="91440" tIns="45720" rIns="91440" bIns="45720" rtlCol="0">
            <a:noAutofit/>
          </a:bodyPr>
          <a:lstStyle/>
          <a:p>
            <a:pPr fontAlgn="base">
              <a:lnSpc>
                <a:spcPct val="90000"/>
              </a:lnSpc>
            </a:pPr>
            <a:r>
              <a:rPr lang="sv-SE" sz="1800" dirty="0">
                <a:effectLst/>
              </a:rPr>
              <a:t>För att minska risken för </a:t>
            </a:r>
            <a:r>
              <a:rPr lang="sv-SE" sz="1800" dirty="0" err="1">
                <a:effectLst/>
              </a:rPr>
              <a:t>neuroaxial</a:t>
            </a:r>
            <a:r>
              <a:rPr lang="sv-SE" sz="1800" dirty="0">
                <a:effectLst/>
              </a:rPr>
              <a:t> feladministrering av läkemedel. </a:t>
            </a:r>
          </a:p>
          <a:p>
            <a:pPr fontAlgn="base">
              <a:lnSpc>
                <a:spcPct val="90000"/>
              </a:lnSpc>
            </a:pPr>
            <a:endParaRPr lang="sv-SE" sz="1800" dirty="0">
              <a:effectLst/>
            </a:endParaRPr>
          </a:p>
          <a:p>
            <a:pPr fontAlgn="base">
              <a:lnSpc>
                <a:spcPct val="90000"/>
              </a:lnSpc>
            </a:pPr>
            <a:r>
              <a:rPr lang="sv-SE" sz="1800" dirty="0">
                <a:effectLst/>
              </a:rPr>
              <a:t>Införs nationellt sep-okt 2024</a:t>
            </a:r>
          </a:p>
          <a:p>
            <a:pPr fontAlgn="base">
              <a:lnSpc>
                <a:spcPct val="90000"/>
              </a:lnSpc>
            </a:pPr>
            <a:endParaRPr lang="sv-SE" sz="1800" dirty="0">
              <a:effectLst/>
            </a:endParaRPr>
          </a:p>
          <a:p>
            <a:pPr fontAlgn="base">
              <a:lnSpc>
                <a:spcPct val="90000"/>
              </a:lnSpc>
            </a:pPr>
            <a:r>
              <a:rPr lang="sv-SE" sz="1800" dirty="0" err="1">
                <a:effectLst/>
              </a:rPr>
              <a:t>NRFit</a:t>
            </a:r>
            <a:r>
              <a:rPr lang="sv-SE" sz="1800" dirty="0">
                <a:effectLst/>
              </a:rPr>
              <a:t> följer den nya ISO-standarden 80369-6</a:t>
            </a:r>
          </a:p>
          <a:p>
            <a:pPr fontAlgn="base">
              <a:lnSpc>
                <a:spcPct val="90000"/>
              </a:lnSpc>
            </a:pPr>
            <a:endParaRPr lang="sv-SE" sz="1800" dirty="0">
              <a:effectLst/>
            </a:endParaRPr>
          </a:p>
          <a:p>
            <a:pPr fontAlgn="base">
              <a:lnSpc>
                <a:spcPct val="90000"/>
              </a:lnSpc>
            </a:pPr>
            <a:r>
              <a:rPr lang="sv-SE" sz="1800" dirty="0">
                <a:effectLst/>
              </a:rPr>
              <a:t>Systemet är färgkodat </a:t>
            </a:r>
            <a:r>
              <a:rPr lang="sv-SE" sz="1800" dirty="0">
                <a:effectLst/>
                <a:highlight>
                  <a:srgbClr val="FFFF00"/>
                </a:highlight>
              </a:rPr>
              <a:t>gult</a:t>
            </a:r>
          </a:p>
        </p:txBody>
      </p:sp>
    </p:spTree>
    <p:extLst>
      <p:ext uri="{BB962C8B-B14F-4D97-AF65-F5344CB8AC3E}">
        <p14:creationId xmlns:p14="http://schemas.microsoft.com/office/powerpoint/2010/main" val="2757739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93F0807-0E76-FD00-CC40-E8916DA12724}"/>
              </a:ext>
            </a:extLst>
          </p:cNvPr>
          <p:cNvSpPr>
            <a:spLocks noGrp="1"/>
          </p:cNvSpPr>
          <p:nvPr>
            <p:ph type="title"/>
          </p:nvPr>
        </p:nvSpPr>
        <p:spPr>
          <a:xfrm>
            <a:off x="1538243" y="659226"/>
            <a:ext cx="8640000" cy="1325563"/>
          </a:xfrm>
        </p:spPr>
        <p:txBody>
          <a:bodyPr anchor="b">
            <a:normAutofit/>
          </a:bodyPr>
          <a:lstStyle/>
          <a:p>
            <a:pPr>
              <a:lnSpc>
                <a:spcPct val="90000"/>
              </a:lnSpc>
            </a:pPr>
            <a:r>
              <a:rPr lang="sv-SE" sz="3100" dirty="0" err="1">
                <a:effectLst/>
              </a:rPr>
              <a:t>NRFit</a:t>
            </a:r>
            <a:r>
              <a:rPr lang="sv-SE" sz="3100" dirty="0">
                <a:effectLst/>
              </a:rPr>
              <a:t> är en typ av koppling som används vid </a:t>
            </a:r>
            <a:r>
              <a:rPr lang="sv-SE" sz="3100" dirty="0" err="1">
                <a:effectLst/>
              </a:rPr>
              <a:t>neuroaxial</a:t>
            </a:r>
            <a:r>
              <a:rPr lang="sv-SE" sz="3100" dirty="0">
                <a:effectLst/>
              </a:rPr>
              <a:t> administrering av läkemedel</a:t>
            </a:r>
            <a:endParaRPr lang="en-US" sz="3100" dirty="0"/>
          </a:p>
        </p:txBody>
      </p:sp>
      <p:sp>
        <p:nvSpPr>
          <p:cNvPr id="3" name="Platshållare för innehåll 2">
            <a:extLst>
              <a:ext uri="{FF2B5EF4-FFF2-40B4-BE49-F238E27FC236}">
                <a16:creationId xmlns:a16="http://schemas.microsoft.com/office/drawing/2014/main" id="{125C412A-278B-5C85-C46F-596542E17601}"/>
              </a:ext>
            </a:extLst>
          </p:cNvPr>
          <p:cNvSpPr>
            <a:spLocks noGrp="1"/>
          </p:cNvSpPr>
          <p:nvPr>
            <p:ph sz="half" idx="1"/>
          </p:nvPr>
        </p:nvSpPr>
        <p:spPr>
          <a:xfrm>
            <a:off x="1538243" y="2484000"/>
            <a:ext cx="4631821" cy="3240000"/>
          </a:xfrm>
        </p:spPr>
        <p:txBody>
          <a:bodyPr vert="horz" lIns="91440" tIns="45720" rIns="91440" bIns="45720" rtlCol="0">
            <a:noAutofit/>
          </a:bodyPr>
          <a:lstStyle/>
          <a:p>
            <a:pPr marL="0" indent="0" fontAlgn="base">
              <a:lnSpc>
                <a:spcPct val="90000"/>
              </a:lnSpc>
              <a:buNone/>
            </a:pPr>
            <a:r>
              <a:rPr lang="sv-SE" sz="2200" b="1" dirty="0"/>
              <a:t>Införandet påverkar: </a:t>
            </a:r>
          </a:p>
          <a:p>
            <a:pPr fontAlgn="base">
              <a:lnSpc>
                <a:spcPct val="90000"/>
              </a:lnSpc>
            </a:pPr>
            <a:r>
              <a:rPr lang="sv-SE" sz="1800" dirty="0"/>
              <a:t>Operationsavdelningar</a:t>
            </a:r>
          </a:p>
          <a:p>
            <a:pPr fontAlgn="base">
              <a:lnSpc>
                <a:spcPct val="90000"/>
              </a:lnSpc>
            </a:pPr>
            <a:r>
              <a:rPr lang="sv-SE" sz="1800" dirty="0"/>
              <a:t>Centralberedningsenheter</a:t>
            </a:r>
          </a:p>
          <a:p>
            <a:pPr fontAlgn="base">
              <a:lnSpc>
                <a:spcPct val="90000"/>
              </a:lnSpc>
            </a:pPr>
            <a:r>
              <a:rPr lang="sv-SE" sz="1800" dirty="0"/>
              <a:t>Förlossningen</a:t>
            </a:r>
          </a:p>
          <a:p>
            <a:pPr fontAlgn="base">
              <a:lnSpc>
                <a:spcPct val="90000"/>
              </a:lnSpc>
            </a:pPr>
            <a:r>
              <a:rPr lang="sv-SE" sz="1800" dirty="0"/>
              <a:t>Avdelningar som gör lumbalpunktioner </a:t>
            </a:r>
          </a:p>
          <a:p>
            <a:pPr fontAlgn="base">
              <a:lnSpc>
                <a:spcPct val="90000"/>
              </a:lnSpc>
            </a:pPr>
            <a:r>
              <a:rPr lang="sv-SE" sz="1800" dirty="0"/>
              <a:t>Röntgen</a:t>
            </a:r>
          </a:p>
          <a:p>
            <a:pPr fontAlgn="base">
              <a:lnSpc>
                <a:spcPct val="90000"/>
              </a:lnSpc>
            </a:pPr>
            <a:r>
              <a:rPr lang="sv-SE" sz="1800" dirty="0"/>
              <a:t>Onkologi</a:t>
            </a:r>
          </a:p>
          <a:p>
            <a:pPr fontAlgn="base">
              <a:lnSpc>
                <a:spcPct val="90000"/>
              </a:lnSpc>
            </a:pPr>
            <a:r>
              <a:rPr lang="sv-SE" sz="1800" dirty="0"/>
              <a:t>Avdelningar som behandlar patienter med epidural</a:t>
            </a:r>
          </a:p>
          <a:p>
            <a:pPr fontAlgn="base">
              <a:lnSpc>
                <a:spcPct val="90000"/>
              </a:lnSpc>
            </a:pPr>
            <a:r>
              <a:rPr lang="sv-SE" sz="1800" dirty="0" err="1"/>
              <a:t>Neuroavdelningar</a:t>
            </a:r>
            <a:endParaRPr lang="sv-SE" sz="1800" dirty="0"/>
          </a:p>
          <a:p>
            <a:pPr marL="0" indent="0" fontAlgn="base">
              <a:lnSpc>
                <a:spcPct val="90000"/>
              </a:lnSpc>
              <a:buNone/>
            </a:pPr>
            <a:endParaRPr lang="sv-SE" sz="1600" dirty="0"/>
          </a:p>
        </p:txBody>
      </p:sp>
      <p:pic>
        <p:nvPicPr>
          <p:cNvPr id="4098" name="Picture 2" descr="Bildresultat för NRFit">
            <a:extLst>
              <a:ext uri="{FF2B5EF4-FFF2-40B4-BE49-F238E27FC236}">
                <a16:creationId xmlns:a16="http://schemas.microsoft.com/office/drawing/2014/main" id="{B460EAD0-6379-1DD9-AB32-04E94DDB46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69" r="24046"/>
          <a:stretch/>
        </p:blipFill>
        <p:spPr bwMode="auto">
          <a:xfrm>
            <a:off x="6273496" y="2484000"/>
            <a:ext cx="4140000" cy="3240000"/>
          </a:xfrm>
          <a:prstGeom prst="rect">
            <a:avLst/>
          </a:prstGeom>
          <a:solidFill>
            <a:srgbClr val="FFFFFF"/>
          </a:solidFill>
        </p:spPr>
      </p:pic>
    </p:spTree>
    <p:extLst>
      <p:ext uri="{BB962C8B-B14F-4D97-AF65-F5344CB8AC3E}">
        <p14:creationId xmlns:p14="http://schemas.microsoft.com/office/powerpoint/2010/main" val="402360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40BBD0-9E5A-6A7C-E1A6-2CF213C01024}"/>
              </a:ext>
            </a:extLst>
          </p:cNvPr>
          <p:cNvSpPr>
            <a:spLocks noGrp="1"/>
          </p:cNvSpPr>
          <p:nvPr>
            <p:ph type="title"/>
          </p:nvPr>
        </p:nvSpPr>
        <p:spPr>
          <a:xfrm>
            <a:off x="1955463" y="117236"/>
            <a:ext cx="7200000" cy="1325563"/>
          </a:xfrm>
        </p:spPr>
        <p:txBody>
          <a:bodyPr/>
          <a:lstStyle/>
          <a:p>
            <a:r>
              <a:rPr lang="sv-SE" dirty="0">
                <a:cs typeface="Arial"/>
              </a:rPr>
              <a:t>Användningsområde </a:t>
            </a:r>
            <a:r>
              <a:rPr lang="sv-SE" dirty="0" err="1">
                <a:cs typeface="Arial"/>
              </a:rPr>
              <a:t>NRFit</a:t>
            </a:r>
            <a:endParaRPr lang="sv-SE" dirty="0"/>
          </a:p>
        </p:txBody>
      </p:sp>
      <p:sp>
        <p:nvSpPr>
          <p:cNvPr id="3" name="Platshållare för text 2">
            <a:extLst>
              <a:ext uri="{FF2B5EF4-FFF2-40B4-BE49-F238E27FC236}">
                <a16:creationId xmlns:a16="http://schemas.microsoft.com/office/drawing/2014/main" id="{726B4829-C2A7-02E2-CAC8-1757C1544F40}"/>
              </a:ext>
            </a:extLst>
          </p:cNvPr>
          <p:cNvSpPr>
            <a:spLocks noGrp="1"/>
          </p:cNvSpPr>
          <p:nvPr>
            <p:ph type="body" sz="quarter" idx="13"/>
          </p:nvPr>
        </p:nvSpPr>
        <p:spPr>
          <a:xfrm>
            <a:off x="1955463" y="1531729"/>
            <a:ext cx="7200000" cy="3240000"/>
          </a:xfrm>
        </p:spPr>
        <p:txBody>
          <a:bodyPr/>
          <a:lstStyle/>
          <a:p>
            <a:pPr marL="0" indent="0" fontAlgn="base">
              <a:buNone/>
            </a:pPr>
            <a:r>
              <a:rPr lang="sv-SE" sz="1600" b="1" dirty="0"/>
              <a:t>ISO 80369-6/</a:t>
            </a:r>
            <a:r>
              <a:rPr lang="sv-SE" sz="1600" b="1" dirty="0" err="1"/>
              <a:t>NRFit</a:t>
            </a:r>
            <a:r>
              <a:rPr lang="sv-SE" sz="1600" b="1" dirty="0"/>
              <a:t>™ är standarden för </a:t>
            </a:r>
            <a:r>
              <a:rPr lang="sv-SE" sz="1600" b="1" dirty="0" err="1"/>
              <a:t>neuraxiala</a:t>
            </a:r>
            <a:r>
              <a:rPr lang="sv-SE" sz="1600" b="1" dirty="0"/>
              <a:t> användningsområden och (större) regional anestesi.  </a:t>
            </a:r>
          </a:p>
          <a:p>
            <a:pPr fontAlgn="base"/>
            <a:r>
              <a:rPr lang="sv-SE" sz="1600" dirty="0"/>
              <a:t>Epidural anestesi  </a:t>
            </a:r>
          </a:p>
          <a:p>
            <a:pPr fontAlgn="base"/>
            <a:r>
              <a:rPr lang="sv-SE" sz="1600" dirty="0"/>
              <a:t>Spinal anestesi  </a:t>
            </a:r>
          </a:p>
          <a:p>
            <a:pPr fontAlgn="base"/>
            <a:r>
              <a:rPr lang="sv-SE" sz="1600" dirty="0"/>
              <a:t>Regional anestesi (till exempel </a:t>
            </a:r>
            <a:r>
              <a:rPr lang="sv-SE" sz="1600" dirty="0" err="1"/>
              <a:t>plexusanestesi</a:t>
            </a:r>
            <a:r>
              <a:rPr lang="sv-SE" sz="1600" dirty="0"/>
              <a:t> med och utan kateter)  </a:t>
            </a:r>
          </a:p>
          <a:p>
            <a:pPr fontAlgn="base"/>
            <a:r>
              <a:rPr lang="sv-SE" sz="1600" dirty="0"/>
              <a:t>Sårinfiltrationskatetrar  </a:t>
            </a:r>
          </a:p>
          <a:p>
            <a:pPr fontAlgn="base"/>
            <a:r>
              <a:rPr lang="sv-SE" sz="1600" dirty="0"/>
              <a:t>Ventrikeldränage/spinaldränage  </a:t>
            </a:r>
          </a:p>
          <a:p>
            <a:pPr fontAlgn="base"/>
            <a:r>
              <a:rPr lang="sv-SE" sz="1600" dirty="0"/>
              <a:t>Lumbalpunktion  </a:t>
            </a:r>
          </a:p>
          <a:p>
            <a:pPr fontAlgn="base"/>
            <a:r>
              <a:rPr lang="sv-SE" sz="1600" dirty="0"/>
              <a:t>Avancerad pumpbaserad smärtbehandling (</a:t>
            </a:r>
            <a:r>
              <a:rPr lang="sv-SE" sz="1600" dirty="0" err="1"/>
              <a:t>epiduralt</a:t>
            </a:r>
            <a:r>
              <a:rPr lang="sv-SE" sz="1600" dirty="0"/>
              <a:t>/spinalt)  </a:t>
            </a:r>
          </a:p>
          <a:p>
            <a:pPr fontAlgn="base"/>
            <a:r>
              <a:rPr lang="sv-SE" sz="1600" dirty="0" err="1"/>
              <a:t>Intratekal</a:t>
            </a:r>
            <a:r>
              <a:rPr lang="sv-SE" sz="1600" dirty="0"/>
              <a:t> cytostatika-administrering  </a:t>
            </a:r>
          </a:p>
          <a:p>
            <a:pPr fontAlgn="base"/>
            <a:r>
              <a:rPr lang="sv-SE" sz="1600" dirty="0" err="1"/>
              <a:t>Myelografi</a:t>
            </a:r>
            <a:r>
              <a:rPr lang="sv-SE" sz="1600" dirty="0"/>
              <a:t> </a:t>
            </a:r>
          </a:p>
        </p:txBody>
      </p:sp>
      <p:pic>
        <p:nvPicPr>
          <p:cNvPr id="4" name="Bildobjekt 3" descr="En bild som visar cirkel, skärmbild, symbol, Teckensnitt&#10;&#10;Automatiskt genererad beskrivning">
            <a:extLst>
              <a:ext uri="{FF2B5EF4-FFF2-40B4-BE49-F238E27FC236}">
                <a16:creationId xmlns:a16="http://schemas.microsoft.com/office/drawing/2014/main" id="{B8401790-049A-3DC6-1B35-23CE7CF4FF6F}"/>
              </a:ext>
            </a:extLst>
          </p:cNvPr>
          <p:cNvPicPr>
            <a:picLocks noChangeAspect="1"/>
          </p:cNvPicPr>
          <p:nvPr/>
        </p:nvPicPr>
        <p:blipFill rotWithShape="1">
          <a:blip r:embed="rId3">
            <a:extLst>
              <a:ext uri="{28A0092B-C50C-407E-A947-70E740481C1C}">
                <a14:useLocalDpi xmlns:a14="http://schemas.microsoft.com/office/drawing/2010/main" val="0"/>
              </a:ext>
            </a:extLst>
          </a:blip>
          <a:srcRect b="5925"/>
          <a:stretch/>
        </p:blipFill>
        <p:spPr>
          <a:xfrm>
            <a:off x="3534929" y="4653383"/>
            <a:ext cx="5620534" cy="2204617"/>
          </a:xfrm>
          <a:prstGeom prst="rect">
            <a:avLst/>
          </a:prstGeom>
          <a:effectLst>
            <a:softEdge rad="127000"/>
          </a:effectLst>
        </p:spPr>
      </p:pic>
    </p:spTree>
    <p:extLst>
      <p:ext uri="{BB962C8B-B14F-4D97-AF65-F5344CB8AC3E}">
        <p14:creationId xmlns:p14="http://schemas.microsoft.com/office/powerpoint/2010/main" val="210545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604B031B-7EF8-C0B6-67B5-1FCE66F8F6A8}"/>
              </a:ext>
            </a:extLst>
          </p:cNvPr>
          <p:cNvSpPr>
            <a:spLocks noGrp="1"/>
          </p:cNvSpPr>
          <p:nvPr>
            <p:ph type="title"/>
          </p:nvPr>
        </p:nvSpPr>
        <p:spPr>
          <a:xfrm>
            <a:off x="1773496" y="972000"/>
            <a:ext cx="8640000" cy="1325563"/>
          </a:xfrm>
        </p:spPr>
        <p:txBody>
          <a:bodyPr anchor="b">
            <a:normAutofit fontScale="90000"/>
          </a:bodyPr>
          <a:lstStyle/>
          <a:p>
            <a:pPr>
              <a:lnSpc>
                <a:spcPct val="90000"/>
              </a:lnSpc>
            </a:pPr>
            <a:r>
              <a:rPr lang="sv-SE" sz="3100" dirty="0" err="1"/>
              <a:t>NRFit</a:t>
            </a:r>
            <a:r>
              <a:rPr lang="sv-SE" sz="3100" dirty="0"/>
              <a:t> innebär att diametern för sprutspetsen är 20 % mindre än standard </a:t>
            </a:r>
            <a:r>
              <a:rPr lang="sv-SE" sz="3100" dirty="0" err="1"/>
              <a:t>Luerkoppling</a:t>
            </a:r>
            <a:r>
              <a:rPr lang="sv-SE" sz="3100" dirty="0"/>
              <a:t> och ska </a:t>
            </a:r>
            <a:r>
              <a:rPr lang="sv-SE" sz="3100" u="sng" dirty="0">
                <a:highlight>
                  <a:srgbClr val="FFFF00"/>
                </a:highlight>
              </a:rPr>
              <a:t>ENBART</a:t>
            </a:r>
            <a:r>
              <a:rPr lang="sv-SE" sz="3100" dirty="0"/>
              <a:t> användas vid </a:t>
            </a:r>
            <a:r>
              <a:rPr lang="sv-SE" sz="3100" dirty="0" err="1"/>
              <a:t>neuroaxialt</a:t>
            </a:r>
            <a:r>
              <a:rPr lang="sv-SE" sz="3100" dirty="0"/>
              <a:t> bruk</a:t>
            </a:r>
          </a:p>
        </p:txBody>
      </p:sp>
      <p:pic>
        <p:nvPicPr>
          <p:cNvPr id="9" name="Picture 2" descr="NRFit Devices, Needles and Connectors from Vygon UK">
            <a:extLst>
              <a:ext uri="{FF2B5EF4-FFF2-40B4-BE49-F238E27FC236}">
                <a16:creationId xmlns:a16="http://schemas.microsoft.com/office/drawing/2014/main" id="{D100725F-83E2-58D3-C787-90F03F1361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970"/>
          <a:stretch/>
        </p:blipFill>
        <p:spPr bwMode="auto">
          <a:xfrm>
            <a:off x="6649511" y="2475454"/>
            <a:ext cx="4140000" cy="32400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Bildresultat för NRFit">
            <a:extLst>
              <a:ext uri="{FF2B5EF4-FFF2-40B4-BE49-F238E27FC236}">
                <a16:creationId xmlns:a16="http://schemas.microsoft.com/office/drawing/2014/main" id="{6BECB9C9-5B95-8DFD-659D-1725AC3F0393}"/>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1344281" y="2404715"/>
            <a:ext cx="4823695" cy="3239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84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E12DFE-02B8-7D57-5FE6-2CC69528B93D}"/>
              </a:ext>
            </a:extLst>
          </p:cNvPr>
          <p:cNvSpPr>
            <a:spLocks noGrp="1"/>
          </p:cNvSpPr>
          <p:nvPr>
            <p:ph type="title"/>
          </p:nvPr>
        </p:nvSpPr>
        <p:spPr/>
        <p:txBody>
          <a:bodyPr/>
          <a:lstStyle/>
          <a:p>
            <a:r>
              <a:rPr lang="sv-SE" dirty="0"/>
              <a:t>Det ska vara lätt att göra rätt</a:t>
            </a:r>
          </a:p>
        </p:txBody>
      </p:sp>
      <p:sp>
        <p:nvSpPr>
          <p:cNvPr id="3" name="Platshållare för text 2">
            <a:extLst>
              <a:ext uri="{FF2B5EF4-FFF2-40B4-BE49-F238E27FC236}">
                <a16:creationId xmlns:a16="http://schemas.microsoft.com/office/drawing/2014/main" id="{014B527C-49D3-C273-C489-826729A1977C}"/>
              </a:ext>
            </a:extLst>
          </p:cNvPr>
          <p:cNvSpPr>
            <a:spLocks noGrp="1"/>
          </p:cNvSpPr>
          <p:nvPr>
            <p:ph type="body" sz="quarter" idx="13"/>
          </p:nvPr>
        </p:nvSpPr>
        <p:spPr/>
        <p:txBody>
          <a:bodyPr>
            <a:normAutofit fontScale="92500"/>
          </a:bodyPr>
          <a:lstStyle/>
          <a:p>
            <a:pPr>
              <a:lnSpc>
                <a:spcPct val="90000"/>
              </a:lnSpc>
            </a:pPr>
            <a:r>
              <a:rPr lang="sv-SE" sz="2400" dirty="0"/>
              <a:t>Det är svårt att göra rätt när </a:t>
            </a:r>
            <a:r>
              <a:rPr lang="sv-SE" sz="2400" dirty="0" err="1"/>
              <a:t>Luer</a:t>
            </a:r>
            <a:r>
              <a:rPr lang="sv-SE" sz="2400" dirty="0"/>
              <a:t>-kopplingar används till alla organ i kroppen trots att doseringar och preparat är helt olika för olika målorgan. </a:t>
            </a:r>
          </a:p>
          <a:p>
            <a:pPr>
              <a:lnSpc>
                <a:spcPct val="90000"/>
              </a:lnSpc>
            </a:pPr>
            <a:r>
              <a:rPr lang="sv-SE" sz="2400" dirty="0" err="1"/>
              <a:t>NRFit</a:t>
            </a:r>
            <a:r>
              <a:rPr lang="sv-SE" sz="2400" dirty="0"/>
              <a:t>-kopplingens diameter är 20 procent mindre än </a:t>
            </a:r>
            <a:r>
              <a:rPr lang="sv-SE" sz="2400" dirty="0" err="1"/>
              <a:t>luerkopplingen</a:t>
            </a:r>
            <a:r>
              <a:rPr lang="sv-SE" sz="2400" dirty="0"/>
              <a:t> och dessutom har </a:t>
            </a:r>
            <a:r>
              <a:rPr lang="sv-SE" sz="2400" dirty="0" err="1"/>
              <a:t>NRFit</a:t>
            </a:r>
            <a:r>
              <a:rPr lang="sv-SE" sz="2400" dirty="0"/>
              <a:t>-kompatibla sprutor ett utseende som gör att de inte passar en </a:t>
            </a:r>
            <a:r>
              <a:rPr lang="sv-SE" sz="2400" dirty="0" err="1"/>
              <a:t>Luerkoppling</a:t>
            </a:r>
            <a:r>
              <a:rPr lang="sv-SE" sz="2400" dirty="0"/>
              <a:t>. </a:t>
            </a:r>
          </a:p>
          <a:p>
            <a:pPr>
              <a:lnSpc>
                <a:spcPct val="90000"/>
              </a:lnSpc>
            </a:pPr>
            <a:r>
              <a:rPr lang="sv-SE" sz="2400" dirty="0" err="1"/>
              <a:t>Luerkoppling</a:t>
            </a:r>
            <a:r>
              <a:rPr lang="sv-SE" sz="2400" dirty="0"/>
              <a:t> byts till </a:t>
            </a:r>
            <a:r>
              <a:rPr lang="sv-SE" sz="2400" dirty="0" err="1"/>
              <a:t>NRFiT</a:t>
            </a:r>
            <a:r>
              <a:rPr lang="sv-SE" sz="2400" dirty="0"/>
              <a:t> som redan används i flera andra länder, t.ex. Storbritannien, Tyskland, Japan</a:t>
            </a:r>
          </a:p>
        </p:txBody>
      </p:sp>
    </p:spTree>
    <p:extLst>
      <p:ext uri="{BB962C8B-B14F-4D97-AF65-F5344CB8AC3E}">
        <p14:creationId xmlns:p14="http://schemas.microsoft.com/office/powerpoint/2010/main" val="360538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E12DFE-02B8-7D57-5FE6-2CC69528B93D}"/>
              </a:ext>
            </a:extLst>
          </p:cNvPr>
          <p:cNvSpPr>
            <a:spLocks noGrp="1"/>
          </p:cNvSpPr>
          <p:nvPr>
            <p:ph type="title"/>
          </p:nvPr>
        </p:nvSpPr>
        <p:spPr>
          <a:xfrm>
            <a:off x="5392775" y="972000"/>
            <a:ext cx="5750400" cy="1325563"/>
          </a:xfrm>
        </p:spPr>
        <p:txBody>
          <a:bodyPr anchor="b">
            <a:normAutofit/>
          </a:bodyPr>
          <a:lstStyle/>
          <a:p>
            <a:r>
              <a:rPr lang="sv-SE" dirty="0"/>
              <a:t>Vad ska ni göra: </a:t>
            </a:r>
          </a:p>
        </p:txBody>
      </p:sp>
      <p:sp>
        <p:nvSpPr>
          <p:cNvPr id="3" name="Platshållare för text 2">
            <a:extLst>
              <a:ext uri="{FF2B5EF4-FFF2-40B4-BE49-F238E27FC236}">
                <a16:creationId xmlns:a16="http://schemas.microsoft.com/office/drawing/2014/main" id="{014B527C-49D3-C273-C489-826729A1977C}"/>
              </a:ext>
            </a:extLst>
          </p:cNvPr>
          <p:cNvSpPr>
            <a:spLocks noGrp="1"/>
          </p:cNvSpPr>
          <p:nvPr>
            <p:ph sz="half" idx="2"/>
          </p:nvPr>
        </p:nvSpPr>
        <p:spPr>
          <a:xfrm>
            <a:off x="5392775" y="2484000"/>
            <a:ext cx="5750400" cy="3240000"/>
          </a:xfrm>
        </p:spPr>
        <p:txBody>
          <a:bodyPr>
            <a:normAutofit/>
          </a:bodyPr>
          <a:lstStyle/>
          <a:p>
            <a:pPr>
              <a:lnSpc>
                <a:spcPct val="90000"/>
              </a:lnSpc>
            </a:pPr>
            <a:r>
              <a:rPr lang="sv-SE" dirty="0"/>
              <a:t>Sprida informationen i organisationen!!</a:t>
            </a:r>
          </a:p>
          <a:p>
            <a:pPr>
              <a:lnSpc>
                <a:spcPct val="90000"/>
              </a:lnSpc>
            </a:pPr>
            <a:r>
              <a:rPr lang="sv-SE" dirty="0"/>
              <a:t>Bytet sker </a:t>
            </a:r>
            <a:r>
              <a:rPr lang="sv-SE" dirty="0">
                <a:highlight>
                  <a:srgbClr val="FFFF00"/>
                </a:highlight>
              </a:rPr>
              <a:t>21/10</a:t>
            </a:r>
            <a:r>
              <a:rPr lang="sv-SE" dirty="0"/>
              <a:t>, behöver nå ut till ALLA</a:t>
            </a:r>
          </a:p>
          <a:p>
            <a:pPr>
              <a:lnSpc>
                <a:spcPct val="90000"/>
              </a:lnSpc>
            </a:pPr>
            <a:r>
              <a:rPr lang="sv-SE" dirty="0"/>
              <a:t>Lösgöra personal som kan gå på workshop (datum kommer på alla tre sjukhus)</a:t>
            </a:r>
          </a:p>
          <a:p>
            <a:pPr>
              <a:lnSpc>
                <a:spcPct val="90000"/>
              </a:lnSpc>
            </a:pPr>
            <a:r>
              <a:rPr lang="sv-SE" dirty="0"/>
              <a:t>Göra lokala riskbedömningar över vad bytet kan innebära</a:t>
            </a:r>
          </a:p>
          <a:p>
            <a:pPr>
              <a:lnSpc>
                <a:spcPct val="90000"/>
              </a:lnSpc>
            </a:pPr>
            <a:r>
              <a:rPr lang="sv-SE" dirty="0"/>
              <a:t>Se över rutiner i Vida, behöver de uppdateras?</a:t>
            </a:r>
          </a:p>
        </p:txBody>
      </p:sp>
      <p:pic>
        <p:nvPicPr>
          <p:cNvPr id="5" name="Bild 4" descr="Utropstecken med hel fyllning">
            <a:extLst>
              <a:ext uri="{FF2B5EF4-FFF2-40B4-BE49-F238E27FC236}">
                <a16:creationId xmlns:a16="http://schemas.microsoft.com/office/drawing/2014/main" id="{F485A93F-6027-4982-76DC-8EC2E66698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5601" y="553800"/>
            <a:ext cx="5750400" cy="5750400"/>
          </a:xfrm>
          <a:prstGeom prst="rect">
            <a:avLst/>
          </a:prstGeom>
        </p:spPr>
      </p:pic>
    </p:spTree>
    <p:extLst>
      <p:ext uri="{BB962C8B-B14F-4D97-AF65-F5344CB8AC3E}">
        <p14:creationId xmlns:p14="http://schemas.microsoft.com/office/powerpoint/2010/main" val="1747399962"/>
      </p:ext>
    </p:extLst>
  </p:cSld>
  <p:clrMapOvr>
    <a:masterClrMapping/>
  </p:clrMapOvr>
</p:sld>
</file>

<file path=ppt/theme/theme1.xml><?xml version="1.0" encoding="utf-8"?>
<a:theme xmlns:a="http://schemas.openxmlformats.org/drawingml/2006/main" name="Region Varmland">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0349C4BF-E19F-44D1-80A2-52EBC7B72535}"/>
    </a:ext>
  </a:extLst>
</a:theme>
</file>

<file path=ppt/theme/theme2.xml><?xml version="1.0" encoding="utf-8"?>
<a:theme xmlns:a="http://schemas.openxmlformats.org/drawingml/2006/main" name="Region Varmland Grå">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BA14B6D6-CCF9-4C6F-B87B-D4013CFA3824}"/>
    </a:ext>
  </a:extLst>
</a:theme>
</file>

<file path=ppt/theme/theme3.xml><?xml version="1.0" encoding="utf-8"?>
<a:theme xmlns:a="http://schemas.openxmlformats.org/drawingml/2006/main" name="Stor rubrik">
  <a:themeElements>
    <a:clrScheme name="Region Värmland-HEX">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E6EA708E-2F9B-4427-93FC-14D83DF272B5}"/>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Powerpoint-Region Värmland</Template>
  <TotalTime>527</TotalTime>
  <Words>1523</Words>
  <Application>Microsoft Office PowerPoint</Application>
  <PresentationFormat>Bredbild</PresentationFormat>
  <Paragraphs>219</Paragraphs>
  <Slides>14</Slides>
  <Notes>14</Notes>
  <HiddenSlides>1</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14</vt:i4>
      </vt:variant>
    </vt:vector>
  </HeadingPairs>
  <TitlesOfParts>
    <vt:vector size="21" baseType="lpstr">
      <vt:lpstr>Aptos</vt:lpstr>
      <vt:lpstr>Arial</vt:lpstr>
      <vt:lpstr>Courier New</vt:lpstr>
      <vt:lpstr>Frutiger</vt:lpstr>
      <vt:lpstr>Region Varmland</vt:lpstr>
      <vt:lpstr>Region Varmland Grå</vt:lpstr>
      <vt:lpstr>Stor rubrik</vt:lpstr>
      <vt:lpstr>NRFit - nationellt införande </vt:lpstr>
      <vt:lpstr>PowerPoint-presentation</vt:lpstr>
      <vt:lpstr>Nationellt införande i Sverige under hösten 2024</vt:lpstr>
      <vt:lpstr>Införandet av NRFit är nationellt </vt:lpstr>
      <vt:lpstr>NRFit är en typ av koppling som används vid neuroaxial administrering av läkemedel</vt:lpstr>
      <vt:lpstr>Användningsområde NRFit</vt:lpstr>
      <vt:lpstr>NRFit innebär att diametern för sprutspetsen är 20 % mindre än standard Luerkoppling och ska ENBART användas vid neuroaxialt bruk</vt:lpstr>
      <vt:lpstr>Det ska vara lätt att göra rätt</vt:lpstr>
      <vt:lpstr>Vad ska ni göra: </vt:lpstr>
      <vt:lpstr>Vad behöver vi göra?...och när?...och av vem?</vt:lpstr>
      <vt:lpstr>Utmaningar</vt:lpstr>
      <vt:lpstr>Hittills beslutade införandedatum uppdelat per sjukvårdsregion </vt:lpstr>
      <vt:lpstr>Överblivet material</vt:lpstr>
      <vt:lpstr>Nationella websidan: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NRFit- nationellt införande</dc:title>
  <dc:creator>Cecilia Grankvist</dc:creator>
  <cp:lastModifiedBy>Mats Andersson</cp:lastModifiedBy>
  <cp:revision>20</cp:revision>
  <cp:lastPrinted>2024-09-02T08:32:28Z</cp:lastPrinted>
  <dcterms:created xsi:type="dcterms:W3CDTF">2024-08-23T09:18:28Z</dcterms:created>
  <dcterms:modified xsi:type="dcterms:W3CDTF">2024-09-06T06:33:11Z</dcterms:modified>
</cp:coreProperties>
</file>