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60" r:id="rId5"/>
    <p:sldMasterId id="2147483672" r:id="rId6"/>
    <p:sldMasterId id="2147483684" r:id="rId7"/>
    <p:sldMasterId id="2147483704" r:id="rId8"/>
  </p:sldMasterIdLst>
  <p:notesMasterIdLst>
    <p:notesMasterId r:id="rId17"/>
  </p:notesMasterIdLst>
  <p:sldIdLst>
    <p:sldId id="5160" r:id="rId9"/>
    <p:sldId id="257" r:id="rId10"/>
    <p:sldId id="5163" r:id="rId11"/>
    <p:sldId id="258" r:id="rId12"/>
    <p:sldId id="5162" r:id="rId13"/>
    <p:sldId id="259" r:id="rId14"/>
    <p:sldId id="5164" r:id="rId15"/>
    <p:sldId id="26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860"/>
    <a:srgbClr val="0A7719"/>
    <a:srgbClr val="CA4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 Svensson" userId="9cf0b2e3-3d1f-4b76-bfcc-aa5c8e2d31c1" providerId="ADAL" clId="{3BF9495C-9D63-4EAC-8EAF-7FD96EAC5A35}"/>
    <pc:docChg chg="undo custSel modSld">
      <pc:chgData name="Karin Svensson" userId="9cf0b2e3-3d1f-4b76-bfcc-aa5c8e2d31c1" providerId="ADAL" clId="{3BF9495C-9D63-4EAC-8EAF-7FD96EAC5A35}" dt="2023-12-06T12:22:31.659" v="3" actId="207"/>
      <pc:docMkLst>
        <pc:docMk/>
      </pc:docMkLst>
      <pc:sldChg chg="modSp mod">
        <pc:chgData name="Karin Svensson" userId="9cf0b2e3-3d1f-4b76-bfcc-aa5c8e2d31c1" providerId="ADAL" clId="{3BF9495C-9D63-4EAC-8EAF-7FD96EAC5A35}" dt="2023-12-06T12:22:31.659" v="3" actId="207"/>
        <pc:sldMkLst>
          <pc:docMk/>
          <pc:sldMk cId="3005359660" sldId="257"/>
        </pc:sldMkLst>
        <pc:picChg chg="mod">
          <ac:chgData name="Karin Svensson" userId="9cf0b2e3-3d1f-4b76-bfcc-aa5c8e2d31c1" providerId="ADAL" clId="{3BF9495C-9D63-4EAC-8EAF-7FD96EAC5A35}" dt="2023-12-06T12:22:31.659" v="3" actId="207"/>
          <ac:picMkLst>
            <pc:docMk/>
            <pc:sldMk cId="3005359660" sldId="257"/>
            <ac:picMk id="6" creationId="{1921F067-B898-B2D3-6E95-59E2845F6F27}"/>
          </ac:picMkLst>
        </pc:picChg>
      </pc:sldChg>
    </pc:docChg>
  </pc:docChgLst>
  <pc:docChgLst>
    <pc:chgData name="Karin Svensson" userId="9cf0b2e3-3d1f-4b76-bfcc-aa5c8e2d31c1" providerId="ADAL" clId="{7545CD9C-B347-4418-AE5B-91D9391E4154}"/>
    <pc:docChg chg="undo custSel addSld delSld modSld sldOrd">
      <pc:chgData name="Karin Svensson" userId="9cf0b2e3-3d1f-4b76-bfcc-aa5c8e2d31c1" providerId="ADAL" clId="{7545CD9C-B347-4418-AE5B-91D9391E4154}" dt="2023-08-16T10:09:22.986" v="160" actId="1076"/>
      <pc:docMkLst>
        <pc:docMk/>
      </pc:docMkLst>
      <pc:sldChg chg="modSp mod">
        <pc:chgData name="Karin Svensson" userId="9cf0b2e3-3d1f-4b76-bfcc-aa5c8e2d31c1" providerId="ADAL" clId="{7545CD9C-B347-4418-AE5B-91D9391E4154}" dt="2023-08-16T10:09:22.986" v="160" actId="1076"/>
        <pc:sldMkLst>
          <pc:docMk/>
          <pc:sldMk cId="3005359660" sldId="257"/>
        </pc:sldMkLst>
        <pc:picChg chg="mod">
          <ac:chgData name="Karin Svensson" userId="9cf0b2e3-3d1f-4b76-bfcc-aa5c8e2d31c1" providerId="ADAL" clId="{7545CD9C-B347-4418-AE5B-91D9391E4154}" dt="2023-08-16T10:09:22.986" v="160" actId="1076"/>
          <ac:picMkLst>
            <pc:docMk/>
            <pc:sldMk cId="3005359660" sldId="257"/>
            <ac:picMk id="6" creationId="{1921F067-B898-B2D3-6E95-59E2845F6F27}"/>
          </ac:picMkLst>
        </pc:picChg>
      </pc:sldChg>
      <pc:sldChg chg="new del ord">
        <pc:chgData name="Karin Svensson" userId="9cf0b2e3-3d1f-4b76-bfcc-aa5c8e2d31c1" providerId="ADAL" clId="{7545CD9C-B347-4418-AE5B-91D9391E4154}" dt="2023-08-16T10:03:08.475" v="3" actId="47"/>
        <pc:sldMkLst>
          <pc:docMk/>
          <pc:sldMk cId="609537739" sldId="261"/>
        </pc:sldMkLst>
      </pc:sldChg>
      <pc:sldChg chg="del">
        <pc:chgData name="Karin Svensson" userId="9cf0b2e3-3d1f-4b76-bfcc-aa5c8e2d31c1" providerId="ADAL" clId="{7545CD9C-B347-4418-AE5B-91D9391E4154}" dt="2023-08-16T10:03:42.162" v="7" actId="47"/>
        <pc:sldMkLst>
          <pc:docMk/>
          <pc:sldMk cId="2166568421" sldId="5158"/>
        </pc:sldMkLst>
      </pc:sldChg>
      <pc:sldChg chg="new del">
        <pc:chgData name="Karin Svensson" userId="9cf0b2e3-3d1f-4b76-bfcc-aa5c8e2d31c1" providerId="ADAL" clId="{7545CD9C-B347-4418-AE5B-91D9391E4154}" dt="2023-08-16T10:03:39.703" v="6" actId="47"/>
        <pc:sldMkLst>
          <pc:docMk/>
          <pc:sldMk cId="3743972067" sldId="5159"/>
        </pc:sldMkLst>
      </pc:sldChg>
      <pc:sldChg chg="modSp new add del mod">
        <pc:chgData name="Karin Svensson" userId="9cf0b2e3-3d1f-4b76-bfcc-aa5c8e2d31c1" providerId="ADAL" clId="{7545CD9C-B347-4418-AE5B-91D9391E4154}" dt="2023-08-16T10:06:00.359" v="60" actId="47"/>
        <pc:sldMkLst>
          <pc:docMk/>
          <pc:sldMk cId="2868949543" sldId="5160"/>
        </pc:sldMkLst>
        <pc:spChg chg="mod">
          <ac:chgData name="Karin Svensson" userId="9cf0b2e3-3d1f-4b76-bfcc-aa5c8e2d31c1" providerId="ADAL" clId="{7545CD9C-B347-4418-AE5B-91D9391E4154}" dt="2023-08-16T10:04:14.438" v="49" actId="6549"/>
          <ac:spMkLst>
            <pc:docMk/>
            <pc:sldMk cId="2868949543" sldId="5160"/>
            <ac:spMk id="2" creationId="{0970EB53-98DA-48FA-40CA-592AC9B815A1}"/>
          </ac:spMkLst>
        </pc:spChg>
      </pc:sldChg>
      <pc:sldChg chg="new del">
        <pc:chgData name="Karin Svensson" userId="9cf0b2e3-3d1f-4b76-bfcc-aa5c8e2d31c1" providerId="ADAL" clId="{7545CD9C-B347-4418-AE5B-91D9391E4154}" dt="2023-08-16T10:06:02.043" v="61" actId="47"/>
        <pc:sldMkLst>
          <pc:docMk/>
          <pc:sldMk cId="3128208247" sldId="5161"/>
        </pc:sldMkLst>
      </pc:sldChg>
      <pc:sldChg chg="modSp new mod ord">
        <pc:chgData name="Karin Svensson" userId="9cf0b2e3-3d1f-4b76-bfcc-aa5c8e2d31c1" providerId="ADAL" clId="{7545CD9C-B347-4418-AE5B-91D9391E4154}" dt="2023-08-16T10:07:39.320" v="128" actId="20577"/>
        <pc:sldMkLst>
          <pc:docMk/>
          <pc:sldMk cId="974026451" sldId="5162"/>
        </pc:sldMkLst>
        <pc:spChg chg="mod">
          <ac:chgData name="Karin Svensson" userId="9cf0b2e3-3d1f-4b76-bfcc-aa5c8e2d31c1" providerId="ADAL" clId="{7545CD9C-B347-4418-AE5B-91D9391E4154}" dt="2023-08-16T10:07:39.320" v="128" actId="20577"/>
          <ac:spMkLst>
            <pc:docMk/>
            <pc:sldMk cId="974026451" sldId="5162"/>
            <ac:spMk id="2" creationId="{7DA3CA1F-D167-FC5B-9372-8F2B4645B06F}"/>
          </ac:spMkLst>
        </pc:spChg>
      </pc:sldChg>
      <pc:sldChg chg="modSp new mod ord">
        <pc:chgData name="Karin Svensson" userId="9cf0b2e3-3d1f-4b76-bfcc-aa5c8e2d31c1" providerId="ADAL" clId="{7545CD9C-B347-4418-AE5B-91D9391E4154}" dt="2023-08-16T10:06:55.024" v="99" actId="20577"/>
        <pc:sldMkLst>
          <pc:docMk/>
          <pc:sldMk cId="709295119" sldId="5163"/>
        </pc:sldMkLst>
        <pc:spChg chg="mod">
          <ac:chgData name="Karin Svensson" userId="9cf0b2e3-3d1f-4b76-bfcc-aa5c8e2d31c1" providerId="ADAL" clId="{7545CD9C-B347-4418-AE5B-91D9391E4154}" dt="2023-08-16T10:06:55.024" v="99" actId="20577"/>
          <ac:spMkLst>
            <pc:docMk/>
            <pc:sldMk cId="709295119" sldId="5163"/>
            <ac:spMk id="2" creationId="{EF8C46EE-BD32-8A90-AA00-F50DDD72B2DA}"/>
          </ac:spMkLst>
        </pc:spChg>
      </pc:sldChg>
      <pc:sldChg chg="add del">
        <pc:chgData name="Karin Svensson" userId="9cf0b2e3-3d1f-4b76-bfcc-aa5c8e2d31c1" providerId="ADAL" clId="{7545CD9C-B347-4418-AE5B-91D9391E4154}" dt="2023-08-16T10:05:27.567" v="58"/>
        <pc:sldMkLst>
          <pc:docMk/>
          <pc:sldMk cId="3370135424" sldId="5164"/>
        </pc:sldMkLst>
      </pc:sldChg>
      <pc:sldChg chg="modSp mod">
        <pc:chgData name="Karin Svensson" userId="9cf0b2e3-3d1f-4b76-bfcc-aa5c8e2d31c1" providerId="ADAL" clId="{7545CD9C-B347-4418-AE5B-91D9391E4154}" dt="2023-08-16T10:08:02.911" v="159" actId="20577"/>
        <pc:sldMkLst>
          <pc:docMk/>
          <pc:sldMk cId="3813839776" sldId="5164"/>
        </pc:sldMkLst>
        <pc:spChg chg="mod">
          <ac:chgData name="Karin Svensson" userId="9cf0b2e3-3d1f-4b76-bfcc-aa5c8e2d31c1" providerId="ADAL" clId="{7545CD9C-B347-4418-AE5B-91D9391E4154}" dt="2023-08-16T10:08:02.911" v="159" actId="20577"/>
          <ac:spMkLst>
            <pc:docMk/>
            <pc:sldMk cId="3813839776" sldId="5164"/>
            <ac:spMk id="2" creationId="{7DA3CA1F-D167-FC5B-9372-8F2B4645B06F}"/>
          </ac:spMkLst>
        </pc:spChg>
      </pc:sldChg>
      <pc:sldChg chg="add del">
        <pc:chgData name="Karin Svensson" userId="9cf0b2e3-3d1f-4b76-bfcc-aa5c8e2d31c1" providerId="ADAL" clId="{7545CD9C-B347-4418-AE5B-91D9391E4154}" dt="2023-08-16T10:06:13.767" v="63"/>
        <pc:sldMkLst>
          <pc:docMk/>
          <pc:sldMk cId="2025275301" sldId="5165"/>
        </pc:sldMkLst>
      </pc:sldChg>
    </pc:docChg>
  </pc:docChgLst>
  <pc:docChgLst>
    <pc:chgData name="Karin Svensson" userId="9cf0b2e3-3d1f-4b76-bfcc-aa5c8e2d31c1" providerId="ADAL" clId="{E7F46F81-6C85-4749-BCD3-87DD9E1C3F8E}"/>
    <pc:docChg chg="modSld">
      <pc:chgData name="Karin Svensson" userId="9cf0b2e3-3d1f-4b76-bfcc-aa5c8e2d31c1" providerId="ADAL" clId="{E7F46F81-6C85-4749-BCD3-87DD9E1C3F8E}" dt="2024-09-19T08:56:45.002" v="3" actId="20577"/>
      <pc:docMkLst>
        <pc:docMk/>
      </pc:docMkLst>
      <pc:sldChg chg="modSp mod">
        <pc:chgData name="Karin Svensson" userId="9cf0b2e3-3d1f-4b76-bfcc-aa5c8e2d31c1" providerId="ADAL" clId="{E7F46F81-6C85-4749-BCD3-87DD9E1C3F8E}" dt="2024-09-19T08:56:35.268" v="0" actId="20577"/>
        <pc:sldMkLst>
          <pc:docMk/>
          <pc:sldMk cId="974026451" sldId="5162"/>
        </pc:sldMkLst>
        <pc:spChg chg="mod">
          <ac:chgData name="Karin Svensson" userId="9cf0b2e3-3d1f-4b76-bfcc-aa5c8e2d31c1" providerId="ADAL" clId="{E7F46F81-6C85-4749-BCD3-87DD9E1C3F8E}" dt="2024-09-19T08:56:35.268" v="0" actId="20577"/>
          <ac:spMkLst>
            <pc:docMk/>
            <pc:sldMk cId="974026451" sldId="5162"/>
            <ac:spMk id="2" creationId="{7DA3CA1F-D167-FC5B-9372-8F2B4645B06F}"/>
          </ac:spMkLst>
        </pc:spChg>
      </pc:sldChg>
      <pc:sldChg chg="modSp mod">
        <pc:chgData name="Karin Svensson" userId="9cf0b2e3-3d1f-4b76-bfcc-aa5c8e2d31c1" providerId="ADAL" clId="{E7F46F81-6C85-4749-BCD3-87DD9E1C3F8E}" dt="2024-09-19T08:56:45.002" v="3" actId="20577"/>
        <pc:sldMkLst>
          <pc:docMk/>
          <pc:sldMk cId="3813839776" sldId="5164"/>
        </pc:sldMkLst>
        <pc:spChg chg="mod">
          <ac:chgData name="Karin Svensson" userId="9cf0b2e3-3d1f-4b76-bfcc-aa5c8e2d31c1" providerId="ADAL" clId="{E7F46F81-6C85-4749-BCD3-87DD9E1C3F8E}" dt="2024-09-19T08:56:45.002" v="3" actId="20577"/>
          <ac:spMkLst>
            <pc:docMk/>
            <pc:sldMk cId="3813839776" sldId="5164"/>
            <ac:spMk id="2" creationId="{7DA3CA1F-D167-FC5B-9372-8F2B4645B0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E2C73-A134-4F10-863B-36234B082F19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0B096-822E-4A29-A974-55EE1740F9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45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446AFE-473E-C2EC-40E7-CE4BE694D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03A00C-5BBA-E3A9-3EBC-B20FF59F2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3CA246-C78B-E84B-3C47-213E2EBE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D84833-706F-22A1-1075-3B6A8E39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1A8469-23AE-7E18-9610-8E12F948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02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12F303-2A31-9CDE-7571-09BE19C3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36979A0-FE46-F324-090C-AA5E02597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72710D-8DE8-AC74-68E7-8702DC06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D8AB7E-755D-5156-DA23-E8908214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ABB2A9-ACE8-5D8A-A2D3-F0583492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47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DEA5760-5C4F-F28A-7C69-0305506F3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6164E74-279C-BD57-4300-C121B594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4A1F76-10EC-2695-39F0-0E6CB093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36E384-1741-B29F-3B11-62AE6853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59A941-A0CD-3BA2-62ED-89E3EBC8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08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5AB782-1AD5-ECB8-C3D4-0F5EC522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0B4271-B25A-947C-D6AC-B8150C239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66A371-E8AD-0E58-E450-42112E01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2FFFFC-8544-01F0-7018-A3FF8C27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FE2F9D-60CA-0C31-A85B-FA834F5A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53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A0DE6C-9400-9FA3-6D39-EB50F720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66EFA8-4BAF-A713-4034-DBA25E0D4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956E8B-86C9-CBCA-7BE0-06B75DF5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12FF93-2D97-67D7-5E1E-ED72B5A6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FC6629-DC5D-7FFE-4F93-4C070ED8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042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2024-09-19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2ADC5-46DA-5229-7620-D5430E75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99F24E-28BB-E889-403D-00003685A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A01812-8080-47AA-42BB-6612308B7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7C79AF-61A9-5518-8050-0B0698E6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02A298-FD04-62E7-5BCA-9DEB59F5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DA2790-1401-52D3-76CE-C162B031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8976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3636F7-D734-5EEE-951F-577C44784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787636"/>
            <a:ext cx="5257800" cy="8763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Titel på presentation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480A991A-6AD5-E362-9C16-C99D2E01C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40136"/>
            <a:ext cx="5257800" cy="8763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Namn och datum</a:t>
            </a:r>
          </a:p>
        </p:txBody>
      </p:sp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F939B53E-DF05-AFC8-2F92-5CCC54897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0858" y="864402"/>
            <a:ext cx="3282684" cy="5129194"/>
          </a:xfrm>
          <a:prstGeom prst="rect">
            <a:avLst/>
          </a:prstGeom>
          <a:effectLst/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F5C45D93-EC88-EA33-45F4-4EAA75E7C358}"/>
              </a:ext>
            </a:extLst>
          </p:cNvPr>
          <p:cNvSpPr txBox="1"/>
          <p:nvPr userDrawn="1"/>
        </p:nvSpPr>
        <p:spPr>
          <a:xfrm>
            <a:off x="786661" y="2763034"/>
            <a:ext cx="8060267" cy="5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399" tIns="25399" rIns="25399" bIns="25399" rtlCol="0" anchor="t">
            <a:noAutofit/>
          </a:bodyPr>
          <a:lstStyle/>
          <a:p>
            <a:pPr marL="0" marR="0" lvl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0" i="1">
                <a:solidFill>
                  <a:srgbClr val="595959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Tillsammans utvecklar vi god och nära vård, hälsa &amp; omsorg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2E21DD8-BD2B-D551-7096-11248D932095}"/>
              </a:ext>
            </a:extLst>
          </p:cNvPr>
          <p:cNvSpPr txBox="1"/>
          <p:nvPr userDrawn="1"/>
        </p:nvSpPr>
        <p:spPr>
          <a:xfrm>
            <a:off x="775372" y="1073229"/>
            <a:ext cx="8523111" cy="168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399" tIns="25399" rIns="25399" bIns="25399" rtlCol="0" anchor="b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5400" b="1" i="0">
                <a:solidFill>
                  <a:srgbClr val="3E673C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Framtidens Värmland</a:t>
            </a:r>
            <a:endParaRPr kumimoji="0" lang="sv-SE" sz="5400" b="1" i="0" u="none" strike="noStrike" kern="0" cap="none" spc="0" normalizeH="0" baseline="0" noProof="0" err="1">
              <a:ln>
                <a:noFill/>
              </a:ln>
              <a:solidFill>
                <a:srgbClr val="3E673C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  <a:sym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3241519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Symbol rund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3636F7-D734-5EEE-951F-577C44784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540" y="4997903"/>
            <a:ext cx="11718234" cy="52691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Titel på presentation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480A991A-6AD5-E362-9C16-C99D2E01C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1079" y="5601017"/>
            <a:ext cx="7749208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Namn och datum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E23FB31-B70B-CF16-9D31-09AD7BC08FB7}"/>
              </a:ext>
            </a:extLst>
          </p:cNvPr>
          <p:cNvSpPr txBox="1"/>
          <p:nvPr userDrawn="1"/>
        </p:nvSpPr>
        <p:spPr>
          <a:xfrm>
            <a:off x="2271713" y="426388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399" tIns="25399" rIns="25399" bIns="25399" rtlCol="0" anchor="t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b="0" i="1" u="none" strike="noStrike" kern="0" cap="none" spc="0" normalizeH="0" baseline="0" noProof="0" err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7409FA5-61BA-4F97-A7BE-9F8283506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7860" y="380683"/>
            <a:ext cx="4956280" cy="49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7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3901" y="785813"/>
            <a:ext cx="6248400" cy="2453471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Platshållare för text 14">
            <a:extLst>
              <a:ext uri="{FF2B5EF4-FFF2-40B4-BE49-F238E27FC236}">
                <a16:creationId xmlns:a16="http://schemas.microsoft.com/office/drawing/2014/main" id="{244B2543-84EA-A388-9C3A-E1E4D36D1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3315485"/>
            <a:ext cx="6248400" cy="27567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9E7C13A1-B479-C67E-400F-29C927D6D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98" b="7655"/>
          <a:stretch/>
        </p:blipFill>
        <p:spPr>
          <a:xfrm>
            <a:off x="6851468" y="222069"/>
            <a:ext cx="5003074" cy="64138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6667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609685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176669"/>
            <a:ext cx="10515600" cy="4166981"/>
          </a:xfrm>
          <a:prstGeom prst="rect">
            <a:avLst/>
          </a:prstGeom>
        </p:spPr>
        <p:txBody>
          <a:bodyPr numCol="2" spcCol="540000"/>
          <a:lstStyle>
            <a:lvl1pPr>
              <a:lnSpc>
                <a:spcPct val="100000"/>
              </a:lnSpc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sv-SE"/>
              <a:t>Här finns plats för text i två kolumner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570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609685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176669"/>
            <a:ext cx="10515600" cy="416698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Här finns plats för text 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831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611428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168525"/>
            <a:ext cx="5257800" cy="4189414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Skriv din brödtext här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9A3EBBDC-FB4D-083B-CCDB-C87145EC6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9363" y="2168523"/>
            <a:ext cx="5024437" cy="41894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299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82D6E66-D209-B598-B82A-D94DA7760BB2}"/>
              </a:ext>
            </a:extLst>
          </p:cNvPr>
          <p:cNvSpPr/>
          <p:nvPr userDrawn="1"/>
        </p:nvSpPr>
        <p:spPr>
          <a:xfrm>
            <a:off x="6229351" y="168966"/>
            <a:ext cx="5744132" cy="6489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Noto Sans" panose="020B0502040504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611878"/>
            <a:ext cx="52578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168525"/>
            <a:ext cx="5257800" cy="4232276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Skriv din brödtext här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F4D4E3E-250D-168A-EAA6-A1B8C2123A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0813" y="671512"/>
            <a:ext cx="5300662" cy="572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616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611428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3779793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14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D34096-2F29-F7A1-1917-E206F99F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BDF9C0-F377-BFF8-E698-1EFE3F4B5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F19A6B7-96C0-AC39-37D8-79E2E6B72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DF5FDE3-F124-9331-85D1-2BE54F6E1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89139B7-BDA2-6D99-8DAB-CE1BC9448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6C5F2E3-B8D0-DC0F-7481-BC0A6888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B18B702-8D96-2A4E-7730-EDDEC1E0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6B8E51-CD95-F65A-D9D3-F26EF8FD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264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Karta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" descr="Bild">
            <a:extLst>
              <a:ext uri="{FF2B5EF4-FFF2-40B4-BE49-F238E27FC236}">
                <a16:creationId xmlns:a16="http://schemas.microsoft.com/office/drawing/2014/main" id="{F4ABF6DC-AEA5-932F-5B22-9CA44D11B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4936" y="466525"/>
            <a:ext cx="3791968" cy="5924950"/>
          </a:xfrm>
          <a:prstGeom prst="rect">
            <a:avLst/>
          </a:prstGeom>
          <a:effectLst/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EFD97FE-FBAD-C684-7921-80BC133F69C1}"/>
              </a:ext>
            </a:extLst>
          </p:cNvPr>
          <p:cNvSpPr txBox="1"/>
          <p:nvPr userDrawn="1"/>
        </p:nvSpPr>
        <p:spPr>
          <a:xfrm>
            <a:off x="828261" y="3221251"/>
            <a:ext cx="6617367" cy="41549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sv-SE" sz="2000" b="0" i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Värmlands kommuner  |  Region Värmland</a:t>
            </a:r>
          </a:p>
        </p:txBody>
      </p:sp>
    </p:spTree>
    <p:extLst>
      <p:ext uri="{BB962C8B-B14F-4D97-AF65-F5344CB8AC3E}">
        <p14:creationId xmlns:p14="http://schemas.microsoft.com/office/powerpoint/2010/main" val="1485513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Symbol rund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">
            <a:extLst>
              <a:ext uri="{FF2B5EF4-FFF2-40B4-BE49-F238E27FC236}">
                <a16:creationId xmlns:a16="http://schemas.microsoft.com/office/drawing/2014/main" id="{48D7499B-9565-BE62-449D-29DD25806E56}"/>
              </a:ext>
            </a:extLst>
          </p:cNvPr>
          <p:cNvSpPr/>
          <p:nvPr userDrawn="1"/>
        </p:nvSpPr>
        <p:spPr>
          <a:xfrm>
            <a:off x="227028" y="240977"/>
            <a:ext cx="11737944" cy="6376047"/>
          </a:xfrm>
          <a:prstGeom prst="rect">
            <a:avLst/>
          </a:prstGeom>
          <a:solidFill>
            <a:srgbClr val="E9EFE6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E23FB31-B70B-CF16-9D31-09AD7BC08FB7}"/>
              </a:ext>
            </a:extLst>
          </p:cNvPr>
          <p:cNvSpPr txBox="1"/>
          <p:nvPr userDrawn="1"/>
        </p:nvSpPr>
        <p:spPr>
          <a:xfrm>
            <a:off x="2271713" y="4263886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399" tIns="25399" rIns="25399" bIns="25399" rtlCol="0" anchor="t">
            <a:noAutofit/>
          </a:bodyPr>
          <a:lstStyle/>
          <a:p>
            <a:pPr marL="0" marR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b="0" i="1" u="none" strike="noStrike" kern="0" cap="none" spc="0" normalizeH="0" baseline="0" noProof="0" err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9B368A-E255-C498-E833-E422E230B114}"/>
              </a:ext>
            </a:extLst>
          </p:cNvPr>
          <p:cNvSpPr txBox="1"/>
          <p:nvPr userDrawn="1"/>
        </p:nvSpPr>
        <p:spPr>
          <a:xfrm>
            <a:off x="2787316" y="5215780"/>
            <a:ext cx="6617367" cy="40011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sv-SE" sz="2000" b="1" i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Värmlands kommuner  |  Region Värmland</a:t>
            </a:r>
            <a:endParaRPr lang="sv-SE" sz="1600" b="1" i="0" u="none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41107DE-CEA1-3EA7-5F11-6ACC22B61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7860" y="380683"/>
            <a:ext cx="4956280" cy="495628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18F7DF4-53E3-2D9C-68E6-F155F207C250}"/>
              </a:ext>
            </a:extLst>
          </p:cNvPr>
          <p:cNvSpPr txBox="1"/>
          <p:nvPr userDrawn="1"/>
        </p:nvSpPr>
        <p:spPr>
          <a:xfrm>
            <a:off x="3048828" y="5703562"/>
            <a:ext cx="6097656" cy="3385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1600" b="1" i="0" u="none" strike="noStrike">
                <a:solidFill>
                  <a:schemeClr val="tx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regionvarmland.se/naravard</a:t>
            </a:r>
            <a:endParaRPr lang="sv-SE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5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A5866-2EDC-A7B8-B3BF-45A4E00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D46674-6E3D-FF7A-6FFD-B812B9B9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0296499-3407-DC9B-A57C-AB32BB4B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53D225-8B1F-709C-1488-762F4826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3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B770915-A7AD-2B7F-B37D-DDFCD06E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EB2A442-A911-22FE-415F-18D42107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8A91442-63F4-004F-3E32-011B36B4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50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FE35B-B9C6-7110-958A-E5CE3005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2C112-6C1F-A260-A3A2-D98411427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FF3FCA-DAAF-3FE7-3F3E-5407F85D5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4770B2-0F47-A387-0DDD-03DCA928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A9895-DC9A-F0AC-03EF-1C765B63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336DF4-4EA6-6488-8352-A85D5DBD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61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41B1D6-6CA5-3A19-FA82-7C5E2358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AA2925C-CB2A-B3E8-3343-D004B25C5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5B9C31-E7EC-88C5-A082-DB1D7404E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D21F51-641B-D6A0-F03B-CC5DCAAE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523C3-DDAB-0A2D-41CF-F4B4AD9C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F369154-4141-C611-CA77-69CC2729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08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FEF2113-9B4C-CA05-FB29-6DE10929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BF7F1A-B847-9450-E5B1-FB7871BF2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E67688-A489-2A57-43DC-89BAFE2AD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439F-9FFD-B24D-9F84-EB9E1A7A0BB3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8C7BBC-AF1D-C160-F81B-33320C5C9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E6A6E7-8A77-2CD8-23CA-0ADFEB682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E540-94D9-CE40-A98A-E0D6D288488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B42263F-3073-65C6-474F-6D572AE77D1A}"/>
              </a:ext>
            </a:extLst>
          </p:cNvPr>
          <p:cNvSpPr/>
          <p:nvPr userDrawn="1"/>
        </p:nvSpPr>
        <p:spPr>
          <a:xfrm>
            <a:off x="0" y="3447821"/>
            <a:ext cx="12192002" cy="3424400"/>
          </a:xfrm>
          <a:prstGeom prst="rect">
            <a:avLst/>
          </a:prstGeom>
          <a:solidFill>
            <a:srgbClr val="9FC86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962CCF7-8C27-AF31-FDE8-D8A7DA00B0CC}"/>
              </a:ext>
            </a:extLst>
          </p:cNvPr>
          <p:cNvSpPr/>
          <p:nvPr userDrawn="1"/>
        </p:nvSpPr>
        <p:spPr>
          <a:xfrm>
            <a:off x="5631" y="5672"/>
            <a:ext cx="12192001" cy="3447821"/>
          </a:xfrm>
          <a:prstGeom prst="rect">
            <a:avLst/>
          </a:prstGeom>
          <a:solidFill>
            <a:schemeClr val="tx2">
              <a:alpha val="199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44F473DD-E39F-13AC-9746-38C490D38570}"/>
              </a:ext>
            </a:extLst>
          </p:cNvPr>
          <p:cNvSpPr/>
          <p:nvPr userDrawn="1"/>
        </p:nvSpPr>
        <p:spPr>
          <a:xfrm flipV="1">
            <a:off x="1990475" y="4026127"/>
            <a:ext cx="10230400" cy="1192315"/>
          </a:xfrm>
          <a:custGeom>
            <a:avLst/>
            <a:gdLst>
              <a:gd name="connsiteX0" fmla="*/ 0 w 10230400"/>
              <a:gd name="connsiteY0" fmla="*/ 1087656 h 1192315"/>
              <a:gd name="connsiteX1" fmla="*/ 1260909 w 10230400"/>
              <a:gd name="connsiteY1" fmla="*/ 1087656 h 1192315"/>
              <a:gd name="connsiteX2" fmla="*/ 2242686 w 10230400"/>
              <a:gd name="connsiteY2" fmla="*/ 2 h 1192315"/>
              <a:gd name="connsiteX3" fmla="*/ 3272589 w 10230400"/>
              <a:gd name="connsiteY3" fmla="*/ 1097282 h 1192315"/>
              <a:gd name="connsiteX4" fmla="*/ 4485373 w 10230400"/>
              <a:gd name="connsiteY4" fmla="*/ 19252 h 1192315"/>
              <a:gd name="connsiteX5" fmla="*/ 5457524 w 10230400"/>
              <a:gd name="connsiteY5" fmla="*/ 1097282 h 1192315"/>
              <a:gd name="connsiteX6" fmla="*/ 6747309 w 10230400"/>
              <a:gd name="connsiteY6" fmla="*/ 2 h 1192315"/>
              <a:gd name="connsiteX7" fmla="*/ 7584707 w 10230400"/>
              <a:gd name="connsiteY7" fmla="*/ 1087656 h 1192315"/>
              <a:gd name="connsiteX8" fmla="*/ 8460606 w 10230400"/>
              <a:gd name="connsiteY8" fmla="*/ 28877 h 1192315"/>
              <a:gd name="connsiteX9" fmla="*/ 9586762 w 10230400"/>
              <a:gd name="connsiteY9" fmla="*/ 1155033 h 1192315"/>
              <a:gd name="connsiteX10" fmla="*/ 10173903 w 10230400"/>
              <a:gd name="connsiteY10" fmla="*/ 385012 h 1192315"/>
              <a:gd name="connsiteX11" fmla="*/ 10173903 w 10230400"/>
              <a:gd name="connsiteY11" fmla="*/ 356136 h 11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30400" h="1192315">
                <a:moveTo>
                  <a:pt x="0" y="1087656"/>
                </a:moveTo>
                <a:cubicBezTo>
                  <a:pt x="443564" y="1178294"/>
                  <a:pt x="887128" y="1268932"/>
                  <a:pt x="1260909" y="1087656"/>
                </a:cubicBezTo>
                <a:cubicBezTo>
                  <a:pt x="1634690" y="906380"/>
                  <a:pt x="1907406" y="-1602"/>
                  <a:pt x="2242686" y="2"/>
                </a:cubicBezTo>
                <a:cubicBezTo>
                  <a:pt x="2577966" y="1606"/>
                  <a:pt x="2898808" y="1094074"/>
                  <a:pt x="3272589" y="1097282"/>
                </a:cubicBezTo>
                <a:cubicBezTo>
                  <a:pt x="3646370" y="1100490"/>
                  <a:pt x="4121217" y="19252"/>
                  <a:pt x="4485373" y="19252"/>
                </a:cubicBezTo>
                <a:cubicBezTo>
                  <a:pt x="4849529" y="19252"/>
                  <a:pt x="5080535" y="1100490"/>
                  <a:pt x="5457524" y="1097282"/>
                </a:cubicBezTo>
                <a:cubicBezTo>
                  <a:pt x="5834513" y="1094074"/>
                  <a:pt x="6392779" y="1606"/>
                  <a:pt x="6747309" y="2"/>
                </a:cubicBezTo>
                <a:cubicBezTo>
                  <a:pt x="7101840" y="-1602"/>
                  <a:pt x="7299158" y="1082844"/>
                  <a:pt x="7584707" y="1087656"/>
                </a:cubicBezTo>
                <a:cubicBezTo>
                  <a:pt x="7870256" y="1092468"/>
                  <a:pt x="8126930" y="17647"/>
                  <a:pt x="8460606" y="28877"/>
                </a:cubicBezTo>
                <a:cubicBezTo>
                  <a:pt x="8794282" y="40106"/>
                  <a:pt x="9301213" y="1095677"/>
                  <a:pt x="9586762" y="1155033"/>
                </a:cubicBezTo>
                <a:cubicBezTo>
                  <a:pt x="9872312" y="1214389"/>
                  <a:pt x="10076046" y="518161"/>
                  <a:pt x="10173903" y="385012"/>
                </a:cubicBezTo>
                <a:cubicBezTo>
                  <a:pt x="10271760" y="251862"/>
                  <a:pt x="10222831" y="303999"/>
                  <a:pt x="10173903" y="356136"/>
                </a:cubicBezTo>
              </a:path>
            </a:pathLst>
          </a:cu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>
            <a:extLst>
              <a:ext uri="{FF2B5EF4-FFF2-40B4-BE49-F238E27FC236}">
                <a16:creationId xmlns:a16="http://schemas.microsoft.com/office/drawing/2014/main" id="{D3032C90-5702-9951-EAC8-9544E7499BFA}"/>
              </a:ext>
            </a:extLst>
          </p:cNvPr>
          <p:cNvSpPr/>
          <p:nvPr userDrawn="1"/>
        </p:nvSpPr>
        <p:spPr>
          <a:xfrm>
            <a:off x="1983642" y="1729583"/>
            <a:ext cx="10230400" cy="1192315"/>
          </a:xfrm>
          <a:custGeom>
            <a:avLst/>
            <a:gdLst>
              <a:gd name="connsiteX0" fmla="*/ 0 w 10230400"/>
              <a:gd name="connsiteY0" fmla="*/ 1087656 h 1192315"/>
              <a:gd name="connsiteX1" fmla="*/ 1260909 w 10230400"/>
              <a:gd name="connsiteY1" fmla="*/ 1087656 h 1192315"/>
              <a:gd name="connsiteX2" fmla="*/ 2242686 w 10230400"/>
              <a:gd name="connsiteY2" fmla="*/ 2 h 1192315"/>
              <a:gd name="connsiteX3" fmla="*/ 3272589 w 10230400"/>
              <a:gd name="connsiteY3" fmla="*/ 1097282 h 1192315"/>
              <a:gd name="connsiteX4" fmla="*/ 4485373 w 10230400"/>
              <a:gd name="connsiteY4" fmla="*/ 19252 h 1192315"/>
              <a:gd name="connsiteX5" fmla="*/ 5457524 w 10230400"/>
              <a:gd name="connsiteY5" fmla="*/ 1097282 h 1192315"/>
              <a:gd name="connsiteX6" fmla="*/ 6747309 w 10230400"/>
              <a:gd name="connsiteY6" fmla="*/ 2 h 1192315"/>
              <a:gd name="connsiteX7" fmla="*/ 7584707 w 10230400"/>
              <a:gd name="connsiteY7" fmla="*/ 1087656 h 1192315"/>
              <a:gd name="connsiteX8" fmla="*/ 8460606 w 10230400"/>
              <a:gd name="connsiteY8" fmla="*/ 28877 h 1192315"/>
              <a:gd name="connsiteX9" fmla="*/ 9586762 w 10230400"/>
              <a:gd name="connsiteY9" fmla="*/ 1155033 h 1192315"/>
              <a:gd name="connsiteX10" fmla="*/ 10173903 w 10230400"/>
              <a:gd name="connsiteY10" fmla="*/ 385012 h 1192315"/>
              <a:gd name="connsiteX11" fmla="*/ 10173903 w 10230400"/>
              <a:gd name="connsiteY11" fmla="*/ 356136 h 11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30400" h="1192315">
                <a:moveTo>
                  <a:pt x="0" y="1087656"/>
                </a:moveTo>
                <a:cubicBezTo>
                  <a:pt x="443564" y="1178294"/>
                  <a:pt x="887128" y="1268932"/>
                  <a:pt x="1260909" y="1087656"/>
                </a:cubicBezTo>
                <a:cubicBezTo>
                  <a:pt x="1634690" y="906380"/>
                  <a:pt x="1907406" y="-1602"/>
                  <a:pt x="2242686" y="2"/>
                </a:cubicBezTo>
                <a:cubicBezTo>
                  <a:pt x="2577966" y="1606"/>
                  <a:pt x="2898808" y="1094074"/>
                  <a:pt x="3272589" y="1097282"/>
                </a:cubicBezTo>
                <a:cubicBezTo>
                  <a:pt x="3646370" y="1100490"/>
                  <a:pt x="4121217" y="19252"/>
                  <a:pt x="4485373" y="19252"/>
                </a:cubicBezTo>
                <a:cubicBezTo>
                  <a:pt x="4849529" y="19252"/>
                  <a:pt x="5080535" y="1100490"/>
                  <a:pt x="5457524" y="1097282"/>
                </a:cubicBezTo>
                <a:cubicBezTo>
                  <a:pt x="5834513" y="1094074"/>
                  <a:pt x="6392779" y="1606"/>
                  <a:pt x="6747309" y="2"/>
                </a:cubicBezTo>
                <a:cubicBezTo>
                  <a:pt x="7101840" y="-1602"/>
                  <a:pt x="7299158" y="1082844"/>
                  <a:pt x="7584707" y="1087656"/>
                </a:cubicBezTo>
                <a:cubicBezTo>
                  <a:pt x="7870256" y="1092468"/>
                  <a:pt x="8126930" y="17647"/>
                  <a:pt x="8460606" y="28877"/>
                </a:cubicBezTo>
                <a:cubicBezTo>
                  <a:pt x="8794282" y="40106"/>
                  <a:pt x="9301213" y="1095677"/>
                  <a:pt x="9586762" y="1155033"/>
                </a:cubicBezTo>
                <a:cubicBezTo>
                  <a:pt x="9872312" y="1214389"/>
                  <a:pt x="10076046" y="518161"/>
                  <a:pt x="10173903" y="385012"/>
                </a:cubicBezTo>
                <a:cubicBezTo>
                  <a:pt x="10271760" y="251862"/>
                  <a:pt x="10222831" y="303999"/>
                  <a:pt x="10173903" y="356136"/>
                </a:cubicBezTo>
              </a:path>
            </a:pathLst>
          </a:cu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12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2024-09-19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">
            <a:extLst>
              <a:ext uri="{FF2B5EF4-FFF2-40B4-BE49-F238E27FC236}">
                <a16:creationId xmlns:a16="http://schemas.microsoft.com/office/drawing/2014/main" id="{5CC1AD63-3668-6512-FA16-55541EF7E05B}"/>
              </a:ext>
            </a:extLst>
          </p:cNvPr>
          <p:cNvSpPr/>
          <p:nvPr userDrawn="1"/>
        </p:nvSpPr>
        <p:spPr>
          <a:xfrm>
            <a:off x="227028" y="240977"/>
            <a:ext cx="11737944" cy="6376047"/>
          </a:xfrm>
          <a:prstGeom prst="rect">
            <a:avLst/>
          </a:prstGeom>
          <a:solidFill>
            <a:srgbClr val="E9F0E6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4" name="Rektangel">
            <a:extLst>
              <a:ext uri="{FF2B5EF4-FFF2-40B4-BE49-F238E27FC236}">
                <a16:creationId xmlns:a16="http://schemas.microsoft.com/office/drawing/2014/main" id="{E3491464-6EC7-E709-D9AD-CE52FF89D554}"/>
              </a:ext>
            </a:extLst>
          </p:cNvPr>
          <p:cNvSpPr/>
          <p:nvPr userDrawn="1"/>
        </p:nvSpPr>
        <p:spPr>
          <a:xfrm>
            <a:off x="133350" y="136525"/>
            <a:ext cx="11925300" cy="6584950"/>
          </a:xfrm>
          <a:prstGeom prst="rect">
            <a:avLst/>
          </a:prstGeom>
          <a:ln w="12700">
            <a:solidFill>
              <a:srgbClr val="99A795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Helvetica Neue Medium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7108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180637"/>
            <a:ext cx="10515600" cy="391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292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1560A13A-DB3F-4AD5-B6AF-BDA0278A0A39}" type="datetimeFigureOut">
              <a:rPr lang="sv-SE" smtClean="0"/>
              <a:pPr/>
              <a:t>2024-09-19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292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55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E673C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13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70EB53-98DA-48FA-40CA-592AC9B81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Exempel flödesschema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D5EA9-7140-8EB4-EBAC-7DE88D47A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894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 7">
            <a:extLst>
              <a:ext uri="{FF2B5EF4-FFF2-40B4-BE49-F238E27FC236}">
                <a16:creationId xmlns:a16="http://schemas.microsoft.com/office/drawing/2014/main" id="{C787E065-2C02-63C0-DD10-CA0CCB5B7A55}"/>
              </a:ext>
            </a:extLst>
          </p:cNvPr>
          <p:cNvSpPr/>
          <p:nvPr/>
        </p:nvSpPr>
        <p:spPr>
          <a:xfrm flipV="1">
            <a:off x="1990475" y="4026127"/>
            <a:ext cx="10230400" cy="1192315"/>
          </a:xfrm>
          <a:custGeom>
            <a:avLst/>
            <a:gdLst>
              <a:gd name="connsiteX0" fmla="*/ 0 w 10230400"/>
              <a:gd name="connsiteY0" fmla="*/ 1087656 h 1192315"/>
              <a:gd name="connsiteX1" fmla="*/ 1260909 w 10230400"/>
              <a:gd name="connsiteY1" fmla="*/ 1087656 h 1192315"/>
              <a:gd name="connsiteX2" fmla="*/ 2242686 w 10230400"/>
              <a:gd name="connsiteY2" fmla="*/ 2 h 1192315"/>
              <a:gd name="connsiteX3" fmla="*/ 3272589 w 10230400"/>
              <a:gd name="connsiteY3" fmla="*/ 1097282 h 1192315"/>
              <a:gd name="connsiteX4" fmla="*/ 4485373 w 10230400"/>
              <a:gd name="connsiteY4" fmla="*/ 19252 h 1192315"/>
              <a:gd name="connsiteX5" fmla="*/ 5457524 w 10230400"/>
              <a:gd name="connsiteY5" fmla="*/ 1097282 h 1192315"/>
              <a:gd name="connsiteX6" fmla="*/ 6747309 w 10230400"/>
              <a:gd name="connsiteY6" fmla="*/ 2 h 1192315"/>
              <a:gd name="connsiteX7" fmla="*/ 7584707 w 10230400"/>
              <a:gd name="connsiteY7" fmla="*/ 1087656 h 1192315"/>
              <a:gd name="connsiteX8" fmla="*/ 8460606 w 10230400"/>
              <a:gd name="connsiteY8" fmla="*/ 28877 h 1192315"/>
              <a:gd name="connsiteX9" fmla="*/ 9586762 w 10230400"/>
              <a:gd name="connsiteY9" fmla="*/ 1155033 h 1192315"/>
              <a:gd name="connsiteX10" fmla="*/ 10173903 w 10230400"/>
              <a:gd name="connsiteY10" fmla="*/ 385012 h 1192315"/>
              <a:gd name="connsiteX11" fmla="*/ 10173903 w 10230400"/>
              <a:gd name="connsiteY11" fmla="*/ 356136 h 11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30400" h="1192315">
                <a:moveTo>
                  <a:pt x="0" y="1087656"/>
                </a:moveTo>
                <a:cubicBezTo>
                  <a:pt x="443564" y="1178294"/>
                  <a:pt x="887128" y="1268932"/>
                  <a:pt x="1260909" y="1087656"/>
                </a:cubicBezTo>
                <a:cubicBezTo>
                  <a:pt x="1634690" y="906380"/>
                  <a:pt x="1907406" y="-1602"/>
                  <a:pt x="2242686" y="2"/>
                </a:cubicBezTo>
                <a:cubicBezTo>
                  <a:pt x="2577966" y="1606"/>
                  <a:pt x="2898808" y="1094074"/>
                  <a:pt x="3272589" y="1097282"/>
                </a:cubicBezTo>
                <a:cubicBezTo>
                  <a:pt x="3646370" y="1100490"/>
                  <a:pt x="4121217" y="19252"/>
                  <a:pt x="4485373" y="19252"/>
                </a:cubicBezTo>
                <a:cubicBezTo>
                  <a:pt x="4849529" y="19252"/>
                  <a:pt x="5080535" y="1100490"/>
                  <a:pt x="5457524" y="1097282"/>
                </a:cubicBezTo>
                <a:cubicBezTo>
                  <a:pt x="5834513" y="1094074"/>
                  <a:pt x="6392779" y="1606"/>
                  <a:pt x="6747309" y="2"/>
                </a:cubicBezTo>
                <a:cubicBezTo>
                  <a:pt x="7101840" y="-1602"/>
                  <a:pt x="7299158" y="1082844"/>
                  <a:pt x="7584707" y="1087656"/>
                </a:cubicBezTo>
                <a:cubicBezTo>
                  <a:pt x="7870256" y="1092468"/>
                  <a:pt x="8126930" y="17647"/>
                  <a:pt x="8460606" y="28877"/>
                </a:cubicBezTo>
                <a:cubicBezTo>
                  <a:pt x="8794282" y="40106"/>
                  <a:pt x="9301213" y="1095677"/>
                  <a:pt x="9586762" y="1155033"/>
                </a:cubicBezTo>
                <a:cubicBezTo>
                  <a:pt x="9872312" y="1214389"/>
                  <a:pt x="10076046" y="518161"/>
                  <a:pt x="10173903" y="385012"/>
                </a:cubicBezTo>
                <a:cubicBezTo>
                  <a:pt x="10271760" y="251862"/>
                  <a:pt x="10222831" y="303999"/>
                  <a:pt x="10173903" y="356136"/>
                </a:cubicBezTo>
              </a:path>
            </a:pathLst>
          </a:cu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268EDBBC-8180-C70F-EED4-D123A925070D}"/>
              </a:ext>
            </a:extLst>
          </p:cNvPr>
          <p:cNvSpPr/>
          <p:nvPr/>
        </p:nvSpPr>
        <p:spPr>
          <a:xfrm>
            <a:off x="1983642" y="1729583"/>
            <a:ext cx="10230400" cy="1192315"/>
          </a:xfrm>
          <a:custGeom>
            <a:avLst/>
            <a:gdLst>
              <a:gd name="connsiteX0" fmla="*/ 0 w 10230400"/>
              <a:gd name="connsiteY0" fmla="*/ 1087656 h 1192315"/>
              <a:gd name="connsiteX1" fmla="*/ 1260909 w 10230400"/>
              <a:gd name="connsiteY1" fmla="*/ 1087656 h 1192315"/>
              <a:gd name="connsiteX2" fmla="*/ 2242686 w 10230400"/>
              <a:gd name="connsiteY2" fmla="*/ 2 h 1192315"/>
              <a:gd name="connsiteX3" fmla="*/ 3272589 w 10230400"/>
              <a:gd name="connsiteY3" fmla="*/ 1097282 h 1192315"/>
              <a:gd name="connsiteX4" fmla="*/ 4485373 w 10230400"/>
              <a:gd name="connsiteY4" fmla="*/ 19252 h 1192315"/>
              <a:gd name="connsiteX5" fmla="*/ 5457524 w 10230400"/>
              <a:gd name="connsiteY5" fmla="*/ 1097282 h 1192315"/>
              <a:gd name="connsiteX6" fmla="*/ 6747309 w 10230400"/>
              <a:gd name="connsiteY6" fmla="*/ 2 h 1192315"/>
              <a:gd name="connsiteX7" fmla="*/ 7584707 w 10230400"/>
              <a:gd name="connsiteY7" fmla="*/ 1087656 h 1192315"/>
              <a:gd name="connsiteX8" fmla="*/ 8460606 w 10230400"/>
              <a:gd name="connsiteY8" fmla="*/ 28877 h 1192315"/>
              <a:gd name="connsiteX9" fmla="*/ 9586762 w 10230400"/>
              <a:gd name="connsiteY9" fmla="*/ 1155033 h 1192315"/>
              <a:gd name="connsiteX10" fmla="*/ 10173903 w 10230400"/>
              <a:gd name="connsiteY10" fmla="*/ 385012 h 1192315"/>
              <a:gd name="connsiteX11" fmla="*/ 10173903 w 10230400"/>
              <a:gd name="connsiteY11" fmla="*/ 356136 h 11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30400" h="1192315">
                <a:moveTo>
                  <a:pt x="0" y="1087656"/>
                </a:moveTo>
                <a:cubicBezTo>
                  <a:pt x="443564" y="1178294"/>
                  <a:pt x="887128" y="1268932"/>
                  <a:pt x="1260909" y="1087656"/>
                </a:cubicBezTo>
                <a:cubicBezTo>
                  <a:pt x="1634690" y="906380"/>
                  <a:pt x="1907406" y="-1602"/>
                  <a:pt x="2242686" y="2"/>
                </a:cubicBezTo>
                <a:cubicBezTo>
                  <a:pt x="2577966" y="1606"/>
                  <a:pt x="2898808" y="1094074"/>
                  <a:pt x="3272589" y="1097282"/>
                </a:cubicBezTo>
                <a:cubicBezTo>
                  <a:pt x="3646370" y="1100490"/>
                  <a:pt x="4121217" y="19252"/>
                  <a:pt x="4485373" y="19252"/>
                </a:cubicBezTo>
                <a:cubicBezTo>
                  <a:pt x="4849529" y="19252"/>
                  <a:pt x="5080535" y="1100490"/>
                  <a:pt x="5457524" y="1097282"/>
                </a:cubicBezTo>
                <a:cubicBezTo>
                  <a:pt x="5834513" y="1094074"/>
                  <a:pt x="6392779" y="1606"/>
                  <a:pt x="6747309" y="2"/>
                </a:cubicBezTo>
                <a:cubicBezTo>
                  <a:pt x="7101840" y="-1602"/>
                  <a:pt x="7299158" y="1082844"/>
                  <a:pt x="7584707" y="1087656"/>
                </a:cubicBezTo>
                <a:cubicBezTo>
                  <a:pt x="7870256" y="1092468"/>
                  <a:pt x="8126930" y="17647"/>
                  <a:pt x="8460606" y="28877"/>
                </a:cubicBezTo>
                <a:cubicBezTo>
                  <a:pt x="8794282" y="40106"/>
                  <a:pt x="9301213" y="1095677"/>
                  <a:pt x="9586762" y="1155033"/>
                </a:cubicBezTo>
                <a:cubicBezTo>
                  <a:pt x="9872312" y="1214389"/>
                  <a:pt x="10076046" y="518161"/>
                  <a:pt x="10173903" y="385012"/>
                </a:cubicBezTo>
                <a:cubicBezTo>
                  <a:pt x="10271760" y="251862"/>
                  <a:pt x="10222831" y="303999"/>
                  <a:pt x="10173903" y="356136"/>
                </a:cubicBezTo>
              </a:path>
            </a:pathLst>
          </a:cu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3D9FB96-62B1-DE27-94C0-80F3B34326FA}"/>
              </a:ext>
            </a:extLst>
          </p:cNvPr>
          <p:cNvSpPr txBox="1">
            <a:spLocks/>
          </p:cNvSpPr>
          <p:nvPr/>
        </p:nvSpPr>
        <p:spPr>
          <a:xfrm>
            <a:off x="348436" y="2007821"/>
            <a:ext cx="1659532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Beskriv händelsen här.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CD4A20A-DC25-3210-4A9D-26783C1D166D}"/>
              </a:ext>
            </a:extLst>
          </p:cNvPr>
          <p:cNvSpPr txBox="1"/>
          <p:nvPr/>
        </p:nvSpPr>
        <p:spPr>
          <a:xfrm>
            <a:off x="2214087" y="2268800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Beskriv hur händelsen utvecklas steg för steg. Ta bort rutor som ej används.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CCC6793-B4EA-3C71-B42F-DD603616207C}"/>
              </a:ext>
            </a:extLst>
          </p:cNvPr>
          <p:cNvSpPr txBox="1"/>
          <p:nvPr/>
        </p:nvSpPr>
        <p:spPr>
          <a:xfrm>
            <a:off x="3289126" y="1209601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FC86E71-A24F-B735-86E3-91F40879E9D1}"/>
              </a:ext>
            </a:extLst>
          </p:cNvPr>
          <p:cNvSpPr txBox="1"/>
          <p:nvPr/>
        </p:nvSpPr>
        <p:spPr>
          <a:xfrm>
            <a:off x="8676669" y="2268798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24208FA-51DE-65DE-B896-79ADD4A6602E}"/>
              </a:ext>
            </a:extLst>
          </p:cNvPr>
          <p:cNvSpPr txBox="1"/>
          <p:nvPr/>
        </p:nvSpPr>
        <p:spPr>
          <a:xfrm>
            <a:off x="6522475" y="2268798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A58C575-AEEE-0693-439C-3415854549BC}"/>
              </a:ext>
            </a:extLst>
          </p:cNvPr>
          <p:cNvSpPr txBox="1"/>
          <p:nvPr/>
        </p:nvSpPr>
        <p:spPr>
          <a:xfrm>
            <a:off x="4368281" y="2268799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05C2BF8-4869-D7E9-5DDA-8F8E3AEA44E5}"/>
              </a:ext>
            </a:extLst>
          </p:cNvPr>
          <p:cNvSpPr txBox="1"/>
          <p:nvPr/>
        </p:nvSpPr>
        <p:spPr>
          <a:xfrm>
            <a:off x="5540113" y="1213478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83C6DDC-95BE-E477-4B68-68570F6AB921}"/>
              </a:ext>
            </a:extLst>
          </p:cNvPr>
          <p:cNvSpPr txBox="1"/>
          <p:nvPr/>
        </p:nvSpPr>
        <p:spPr>
          <a:xfrm>
            <a:off x="7791100" y="1213478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F595D2E-CBCD-5992-C48E-5C728ADE3FFD}"/>
              </a:ext>
            </a:extLst>
          </p:cNvPr>
          <p:cNvSpPr txBox="1"/>
          <p:nvPr/>
        </p:nvSpPr>
        <p:spPr>
          <a:xfrm>
            <a:off x="8676669" y="3681139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B9CCDDC-366F-C96D-A37F-58DECD80544A}"/>
              </a:ext>
            </a:extLst>
          </p:cNvPr>
          <p:cNvSpPr txBox="1"/>
          <p:nvPr/>
        </p:nvSpPr>
        <p:spPr>
          <a:xfrm>
            <a:off x="7601630" y="4740338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D455E4-D3CF-6076-3BFA-F15BD1171875}"/>
              </a:ext>
            </a:extLst>
          </p:cNvPr>
          <p:cNvSpPr txBox="1"/>
          <p:nvPr/>
        </p:nvSpPr>
        <p:spPr>
          <a:xfrm>
            <a:off x="2214087" y="3692825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Beskriv hur händelsen istället kunde ha utvecklats steg för steg. Ta bort rutor som ej används.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5321D27-1BD0-C6AD-D1B8-199032A5F7AF}"/>
              </a:ext>
            </a:extLst>
          </p:cNvPr>
          <p:cNvSpPr txBox="1"/>
          <p:nvPr/>
        </p:nvSpPr>
        <p:spPr>
          <a:xfrm>
            <a:off x="4368281" y="3692825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FD1CAABF-EB78-D67E-9642-F28E7953D6BA}"/>
              </a:ext>
            </a:extLst>
          </p:cNvPr>
          <p:cNvSpPr txBox="1"/>
          <p:nvPr/>
        </p:nvSpPr>
        <p:spPr>
          <a:xfrm>
            <a:off x="6522475" y="3681140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713E350-CB94-725D-7DCB-F4B34CB6D6E8}"/>
              </a:ext>
            </a:extLst>
          </p:cNvPr>
          <p:cNvSpPr txBox="1"/>
          <p:nvPr/>
        </p:nvSpPr>
        <p:spPr>
          <a:xfrm>
            <a:off x="5377615" y="4736461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D02323E-1E53-5127-C754-5B71928B6335}"/>
              </a:ext>
            </a:extLst>
          </p:cNvPr>
          <p:cNvSpPr txBox="1"/>
          <p:nvPr/>
        </p:nvSpPr>
        <p:spPr>
          <a:xfrm>
            <a:off x="3126628" y="4736461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4C87286F-6B2D-B263-57BE-94BF32EB6274}"/>
              </a:ext>
            </a:extLst>
          </p:cNvPr>
          <p:cNvSpPr txBox="1"/>
          <p:nvPr/>
        </p:nvSpPr>
        <p:spPr>
          <a:xfrm>
            <a:off x="397777" y="1190126"/>
            <a:ext cx="19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Händelse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4C98842-7A10-CB15-62F6-0D574F5F7E47}"/>
              </a:ext>
            </a:extLst>
          </p:cNvPr>
          <p:cNvSpPr txBox="1"/>
          <p:nvPr/>
        </p:nvSpPr>
        <p:spPr>
          <a:xfrm>
            <a:off x="397776" y="5290788"/>
            <a:ext cx="243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Önskad händelse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534682B-B740-9B34-E7ED-62EBE38FCBD7}"/>
              </a:ext>
            </a:extLst>
          </p:cNvPr>
          <p:cNvSpPr txBox="1"/>
          <p:nvPr/>
        </p:nvSpPr>
        <p:spPr>
          <a:xfrm>
            <a:off x="10463709" y="139699"/>
            <a:ext cx="1557354" cy="2008621"/>
          </a:xfrm>
          <a:prstGeom prst="rect">
            <a:avLst/>
          </a:prstGeom>
          <a:solidFill>
            <a:schemeClr val="bg1"/>
          </a:solidFill>
          <a:ln>
            <a:solidFill>
              <a:srgbClr val="9FC860"/>
            </a:solidFill>
            <a:prstDash val="sys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Resurser som tagits i anspråk.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7B9580B-1740-1EEC-5B2B-D03B4C01CF27}"/>
              </a:ext>
            </a:extLst>
          </p:cNvPr>
          <p:cNvSpPr txBox="1"/>
          <p:nvPr/>
        </p:nvSpPr>
        <p:spPr>
          <a:xfrm>
            <a:off x="10463709" y="4736461"/>
            <a:ext cx="1557354" cy="2008621"/>
          </a:xfrm>
          <a:prstGeom prst="rect">
            <a:avLst/>
          </a:prstGeom>
          <a:solidFill>
            <a:schemeClr val="bg1"/>
          </a:solidFill>
          <a:ln>
            <a:solidFill>
              <a:srgbClr val="9FC860"/>
            </a:solidFill>
            <a:prstDash val="sys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Resurser som tagits i anspråk.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undad rektangulär pratbubbla 30">
            <a:extLst>
              <a:ext uri="{FF2B5EF4-FFF2-40B4-BE49-F238E27FC236}">
                <a16:creationId xmlns:a16="http://schemas.microsoft.com/office/drawing/2014/main" id="{03257C17-40B2-9F98-11CD-784CF9AB3E48}"/>
              </a:ext>
            </a:extLst>
          </p:cNvPr>
          <p:cNvSpPr/>
          <p:nvPr/>
        </p:nvSpPr>
        <p:spPr>
          <a:xfrm>
            <a:off x="3289126" y="169604"/>
            <a:ext cx="1964724" cy="803208"/>
          </a:xfrm>
          <a:prstGeom prst="wedgeRoundRectCallout">
            <a:avLst>
              <a:gd name="adj1" fmla="val -21692"/>
              <a:gd name="adj2" fmla="val 77850"/>
              <a:gd name="adj3" fmla="val 16667"/>
            </a:avLst>
          </a:prstGeom>
          <a:noFill/>
          <a:ln>
            <a:solidFill>
              <a:srgbClr val="CA4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Kommentar till händelsen.</a:t>
            </a:r>
          </a:p>
        </p:txBody>
      </p:sp>
      <p:sp>
        <p:nvSpPr>
          <p:cNvPr id="32" name="Rundad rektangulär pratbubbla 31">
            <a:extLst>
              <a:ext uri="{FF2B5EF4-FFF2-40B4-BE49-F238E27FC236}">
                <a16:creationId xmlns:a16="http://schemas.microsoft.com/office/drawing/2014/main" id="{11E0654D-A83C-D337-B32E-1604D1837FDD}"/>
              </a:ext>
            </a:extLst>
          </p:cNvPr>
          <p:cNvSpPr/>
          <p:nvPr/>
        </p:nvSpPr>
        <p:spPr>
          <a:xfrm flipH="1">
            <a:off x="6478856" y="169604"/>
            <a:ext cx="1670278" cy="803208"/>
          </a:xfrm>
          <a:prstGeom prst="wedgeRoundRectCallout">
            <a:avLst>
              <a:gd name="adj1" fmla="val -21692"/>
              <a:gd name="adj2" fmla="val 205764"/>
              <a:gd name="adj3" fmla="val 16667"/>
            </a:avLst>
          </a:prstGeom>
          <a:noFill/>
          <a:ln>
            <a:solidFill>
              <a:srgbClr val="CA4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Kommentar till händelsen.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921F067-B898-B2D3-6E95-59E2845F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58" y="1592953"/>
            <a:ext cx="430235" cy="4302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3C303-63DA-37A5-4580-284856E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642" y="1708372"/>
            <a:ext cx="388505" cy="388505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24FB7F51-F945-4C8A-9002-A171376B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027" y="6313468"/>
            <a:ext cx="388505" cy="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5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8C46EE-BD32-8A90-AA00-F50DDD72B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Doris 10 år bryter armen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22EE4B-6500-0F8B-CE32-C38D1D02E2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29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63D9FB96-62B1-DE27-94C0-80F3B34326FA}"/>
              </a:ext>
            </a:extLst>
          </p:cNvPr>
          <p:cNvSpPr txBox="1">
            <a:spLocks/>
          </p:cNvSpPr>
          <p:nvPr/>
        </p:nvSpPr>
        <p:spPr>
          <a:xfrm>
            <a:off x="348436" y="2007821"/>
            <a:ext cx="1659532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Kl. 10.00</a:t>
            </a: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Doris halkar på skolgården</a:t>
            </a: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Skolsköterska bedömer att Doris eventuellt måste röntgas och ringer Doris mamma.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CD4A20A-DC25-3210-4A9D-26783C1D166D}"/>
              </a:ext>
            </a:extLst>
          </p:cNvPr>
          <p:cNvSpPr txBox="1"/>
          <p:nvPr/>
        </p:nvSpPr>
        <p:spPr>
          <a:xfrm>
            <a:off x="2214087" y="2268800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Doris mamma hämtar Doris och försöker ringa vårdcentralen som inte har telefontid ringer 1177 och hamnar i telefonkö 1,5 tim.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CCC6793-B4EA-3C71-B42F-DD603616207C}"/>
              </a:ext>
            </a:extLst>
          </p:cNvPr>
          <p:cNvSpPr txBox="1"/>
          <p:nvPr/>
        </p:nvSpPr>
        <p:spPr>
          <a:xfrm>
            <a:off x="3289126" y="1209601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1177 meddelar Doris mamma att Vårdcentralen har lunchstängt och säger att det nog går snabbare att åka direkt till barnakuten.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24208FA-51DE-65DE-B896-79ADD4A6602E}"/>
              </a:ext>
            </a:extLst>
          </p:cNvPr>
          <p:cNvSpPr txBox="1"/>
          <p:nvPr/>
        </p:nvSpPr>
        <p:spPr>
          <a:xfrm>
            <a:off x="6522475" y="2549398"/>
            <a:ext cx="1964724" cy="6531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18.10</a:t>
            </a: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Doris går tillbaka till akuten får besked att inget är bruten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A58C575-AEEE-0693-439C-3415854549BC}"/>
              </a:ext>
            </a:extLst>
          </p:cNvPr>
          <p:cNvSpPr txBox="1"/>
          <p:nvPr/>
        </p:nvSpPr>
        <p:spPr>
          <a:xfrm>
            <a:off x="4368281" y="2268799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På barnakuten träffar Doris 7 läkare och ett antal sköterskor som tittar till Doris  under väntan  på att remiss till röntgen skrivs. 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05C2BF8-4869-D7E9-5DDA-8F8E3AEA44E5}"/>
              </a:ext>
            </a:extLst>
          </p:cNvPr>
          <p:cNvSpPr txBox="1"/>
          <p:nvPr/>
        </p:nvSpPr>
        <p:spPr>
          <a:xfrm>
            <a:off x="5540113" y="1804316"/>
            <a:ext cx="1964724" cy="34338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Doris röntgas.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D455E4-D3CF-6076-3BFA-F15BD1171875}"/>
              </a:ext>
            </a:extLst>
          </p:cNvPr>
          <p:cNvSpPr txBox="1"/>
          <p:nvPr/>
        </p:nvSpPr>
        <p:spPr>
          <a:xfrm>
            <a:off x="2214087" y="3692825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Skolsköterskan kontaktar närmaste vårdcentral via vårdgrannetelefonen. Doris erbjuds tid på vårdcentralen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14.30.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5321D27-1BD0-C6AD-D1B8-199032A5F7AF}"/>
              </a:ext>
            </a:extLst>
          </p:cNvPr>
          <p:cNvSpPr txBox="1"/>
          <p:nvPr/>
        </p:nvSpPr>
        <p:spPr>
          <a:xfrm>
            <a:off x="4368281" y="4026126"/>
            <a:ext cx="1964724" cy="3814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Doris röntgas.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713E350-CB94-725D-7DCB-F4B34CB6D6E8}"/>
              </a:ext>
            </a:extLst>
          </p:cNvPr>
          <p:cNvSpPr txBox="1"/>
          <p:nvPr/>
        </p:nvSpPr>
        <p:spPr>
          <a:xfrm>
            <a:off x="5372889" y="4811377"/>
            <a:ext cx="1964724" cy="4897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Läkare  ringer och meddelar att inget är brutet.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D02323E-1E53-5127-C754-5B71928B6335}"/>
              </a:ext>
            </a:extLst>
          </p:cNvPr>
          <p:cNvSpPr txBox="1"/>
          <p:nvPr/>
        </p:nvSpPr>
        <p:spPr>
          <a:xfrm>
            <a:off x="3120990" y="4901449"/>
            <a:ext cx="1964724" cy="151476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Doris</a:t>
            </a: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undersöks av läkare på vårdcentral, röntgenremiss skrivs. Vårdcentralen ringer röntgen som meddelar att Doris är välkommen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16.00</a:t>
            </a: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Doris går hem i väntan på röntgen.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4C87286F-6B2D-B263-57BE-94BF32EB6274}"/>
              </a:ext>
            </a:extLst>
          </p:cNvPr>
          <p:cNvSpPr txBox="1"/>
          <p:nvPr/>
        </p:nvSpPr>
        <p:spPr>
          <a:xfrm>
            <a:off x="397777" y="1190126"/>
            <a:ext cx="19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Händelse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4C98842-7A10-CB15-62F6-0D574F5F7E47}"/>
              </a:ext>
            </a:extLst>
          </p:cNvPr>
          <p:cNvSpPr txBox="1"/>
          <p:nvPr/>
        </p:nvSpPr>
        <p:spPr>
          <a:xfrm>
            <a:off x="397776" y="5290788"/>
            <a:ext cx="243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Önskad händelse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534682B-B740-9B34-E7ED-62EBE38FCBD7}"/>
              </a:ext>
            </a:extLst>
          </p:cNvPr>
          <p:cNvSpPr txBox="1"/>
          <p:nvPr/>
        </p:nvSpPr>
        <p:spPr>
          <a:xfrm>
            <a:off x="10463709" y="145830"/>
            <a:ext cx="1557354" cy="2180991"/>
          </a:xfrm>
          <a:prstGeom prst="rect">
            <a:avLst/>
          </a:prstGeom>
          <a:solidFill>
            <a:schemeClr val="bg1"/>
          </a:solidFill>
          <a:ln>
            <a:solidFill>
              <a:srgbClr val="9FC860"/>
            </a:solidFill>
            <a:prstDash val="sys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Tid i regionen: </a:t>
            </a: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6 timmar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Skolsköterska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Sköterska 117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7 läkare på akuten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Sköterskor på akuten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Röntgensköterska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Röntgenläkare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7B9580B-1740-1EEC-5B2B-D03B4C01CF27}"/>
              </a:ext>
            </a:extLst>
          </p:cNvPr>
          <p:cNvSpPr txBox="1"/>
          <p:nvPr/>
        </p:nvSpPr>
        <p:spPr>
          <a:xfrm>
            <a:off x="10463709" y="4736461"/>
            <a:ext cx="1557354" cy="2008621"/>
          </a:xfrm>
          <a:prstGeom prst="rect">
            <a:avLst/>
          </a:prstGeom>
          <a:solidFill>
            <a:schemeClr val="bg1"/>
          </a:solidFill>
          <a:ln>
            <a:solidFill>
              <a:srgbClr val="9FC860"/>
            </a:solidFill>
            <a:prstDash val="sys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Tid i regionen: </a:t>
            </a: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1 timme. </a:t>
            </a: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1177 och akuten belastas inte.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Skolsköterska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Läkare vårdcentral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Röntgen sköterska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Röntgenläkare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ndad rektangulär pratbubbla 9">
            <a:extLst>
              <a:ext uri="{FF2B5EF4-FFF2-40B4-BE49-F238E27FC236}">
                <a16:creationId xmlns:a16="http://schemas.microsoft.com/office/drawing/2014/main" id="{D2CBF6EE-7AB9-1529-57EB-A9E59B3C2707}"/>
              </a:ext>
            </a:extLst>
          </p:cNvPr>
          <p:cNvSpPr/>
          <p:nvPr/>
        </p:nvSpPr>
        <p:spPr>
          <a:xfrm flipH="1">
            <a:off x="2306764" y="177955"/>
            <a:ext cx="1964723" cy="1107996"/>
          </a:xfrm>
          <a:custGeom>
            <a:avLst/>
            <a:gdLst>
              <a:gd name="connsiteX0" fmla="*/ 0 w 1964723"/>
              <a:gd name="connsiteY0" fmla="*/ 141886 h 851297"/>
              <a:gd name="connsiteX1" fmla="*/ 141886 w 1964723"/>
              <a:gd name="connsiteY1" fmla="*/ 0 h 851297"/>
              <a:gd name="connsiteX2" fmla="*/ 327454 w 1964723"/>
              <a:gd name="connsiteY2" fmla="*/ 0 h 851297"/>
              <a:gd name="connsiteX3" fmla="*/ 327454 w 1964723"/>
              <a:gd name="connsiteY3" fmla="*/ 0 h 851297"/>
              <a:gd name="connsiteX4" fmla="*/ 818635 w 1964723"/>
              <a:gd name="connsiteY4" fmla="*/ 0 h 851297"/>
              <a:gd name="connsiteX5" fmla="*/ 1822837 w 1964723"/>
              <a:gd name="connsiteY5" fmla="*/ 0 h 851297"/>
              <a:gd name="connsiteX6" fmla="*/ 1964723 w 1964723"/>
              <a:gd name="connsiteY6" fmla="*/ 141886 h 851297"/>
              <a:gd name="connsiteX7" fmla="*/ 1964723 w 1964723"/>
              <a:gd name="connsiteY7" fmla="*/ 496590 h 851297"/>
              <a:gd name="connsiteX8" fmla="*/ 1964723 w 1964723"/>
              <a:gd name="connsiteY8" fmla="*/ 496590 h 851297"/>
              <a:gd name="connsiteX9" fmla="*/ 1964723 w 1964723"/>
              <a:gd name="connsiteY9" fmla="*/ 709414 h 851297"/>
              <a:gd name="connsiteX10" fmla="*/ 1964723 w 1964723"/>
              <a:gd name="connsiteY10" fmla="*/ 709411 h 851297"/>
              <a:gd name="connsiteX11" fmla="*/ 1822837 w 1964723"/>
              <a:gd name="connsiteY11" fmla="*/ 851297 h 851297"/>
              <a:gd name="connsiteX12" fmla="*/ 818635 w 1964723"/>
              <a:gd name="connsiteY12" fmla="*/ 851297 h 851297"/>
              <a:gd name="connsiteX13" fmla="*/ 564327 w 1964723"/>
              <a:gd name="connsiteY13" fmla="*/ 1198345 h 851297"/>
              <a:gd name="connsiteX14" fmla="*/ 327454 w 1964723"/>
              <a:gd name="connsiteY14" fmla="*/ 851297 h 851297"/>
              <a:gd name="connsiteX15" fmla="*/ 141886 w 1964723"/>
              <a:gd name="connsiteY15" fmla="*/ 851297 h 851297"/>
              <a:gd name="connsiteX16" fmla="*/ 0 w 1964723"/>
              <a:gd name="connsiteY16" fmla="*/ 709411 h 851297"/>
              <a:gd name="connsiteX17" fmla="*/ 0 w 1964723"/>
              <a:gd name="connsiteY17" fmla="*/ 709414 h 851297"/>
              <a:gd name="connsiteX18" fmla="*/ 0 w 1964723"/>
              <a:gd name="connsiteY18" fmla="*/ 496590 h 851297"/>
              <a:gd name="connsiteX19" fmla="*/ 0 w 1964723"/>
              <a:gd name="connsiteY19" fmla="*/ 496590 h 851297"/>
              <a:gd name="connsiteX20" fmla="*/ 0 w 1964723"/>
              <a:gd name="connsiteY20" fmla="*/ 141886 h 851297"/>
              <a:gd name="connsiteX0" fmla="*/ 0 w 1964723"/>
              <a:gd name="connsiteY0" fmla="*/ 141886 h 1198345"/>
              <a:gd name="connsiteX1" fmla="*/ 141886 w 1964723"/>
              <a:gd name="connsiteY1" fmla="*/ 0 h 1198345"/>
              <a:gd name="connsiteX2" fmla="*/ 327454 w 1964723"/>
              <a:gd name="connsiteY2" fmla="*/ 0 h 1198345"/>
              <a:gd name="connsiteX3" fmla="*/ 327454 w 1964723"/>
              <a:gd name="connsiteY3" fmla="*/ 0 h 1198345"/>
              <a:gd name="connsiteX4" fmla="*/ 818635 w 1964723"/>
              <a:gd name="connsiteY4" fmla="*/ 0 h 1198345"/>
              <a:gd name="connsiteX5" fmla="*/ 1822837 w 1964723"/>
              <a:gd name="connsiteY5" fmla="*/ 0 h 1198345"/>
              <a:gd name="connsiteX6" fmla="*/ 1964723 w 1964723"/>
              <a:gd name="connsiteY6" fmla="*/ 141886 h 1198345"/>
              <a:gd name="connsiteX7" fmla="*/ 1964723 w 1964723"/>
              <a:gd name="connsiteY7" fmla="*/ 496590 h 1198345"/>
              <a:gd name="connsiteX8" fmla="*/ 1964723 w 1964723"/>
              <a:gd name="connsiteY8" fmla="*/ 496590 h 1198345"/>
              <a:gd name="connsiteX9" fmla="*/ 1964723 w 1964723"/>
              <a:gd name="connsiteY9" fmla="*/ 709414 h 1198345"/>
              <a:gd name="connsiteX10" fmla="*/ 1964723 w 1964723"/>
              <a:gd name="connsiteY10" fmla="*/ 709411 h 1198345"/>
              <a:gd name="connsiteX11" fmla="*/ 1822837 w 1964723"/>
              <a:gd name="connsiteY11" fmla="*/ 851297 h 1198345"/>
              <a:gd name="connsiteX12" fmla="*/ 616505 w 1964723"/>
              <a:gd name="connsiteY12" fmla="*/ 860922 h 1198345"/>
              <a:gd name="connsiteX13" fmla="*/ 564327 w 1964723"/>
              <a:gd name="connsiteY13" fmla="*/ 1198345 h 1198345"/>
              <a:gd name="connsiteX14" fmla="*/ 327454 w 1964723"/>
              <a:gd name="connsiteY14" fmla="*/ 851297 h 1198345"/>
              <a:gd name="connsiteX15" fmla="*/ 141886 w 1964723"/>
              <a:gd name="connsiteY15" fmla="*/ 851297 h 1198345"/>
              <a:gd name="connsiteX16" fmla="*/ 0 w 1964723"/>
              <a:gd name="connsiteY16" fmla="*/ 709411 h 1198345"/>
              <a:gd name="connsiteX17" fmla="*/ 0 w 1964723"/>
              <a:gd name="connsiteY17" fmla="*/ 709414 h 1198345"/>
              <a:gd name="connsiteX18" fmla="*/ 0 w 1964723"/>
              <a:gd name="connsiteY18" fmla="*/ 496590 h 1198345"/>
              <a:gd name="connsiteX19" fmla="*/ 0 w 1964723"/>
              <a:gd name="connsiteY19" fmla="*/ 496590 h 1198345"/>
              <a:gd name="connsiteX20" fmla="*/ 0 w 1964723"/>
              <a:gd name="connsiteY20" fmla="*/ 141886 h 1198345"/>
              <a:gd name="connsiteX0" fmla="*/ 0 w 1964723"/>
              <a:gd name="connsiteY0" fmla="*/ 141886 h 1198345"/>
              <a:gd name="connsiteX1" fmla="*/ 141886 w 1964723"/>
              <a:gd name="connsiteY1" fmla="*/ 0 h 1198345"/>
              <a:gd name="connsiteX2" fmla="*/ 327454 w 1964723"/>
              <a:gd name="connsiteY2" fmla="*/ 0 h 1198345"/>
              <a:gd name="connsiteX3" fmla="*/ 327454 w 1964723"/>
              <a:gd name="connsiteY3" fmla="*/ 0 h 1198345"/>
              <a:gd name="connsiteX4" fmla="*/ 818635 w 1964723"/>
              <a:gd name="connsiteY4" fmla="*/ 0 h 1198345"/>
              <a:gd name="connsiteX5" fmla="*/ 1822837 w 1964723"/>
              <a:gd name="connsiteY5" fmla="*/ 0 h 1198345"/>
              <a:gd name="connsiteX6" fmla="*/ 1964723 w 1964723"/>
              <a:gd name="connsiteY6" fmla="*/ 141886 h 1198345"/>
              <a:gd name="connsiteX7" fmla="*/ 1964723 w 1964723"/>
              <a:gd name="connsiteY7" fmla="*/ 496590 h 1198345"/>
              <a:gd name="connsiteX8" fmla="*/ 1964723 w 1964723"/>
              <a:gd name="connsiteY8" fmla="*/ 496590 h 1198345"/>
              <a:gd name="connsiteX9" fmla="*/ 1964723 w 1964723"/>
              <a:gd name="connsiteY9" fmla="*/ 709414 h 1198345"/>
              <a:gd name="connsiteX10" fmla="*/ 1964723 w 1964723"/>
              <a:gd name="connsiteY10" fmla="*/ 709411 h 1198345"/>
              <a:gd name="connsiteX11" fmla="*/ 1822837 w 1964723"/>
              <a:gd name="connsiteY11" fmla="*/ 851297 h 1198345"/>
              <a:gd name="connsiteX12" fmla="*/ 616505 w 1964723"/>
              <a:gd name="connsiteY12" fmla="*/ 860922 h 1198345"/>
              <a:gd name="connsiteX13" fmla="*/ 564327 w 1964723"/>
              <a:gd name="connsiteY13" fmla="*/ 1198345 h 1198345"/>
              <a:gd name="connsiteX14" fmla="*/ 481459 w 1964723"/>
              <a:gd name="connsiteY14" fmla="*/ 860922 h 1198345"/>
              <a:gd name="connsiteX15" fmla="*/ 141886 w 1964723"/>
              <a:gd name="connsiteY15" fmla="*/ 851297 h 1198345"/>
              <a:gd name="connsiteX16" fmla="*/ 0 w 1964723"/>
              <a:gd name="connsiteY16" fmla="*/ 709411 h 1198345"/>
              <a:gd name="connsiteX17" fmla="*/ 0 w 1964723"/>
              <a:gd name="connsiteY17" fmla="*/ 709414 h 1198345"/>
              <a:gd name="connsiteX18" fmla="*/ 0 w 1964723"/>
              <a:gd name="connsiteY18" fmla="*/ 496590 h 1198345"/>
              <a:gd name="connsiteX19" fmla="*/ 0 w 1964723"/>
              <a:gd name="connsiteY19" fmla="*/ 496590 h 1198345"/>
              <a:gd name="connsiteX20" fmla="*/ 0 w 1964723"/>
              <a:gd name="connsiteY20" fmla="*/ 141886 h 119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4723" h="1198345">
                <a:moveTo>
                  <a:pt x="0" y="141886"/>
                </a:moveTo>
                <a:cubicBezTo>
                  <a:pt x="0" y="63525"/>
                  <a:pt x="63525" y="0"/>
                  <a:pt x="141886" y="0"/>
                </a:cubicBezTo>
                <a:lnTo>
                  <a:pt x="327454" y="0"/>
                </a:lnTo>
                <a:lnTo>
                  <a:pt x="327454" y="0"/>
                </a:lnTo>
                <a:lnTo>
                  <a:pt x="818635" y="0"/>
                </a:lnTo>
                <a:lnTo>
                  <a:pt x="1822837" y="0"/>
                </a:lnTo>
                <a:cubicBezTo>
                  <a:pt x="1901198" y="0"/>
                  <a:pt x="1964723" y="63525"/>
                  <a:pt x="1964723" y="141886"/>
                </a:cubicBezTo>
                <a:lnTo>
                  <a:pt x="1964723" y="496590"/>
                </a:lnTo>
                <a:lnTo>
                  <a:pt x="1964723" y="496590"/>
                </a:lnTo>
                <a:lnTo>
                  <a:pt x="1964723" y="709414"/>
                </a:lnTo>
                <a:lnTo>
                  <a:pt x="1964723" y="709411"/>
                </a:lnTo>
                <a:cubicBezTo>
                  <a:pt x="1964723" y="787772"/>
                  <a:pt x="1901198" y="851297"/>
                  <a:pt x="1822837" y="851297"/>
                </a:cubicBezTo>
                <a:lnTo>
                  <a:pt x="616505" y="860922"/>
                </a:lnTo>
                <a:lnTo>
                  <a:pt x="564327" y="1198345"/>
                </a:lnTo>
                <a:lnTo>
                  <a:pt x="481459" y="860922"/>
                </a:lnTo>
                <a:lnTo>
                  <a:pt x="141886" y="851297"/>
                </a:lnTo>
                <a:cubicBezTo>
                  <a:pt x="63525" y="851297"/>
                  <a:pt x="0" y="787772"/>
                  <a:pt x="0" y="709411"/>
                </a:cubicBezTo>
                <a:lnTo>
                  <a:pt x="0" y="709414"/>
                </a:lnTo>
                <a:lnTo>
                  <a:pt x="0" y="496590"/>
                </a:lnTo>
                <a:lnTo>
                  <a:pt x="0" y="496590"/>
                </a:lnTo>
                <a:lnTo>
                  <a:pt x="0" y="141886"/>
                </a:lnTo>
                <a:close/>
              </a:path>
            </a:pathLst>
          </a:custGeom>
          <a:noFill/>
          <a:ln>
            <a:solidFill>
              <a:srgbClr val="CA4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ringer inte 1177 till vårdcentralen. Akuttelefon alt och vårdgrannetelefon ska vara öppen 8-17.</a:t>
            </a: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undad rektangulär pratbubbla 9">
            <a:extLst>
              <a:ext uri="{FF2B5EF4-FFF2-40B4-BE49-F238E27FC236}">
                <a16:creationId xmlns:a16="http://schemas.microsoft.com/office/drawing/2014/main" id="{CEA71756-A603-7B05-B060-EA79455F0FAC}"/>
              </a:ext>
            </a:extLst>
          </p:cNvPr>
          <p:cNvSpPr/>
          <p:nvPr/>
        </p:nvSpPr>
        <p:spPr>
          <a:xfrm>
            <a:off x="1541236" y="1075742"/>
            <a:ext cx="1557354" cy="1107996"/>
          </a:xfrm>
          <a:custGeom>
            <a:avLst/>
            <a:gdLst>
              <a:gd name="connsiteX0" fmla="*/ 0 w 1964723"/>
              <a:gd name="connsiteY0" fmla="*/ 141886 h 851297"/>
              <a:gd name="connsiteX1" fmla="*/ 141886 w 1964723"/>
              <a:gd name="connsiteY1" fmla="*/ 0 h 851297"/>
              <a:gd name="connsiteX2" fmla="*/ 327454 w 1964723"/>
              <a:gd name="connsiteY2" fmla="*/ 0 h 851297"/>
              <a:gd name="connsiteX3" fmla="*/ 327454 w 1964723"/>
              <a:gd name="connsiteY3" fmla="*/ 0 h 851297"/>
              <a:gd name="connsiteX4" fmla="*/ 818635 w 1964723"/>
              <a:gd name="connsiteY4" fmla="*/ 0 h 851297"/>
              <a:gd name="connsiteX5" fmla="*/ 1822837 w 1964723"/>
              <a:gd name="connsiteY5" fmla="*/ 0 h 851297"/>
              <a:gd name="connsiteX6" fmla="*/ 1964723 w 1964723"/>
              <a:gd name="connsiteY6" fmla="*/ 141886 h 851297"/>
              <a:gd name="connsiteX7" fmla="*/ 1964723 w 1964723"/>
              <a:gd name="connsiteY7" fmla="*/ 496590 h 851297"/>
              <a:gd name="connsiteX8" fmla="*/ 1964723 w 1964723"/>
              <a:gd name="connsiteY8" fmla="*/ 496590 h 851297"/>
              <a:gd name="connsiteX9" fmla="*/ 1964723 w 1964723"/>
              <a:gd name="connsiteY9" fmla="*/ 709414 h 851297"/>
              <a:gd name="connsiteX10" fmla="*/ 1964723 w 1964723"/>
              <a:gd name="connsiteY10" fmla="*/ 709411 h 851297"/>
              <a:gd name="connsiteX11" fmla="*/ 1822837 w 1964723"/>
              <a:gd name="connsiteY11" fmla="*/ 851297 h 851297"/>
              <a:gd name="connsiteX12" fmla="*/ 818635 w 1964723"/>
              <a:gd name="connsiteY12" fmla="*/ 851297 h 851297"/>
              <a:gd name="connsiteX13" fmla="*/ 564327 w 1964723"/>
              <a:gd name="connsiteY13" fmla="*/ 1198345 h 851297"/>
              <a:gd name="connsiteX14" fmla="*/ 327454 w 1964723"/>
              <a:gd name="connsiteY14" fmla="*/ 851297 h 851297"/>
              <a:gd name="connsiteX15" fmla="*/ 141886 w 1964723"/>
              <a:gd name="connsiteY15" fmla="*/ 851297 h 851297"/>
              <a:gd name="connsiteX16" fmla="*/ 0 w 1964723"/>
              <a:gd name="connsiteY16" fmla="*/ 709411 h 851297"/>
              <a:gd name="connsiteX17" fmla="*/ 0 w 1964723"/>
              <a:gd name="connsiteY17" fmla="*/ 709414 h 851297"/>
              <a:gd name="connsiteX18" fmla="*/ 0 w 1964723"/>
              <a:gd name="connsiteY18" fmla="*/ 496590 h 851297"/>
              <a:gd name="connsiteX19" fmla="*/ 0 w 1964723"/>
              <a:gd name="connsiteY19" fmla="*/ 496590 h 851297"/>
              <a:gd name="connsiteX20" fmla="*/ 0 w 1964723"/>
              <a:gd name="connsiteY20" fmla="*/ 141886 h 851297"/>
              <a:gd name="connsiteX0" fmla="*/ 0 w 1964723"/>
              <a:gd name="connsiteY0" fmla="*/ 141886 h 1198345"/>
              <a:gd name="connsiteX1" fmla="*/ 141886 w 1964723"/>
              <a:gd name="connsiteY1" fmla="*/ 0 h 1198345"/>
              <a:gd name="connsiteX2" fmla="*/ 327454 w 1964723"/>
              <a:gd name="connsiteY2" fmla="*/ 0 h 1198345"/>
              <a:gd name="connsiteX3" fmla="*/ 327454 w 1964723"/>
              <a:gd name="connsiteY3" fmla="*/ 0 h 1198345"/>
              <a:gd name="connsiteX4" fmla="*/ 818635 w 1964723"/>
              <a:gd name="connsiteY4" fmla="*/ 0 h 1198345"/>
              <a:gd name="connsiteX5" fmla="*/ 1822837 w 1964723"/>
              <a:gd name="connsiteY5" fmla="*/ 0 h 1198345"/>
              <a:gd name="connsiteX6" fmla="*/ 1964723 w 1964723"/>
              <a:gd name="connsiteY6" fmla="*/ 141886 h 1198345"/>
              <a:gd name="connsiteX7" fmla="*/ 1964723 w 1964723"/>
              <a:gd name="connsiteY7" fmla="*/ 496590 h 1198345"/>
              <a:gd name="connsiteX8" fmla="*/ 1964723 w 1964723"/>
              <a:gd name="connsiteY8" fmla="*/ 496590 h 1198345"/>
              <a:gd name="connsiteX9" fmla="*/ 1964723 w 1964723"/>
              <a:gd name="connsiteY9" fmla="*/ 709414 h 1198345"/>
              <a:gd name="connsiteX10" fmla="*/ 1964723 w 1964723"/>
              <a:gd name="connsiteY10" fmla="*/ 709411 h 1198345"/>
              <a:gd name="connsiteX11" fmla="*/ 1822837 w 1964723"/>
              <a:gd name="connsiteY11" fmla="*/ 851297 h 1198345"/>
              <a:gd name="connsiteX12" fmla="*/ 616505 w 1964723"/>
              <a:gd name="connsiteY12" fmla="*/ 860922 h 1198345"/>
              <a:gd name="connsiteX13" fmla="*/ 564327 w 1964723"/>
              <a:gd name="connsiteY13" fmla="*/ 1198345 h 1198345"/>
              <a:gd name="connsiteX14" fmla="*/ 327454 w 1964723"/>
              <a:gd name="connsiteY14" fmla="*/ 851297 h 1198345"/>
              <a:gd name="connsiteX15" fmla="*/ 141886 w 1964723"/>
              <a:gd name="connsiteY15" fmla="*/ 851297 h 1198345"/>
              <a:gd name="connsiteX16" fmla="*/ 0 w 1964723"/>
              <a:gd name="connsiteY16" fmla="*/ 709411 h 1198345"/>
              <a:gd name="connsiteX17" fmla="*/ 0 w 1964723"/>
              <a:gd name="connsiteY17" fmla="*/ 709414 h 1198345"/>
              <a:gd name="connsiteX18" fmla="*/ 0 w 1964723"/>
              <a:gd name="connsiteY18" fmla="*/ 496590 h 1198345"/>
              <a:gd name="connsiteX19" fmla="*/ 0 w 1964723"/>
              <a:gd name="connsiteY19" fmla="*/ 496590 h 1198345"/>
              <a:gd name="connsiteX20" fmla="*/ 0 w 1964723"/>
              <a:gd name="connsiteY20" fmla="*/ 141886 h 1198345"/>
              <a:gd name="connsiteX0" fmla="*/ 0 w 1964723"/>
              <a:gd name="connsiteY0" fmla="*/ 141886 h 1198345"/>
              <a:gd name="connsiteX1" fmla="*/ 141886 w 1964723"/>
              <a:gd name="connsiteY1" fmla="*/ 0 h 1198345"/>
              <a:gd name="connsiteX2" fmla="*/ 327454 w 1964723"/>
              <a:gd name="connsiteY2" fmla="*/ 0 h 1198345"/>
              <a:gd name="connsiteX3" fmla="*/ 327454 w 1964723"/>
              <a:gd name="connsiteY3" fmla="*/ 0 h 1198345"/>
              <a:gd name="connsiteX4" fmla="*/ 818635 w 1964723"/>
              <a:gd name="connsiteY4" fmla="*/ 0 h 1198345"/>
              <a:gd name="connsiteX5" fmla="*/ 1822837 w 1964723"/>
              <a:gd name="connsiteY5" fmla="*/ 0 h 1198345"/>
              <a:gd name="connsiteX6" fmla="*/ 1964723 w 1964723"/>
              <a:gd name="connsiteY6" fmla="*/ 141886 h 1198345"/>
              <a:gd name="connsiteX7" fmla="*/ 1964723 w 1964723"/>
              <a:gd name="connsiteY7" fmla="*/ 496590 h 1198345"/>
              <a:gd name="connsiteX8" fmla="*/ 1964723 w 1964723"/>
              <a:gd name="connsiteY8" fmla="*/ 496590 h 1198345"/>
              <a:gd name="connsiteX9" fmla="*/ 1964723 w 1964723"/>
              <a:gd name="connsiteY9" fmla="*/ 709414 h 1198345"/>
              <a:gd name="connsiteX10" fmla="*/ 1964723 w 1964723"/>
              <a:gd name="connsiteY10" fmla="*/ 709411 h 1198345"/>
              <a:gd name="connsiteX11" fmla="*/ 1822837 w 1964723"/>
              <a:gd name="connsiteY11" fmla="*/ 851297 h 1198345"/>
              <a:gd name="connsiteX12" fmla="*/ 616505 w 1964723"/>
              <a:gd name="connsiteY12" fmla="*/ 860922 h 1198345"/>
              <a:gd name="connsiteX13" fmla="*/ 564327 w 1964723"/>
              <a:gd name="connsiteY13" fmla="*/ 1198345 h 1198345"/>
              <a:gd name="connsiteX14" fmla="*/ 481459 w 1964723"/>
              <a:gd name="connsiteY14" fmla="*/ 860922 h 1198345"/>
              <a:gd name="connsiteX15" fmla="*/ 141886 w 1964723"/>
              <a:gd name="connsiteY15" fmla="*/ 851297 h 1198345"/>
              <a:gd name="connsiteX16" fmla="*/ 0 w 1964723"/>
              <a:gd name="connsiteY16" fmla="*/ 709411 h 1198345"/>
              <a:gd name="connsiteX17" fmla="*/ 0 w 1964723"/>
              <a:gd name="connsiteY17" fmla="*/ 709414 h 1198345"/>
              <a:gd name="connsiteX18" fmla="*/ 0 w 1964723"/>
              <a:gd name="connsiteY18" fmla="*/ 496590 h 1198345"/>
              <a:gd name="connsiteX19" fmla="*/ 0 w 1964723"/>
              <a:gd name="connsiteY19" fmla="*/ 496590 h 1198345"/>
              <a:gd name="connsiteX20" fmla="*/ 0 w 1964723"/>
              <a:gd name="connsiteY20" fmla="*/ 141886 h 119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4723" h="1198345">
                <a:moveTo>
                  <a:pt x="0" y="141886"/>
                </a:moveTo>
                <a:cubicBezTo>
                  <a:pt x="0" y="63525"/>
                  <a:pt x="63525" y="0"/>
                  <a:pt x="141886" y="0"/>
                </a:cubicBezTo>
                <a:lnTo>
                  <a:pt x="327454" y="0"/>
                </a:lnTo>
                <a:lnTo>
                  <a:pt x="327454" y="0"/>
                </a:lnTo>
                <a:lnTo>
                  <a:pt x="818635" y="0"/>
                </a:lnTo>
                <a:lnTo>
                  <a:pt x="1822837" y="0"/>
                </a:lnTo>
                <a:cubicBezTo>
                  <a:pt x="1901198" y="0"/>
                  <a:pt x="1964723" y="63525"/>
                  <a:pt x="1964723" y="141886"/>
                </a:cubicBezTo>
                <a:lnTo>
                  <a:pt x="1964723" y="496590"/>
                </a:lnTo>
                <a:lnTo>
                  <a:pt x="1964723" y="496590"/>
                </a:lnTo>
                <a:lnTo>
                  <a:pt x="1964723" y="709414"/>
                </a:lnTo>
                <a:lnTo>
                  <a:pt x="1964723" y="709411"/>
                </a:lnTo>
                <a:cubicBezTo>
                  <a:pt x="1964723" y="787772"/>
                  <a:pt x="1901198" y="851297"/>
                  <a:pt x="1822837" y="851297"/>
                </a:cubicBezTo>
                <a:lnTo>
                  <a:pt x="616505" y="860922"/>
                </a:lnTo>
                <a:lnTo>
                  <a:pt x="564327" y="1198345"/>
                </a:lnTo>
                <a:lnTo>
                  <a:pt x="481459" y="860922"/>
                </a:lnTo>
                <a:lnTo>
                  <a:pt x="141886" y="851297"/>
                </a:lnTo>
                <a:cubicBezTo>
                  <a:pt x="63525" y="851297"/>
                  <a:pt x="0" y="787772"/>
                  <a:pt x="0" y="709411"/>
                </a:cubicBezTo>
                <a:lnTo>
                  <a:pt x="0" y="709414"/>
                </a:lnTo>
                <a:lnTo>
                  <a:pt x="0" y="496590"/>
                </a:lnTo>
                <a:lnTo>
                  <a:pt x="0" y="496590"/>
                </a:lnTo>
                <a:lnTo>
                  <a:pt x="0" y="141886"/>
                </a:lnTo>
                <a:close/>
              </a:path>
            </a:pathLst>
          </a:custGeom>
          <a:noFill/>
          <a:ln>
            <a:solidFill>
              <a:srgbClr val="CA4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 ringer inte skolsköterska till vårdcentralen? Vårdgrannetelefonen.</a:t>
            </a: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ndad rektangulär pratbubbla 9">
            <a:extLst>
              <a:ext uri="{FF2B5EF4-FFF2-40B4-BE49-F238E27FC236}">
                <a16:creationId xmlns:a16="http://schemas.microsoft.com/office/drawing/2014/main" id="{36F4AA54-CFA1-FEC5-5E9E-C137B0B6BE8E}"/>
              </a:ext>
            </a:extLst>
          </p:cNvPr>
          <p:cNvSpPr/>
          <p:nvPr/>
        </p:nvSpPr>
        <p:spPr>
          <a:xfrm>
            <a:off x="4873801" y="441788"/>
            <a:ext cx="1964723" cy="1823839"/>
          </a:xfrm>
          <a:custGeom>
            <a:avLst/>
            <a:gdLst>
              <a:gd name="connsiteX0" fmla="*/ 0 w 1964723"/>
              <a:gd name="connsiteY0" fmla="*/ 141886 h 851297"/>
              <a:gd name="connsiteX1" fmla="*/ 141886 w 1964723"/>
              <a:gd name="connsiteY1" fmla="*/ 0 h 851297"/>
              <a:gd name="connsiteX2" fmla="*/ 327454 w 1964723"/>
              <a:gd name="connsiteY2" fmla="*/ 0 h 851297"/>
              <a:gd name="connsiteX3" fmla="*/ 327454 w 1964723"/>
              <a:gd name="connsiteY3" fmla="*/ 0 h 851297"/>
              <a:gd name="connsiteX4" fmla="*/ 818635 w 1964723"/>
              <a:gd name="connsiteY4" fmla="*/ 0 h 851297"/>
              <a:gd name="connsiteX5" fmla="*/ 1822837 w 1964723"/>
              <a:gd name="connsiteY5" fmla="*/ 0 h 851297"/>
              <a:gd name="connsiteX6" fmla="*/ 1964723 w 1964723"/>
              <a:gd name="connsiteY6" fmla="*/ 141886 h 851297"/>
              <a:gd name="connsiteX7" fmla="*/ 1964723 w 1964723"/>
              <a:gd name="connsiteY7" fmla="*/ 496590 h 851297"/>
              <a:gd name="connsiteX8" fmla="*/ 1964723 w 1964723"/>
              <a:gd name="connsiteY8" fmla="*/ 496590 h 851297"/>
              <a:gd name="connsiteX9" fmla="*/ 1964723 w 1964723"/>
              <a:gd name="connsiteY9" fmla="*/ 709414 h 851297"/>
              <a:gd name="connsiteX10" fmla="*/ 1964723 w 1964723"/>
              <a:gd name="connsiteY10" fmla="*/ 709411 h 851297"/>
              <a:gd name="connsiteX11" fmla="*/ 1822837 w 1964723"/>
              <a:gd name="connsiteY11" fmla="*/ 851297 h 851297"/>
              <a:gd name="connsiteX12" fmla="*/ 818635 w 1964723"/>
              <a:gd name="connsiteY12" fmla="*/ 851297 h 851297"/>
              <a:gd name="connsiteX13" fmla="*/ 564327 w 1964723"/>
              <a:gd name="connsiteY13" fmla="*/ 1198345 h 851297"/>
              <a:gd name="connsiteX14" fmla="*/ 327454 w 1964723"/>
              <a:gd name="connsiteY14" fmla="*/ 851297 h 851297"/>
              <a:gd name="connsiteX15" fmla="*/ 141886 w 1964723"/>
              <a:gd name="connsiteY15" fmla="*/ 851297 h 851297"/>
              <a:gd name="connsiteX16" fmla="*/ 0 w 1964723"/>
              <a:gd name="connsiteY16" fmla="*/ 709411 h 851297"/>
              <a:gd name="connsiteX17" fmla="*/ 0 w 1964723"/>
              <a:gd name="connsiteY17" fmla="*/ 709414 h 851297"/>
              <a:gd name="connsiteX18" fmla="*/ 0 w 1964723"/>
              <a:gd name="connsiteY18" fmla="*/ 496590 h 851297"/>
              <a:gd name="connsiteX19" fmla="*/ 0 w 1964723"/>
              <a:gd name="connsiteY19" fmla="*/ 496590 h 851297"/>
              <a:gd name="connsiteX20" fmla="*/ 0 w 1964723"/>
              <a:gd name="connsiteY20" fmla="*/ 141886 h 851297"/>
              <a:gd name="connsiteX0" fmla="*/ 0 w 1964723"/>
              <a:gd name="connsiteY0" fmla="*/ 141886 h 1198345"/>
              <a:gd name="connsiteX1" fmla="*/ 141886 w 1964723"/>
              <a:gd name="connsiteY1" fmla="*/ 0 h 1198345"/>
              <a:gd name="connsiteX2" fmla="*/ 327454 w 1964723"/>
              <a:gd name="connsiteY2" fmla="*/ 0 h 1198345"/>
              <a:gd name="connsiteX3" fmla="*/ 327454 w 1964723"/>
              <a:gd name="connsiteY3" fmla="*/ 0 h 1198345"/>
              <a:gd name="connsiteX4" fmla="*/ 818635 w 1964723"/>
              <a:gd name="connsiteY4" fmla="*/ 0 h 1198345"/>
              <a:gd name="connsiteX5" fmla="*/ 1822837 w 1964723"/>
              <a:gd name="connsiteY5" fmla="*/ 0 h 1198345"/>
              <a:gd name="connsiteX6" fmla="*/ 1964723 w 1964723"/>
              <a:gd name="connsiteY6" fmla="*/ 141886 h 1198345"/>
              <a:gd name="connsiteX7" fmla="*/ 1964723 w 1964723"/>
              <a:gd name="connsiteY7" fmla="*/ 496590 h 1198345"/>
              <a:gd name="connsiteX8" fmla="*/ 1964723 w 1964723"/>
              <a:gd name="connsiteY8" fmla="*/ 496590 h 1198345"/>
              <a:gd name="connsiteX9" fmla="*/ 1964723 w 1964723"/>
              <a:gd name="connsiteY9" fmla="*/ 709414 h 1198345"/>
              <a:gd name="connsiteX10" fmla="*/ 1964723 w 1964723"/>
              <a:gd name="connsiteY10" fmla="*/ 709411 h 1198345"/>
              <a:gd name="connsiteX11" fmla="*/ 1822837 w 1964723"/>
              <a:gd name="connsiteY11" fmla="*/ 851297 h 1198345"/>
              <a:gd name="connsiteX12" fmla="*/ 616505 w 1964723"/>
              <a:gd name="connsiteY12" fmla="*/ 860922 h 1198345"/>
              <a:gd name="connsiteX13" fmla="*/ 564327 w 1964723"/>
              <a:gd name="connsiteY13" fmla="*/ 1198345 h 1198345"/>
              <a:gd name="connsiteX14" fmla="*/ 327454 w 1964723"/>
              <a:gd name="connsiteY14" fmla="*/ 851297 h 1198345"/>
              <a:gd name="connsiteX15" fmla="*/ 141886 w 1964723"/>
              <a:gd name="connsiteY15" fmla="*/ 851297 h 1198345"/>
              <a:gd name="connsiteX16" fmla="*/ 0 w 1964723"/>
              <a:gd name="connsiteY16" fmla="*/ 709411 h 1198345"/>
              <a:gd name="connsiteX17" fmla="*/ 0 w 1964723"/>
              <a:gd name="connsiteY17" fmla="*/ 709414 h 1198345"/>
              <a:gd name="connsiteX18" fmla="*/ 0 w 1964723"/>
              <a:gd name="connsiteY18" fmla="*/ 496590 h 1198345"/>
              <a:gd name="connsiteX19" fmla="*/ 0 w 1964723"/>
              <a:gd name="connsiteY19" fmla="*/ 496590 h 1198345"/>
              <a:gd name="connsiteX20" fmla="*/ 0 w 1964723"/>
              <a:gd name="connsiteY20" fmla="*/ 141886 h 1198345"/>
              <a:gd name="connsiteX0" fmla="*/ 0 w 1964723"/>
              <a:gd name="connsiteY0" fmla="*/ 141886 h 1198345"/>
              <a:gd name="connsiteX1" fmla="*/ 141886 w 1964723"/>
              <a:gd name="connsiteY1" fmla="*/ 0 h 1198345"/>
              <a:gd name="connsiteX2" fmla="*/ 327454 w 1964723"/>
              <a:gd name="connsiteY2" fmla="*/ 0 h 1198345"/>
              <a:gd name="connsiteX3" fmla="*/ 327454 w 1964723"/>
              <a:gd name="connsiteY3" fmla="*/ 0 h 1198345"/>
              <a:gd name="connsiteX4" fmla="*/ 818635 w 1964723"/>
              <a:gd name="connsiteY4" fmla="*/ 0 h 1198345"/>
              <a:gd name="connsiteX5" fmla="*/ 1822837 w 1964723"/>
              <a:gd name="connsiteY5" fmla="*/ 0 h 1198345"/>
              <a:gd name="connsiteX6" fmla="*/ 1964723 w 1964723"/>
              <a:gd name="connsiteY6" fmla="*/ 141886 h 1198345"/>
              <a:gd name="connsiteX7" fmla="*/ 1964723 w 1964723"/>
              <a:gd name="connsiteY7" fmla="*/ 496590 h 1198345"/>
              <a:gd name="connsiteX8" fmla="*/ 1964723 w 1964723"/>
              <a:gd name="connsiteY8" fmla="*/ 496590 h 1198345"/>
              <a:gd name="connsiteX9" fmla="*/ 1964723 w 1964723"/>
              <a:gd name="connsiteY9" fmla="*/ 709414 h 1198345"/>
              <a:gd name="connsiteX10" fmla="*/ 1964723 w 1964723"/>
              <a:gd name="connsiteY10" fmla="*/ 709411 h 1198345"/>
              <a:gd name="connsiteX11" fmla="*/ 1822837 w 1964723"/>
              <a:gd name="connsiteY11" fmla="*/ 851297 h 1198345"/>
              <a:gd name="connsiteX12" fmla="*/ 616505 w 1964723"/>
              <a:gd name="connsiteY12" fmla="*/ 860922 h 1198345"/>
              <a:gd name="connsiteX13" fmla="*/ 564327 w 1964723"/>
              <a:gd name="connsiteY13" fmla="*/ 1198345 h 1198345"/>
              <a:gd name="connsiteX14" fmla="*/ 481459 w 1964723"/>
              <a:gd name="connsiteY14" fmla="*/ 860922 h 1198345"/>
              <a:gd name="connsiteX15" fmla="*/ 141886 w 1964723"/>
              <a:gd name="connsiteY15" fmla="*/ 851297 h 1198345"/>
              <a:gd name="connsiteX16" fmla="*/ 0 w 1964723"/>
              <a:gd name="connsiteY16" fmla="*/ 709411 h 1198345"/>
              <a:gd name="connsiteX17" fmla="*/ 0 w 1964723"/>
              <a:gd name="connsiteY17" fmla="*/ 709414 h 1198345"/>
              <a:gd name="connsiteX18" fmla="*/ 0 w 1964723"/>
              <a:gd name="connsiteY18" fmla="*/ 496590 h 1198345"/>
              <a:gd name="connsiteX19" fmla="*/ 0 w 1964723"/>
              <a:gd name="connsiteY19" fmla="*/ 496590 h 1198345"/>
              <a:gd name="connsiteX20" fmla="*/ 0 w 1964723"/>
              <a:gd name="connsiteY20" fmla="*/ 141886 h 1198345"/>
              <a:gd name="connsiteX0" fmla="*/ 0 w 1964723"/>
              <a:gd name="connsiteY0" fmla="*/ 141886 h 2291408"/>
              <a:gd name="connsiteX1" fmla="*/ 141886 w 1964723"/>
              <a:gd name="connsiteY1" fmla="*/ 0 h 2291408"/>
              <a:gd name="connsiteX2" fmla="*/ 327454 w 1964723"/>
              <a:gd name="connsiteY2" fmla="*/ 0 h 2291408"/>
              <a:gd name="connsiteX3" fmla="*/ 327454 w 1964723"/>
              <a:gd name="connsiteY3" fmla="*/ 0 h 2291408"/>
              <a:gd name="connsiteX4" fmla="*/ 818635 w 1964723"/>
              <a:gd name="connsiteY4" fmla="*/ 0 h 2291408"/>
              <a:gd name="connsiteX5" fmla="*/ 1822837 w 1964723"/>
              <a:gd name="connsiteY5" fmla="*/ 0 h 2291408"/>
              <a:gd name="connsiteX6" fmla="*/ 1964723 w 1964723"/>
              <a:gd name="connsiteY6" fmla="*/ 141886 h 2291408"/>
              <a:gd name="connsiteX7" fmla="*/ 1964723 w 1964723"/>
              <a:gd name="connsiteY7" fmla="*/ 496590 h 2291408"/>
              <a:gd name="connsiteX8" fmla="*/ 1964723 w 1964723"/>
              <a:gd name="connsiteY8" fmla="*/ 496590 h 2291408"/>
              <a:gd name="connsiteX9" fmla="*/ 1964723 w 1964723"/>
              <a:gd name="connsiteY9" fmla="*/ 709414 h 2291408"/>
              <a:gd name="connsiteX10" fmla="*/ 1964723 w 1964723"/>
              <a:gd name="connsiteY10" fmla="*/ 709411 h 2291408"/>
              <a:gd name="connsiteX11" fmla="*/ 1822837 w 1964723"/>
              <a:gd name="connsiteY11" fmla="*/ 851297 h 2291408"/>
              <a:gd name="connsiteX12" fmla="*/ 616505 w 1964723"/>
              <a:gd name="connsiteY12" fmla="*/ 860922 h 2291408"/>
              <a:gd name="connsiteX13" fmla="*/ 535451 w 1964723"/>
              <a:gd name="connsiteY13" fmla="*/ 2291408 h 2291408"/>
              <a:gd name="connsiteX14" fmla="*/ 481459 w 1964723"/>
              <a:gd name="connsiteY14" fmla="*/ 860922 h 2291408"/>
              <a:gd name="connsiteX15" fmla="*/ 141886 w 1964723"/>
              <a:gd name="connsiteY15" fmla="*/ 851297 h 2291408"/>
              <a:gd name="connsiteX16" fmla="*/ 0 w 1964723"/>
              <a:gd name="connsiteY16" fmla="*/ 709411 h 2291408"/>
              <a:gd name="connsiteX17" fmla="*/ 0 w 1964723"/>
              <a:gd name="connsiteY17" fmla="*/ 709414 h 2291408"/>
              <a:gd name="connsiteX18" fmla="*/ 0 w 1964723"/>
              <a:gd name="connsiteY18" fmla="*/ 496590 h 2291408"/>
              <a:gd name="connsiteX19" fmla="*/ 0 w 1964723"/>
              <a:gd name="connsiteY19" fmla="*/ 496590 h 2291408"/>
              <a:gd name="connsiteX20" fmla="*/ 0 w 1964723"/>
              <a:gd name="connsiteY20" fmla="*/ 141886 h 2291408"/>
              <a:gd name="connsiteX0" fmla="*/ 0 w 1964723"/>
              <a:gd name="connsiteY0" fmla="*/ 141886 h 2291408"/>
              <a:gd name="connsiteX1" fmla="*/ 141886 w 1964723"/>
              <a:gd name="connsiteY1" fmla="*/ 0 h 2291408"/>
              <a:gd name="connsiteX2" fmla="*/ 327454 w 1964723"/>
              <a:gd name="connsiteY2" fmla="*/ 0 h 2291408"/>
              <a:gd name="connsiteX3" fmla="*/ 327454 w 1964723"/>
              <a:gd name="connsiteY3" fmla="*/ 0 h 2291408"/>
              <a:gd name="connsiteX4" fmla="*/ 818635 w 1964723"/>
              <a:gd name="connsiteY4" fmla="*/ 0 h 2291408"/>
              <a:gd name="connsiteX5" fmla="*/ 1822837 w 1964723"/>
              <a:gd name="connsiteY5" fmla="*/ 0 h 2291408"/>
              <a:gd name="connsiteX6" fmla="*/ 1964723 w 1964723"/>
              <a:gd name="connsiteY6" fmla="*/ 141886 h 2291408"/>
              <a:gd name="connsiteX7" fmla="*/ 1964723 w 1964723"/>
              <a:gd name="connsiteY7" fmla="*/ 496590 h 2291408"/>
              <a:gd name="connsiteX8" fmla="*/ 1964723 w 1964723"/>
              <a:gd name="connsiteY8" fmla="*/ 496590 h 2291408"/>
              <a:gd name="connsiteX9" fmla="*/ 1964723 w 1964723"/>
              <a:gd name="connsiteY9" fmla="*/ 709414 h 2291408"/>
              <a:gd name="connsiteX10" fmla="*/ 1964723 w 1964723"/>
              <a:gd name="connsiteY10" fmla="*/ 709411 h 2291408"/>
              <a:gd name="connsiteX11" fmla="*/ 1822837 w 1964723"/>
              <a:gd name="connsiteY11" fmla="*/ 851297 h 2291408"/>
              <a:gd name="connsiteX12" fmla="*/ 616505 w 1964723"/>
              <a:gd name="connsiteY12" fmla="*/ 860922 h 2291408"/>
              <a:gd name="connsiteX13" fmla="*/ 535451 w 1964723"/>
              <a:gd name="connsiteY13" fmla="*/ 2291408 h 2291408"/>
              <a:gd name="connsiteX14" fmla="*/ 481459 w 1964723"/>
              <a:gd name="connsiteY14" fmla="*/ 860922 h 2291408"/>
              <a:gd name="connsiteX15" fmla="*/ 141886 w 1964723"/>
              <a:gd name="connsiteY15" fmla="*/ 851297 h 2291408"/>
              <a:gd name="connsiteX16" fmla="*/ 0 w 1964723"/>
              <a:gd name="connsiteY16" fmla="*/ 709411 h 2291408"/>
              <a:gd name="connsiteX17" fmla="*/ 0 w 1964723"/>
              <a:gd name="connsiteY17" fmla="*/ 709414 h 2291408"/>
              <a:gd name="connsiteX18" fmla="*/ 0 w 1964723"/>
              <a:gd name="connsiteY18" fmla="*/ 496590 h 2291408"/>
              <a:gd name="connsiteX19" fmla="*/ 0 w 1964723"/>
              <a:gd name="connsiteY19" fmla="*/ 496590 h 2291408"/>
              <a:gd name="connsiteX20" fmla="*/ 0 w 1964723"/>
              <a:gd name="connsiteY20" fmla="*/ 141886 h 2291408"/>
              <a:gd name="connsiteX0" fmla="*/ 0 w 1964723"/>
              <a:gd name="connsiteY0" fmla="*/ 141886 h 2291408"/>
              <a:gd name="connsiteX1" fmla="*/ 141886 w 1964723"/>
              <a:gd name="connsiteY1" fmla="*/ 0 h 2291408"/>
              <a:gd name="connsiteX2" fmla="*/ 327454 w 1964723"/>
              <a:gd name="connsiteY2" fmla="*/ 0 h 2291408"/>
              <a:gd name="connsiteX3" fmla="*/ 327454 w 1964723"/>
              <a:gd name="connsiteY3" fmla="*/ 0 h 2291408"/>
              <a:gd name="connsiteX4" fmla="*/ 818635 w 1964723"/>
              <a:gd name="connsiteY4" fmla="*/ 0 h 2291408"/>
              <a:gd name="connsiteX5" fmla="*/ 1822837 w 1964723"/>
              <a:gd name="connsiteY5" fmla="*/ 0 h 2291408"/>
              <a:gd name="connsiteX6" fmla="*/ 1964723 w 1964723"/>
              <a:gd name="connsiteY6" fmla="*/ 141886 h 2291408"/>
              <a:gd name="connsiteX7" fmla="*/ 1964723 w 1964723"/>
              <a:gd name="connsiteY7" fmla="*/ 496590 h 2291408"/>
              <a:gd name="connsiteX8" fmla="*/ 1964723 w 1964723"/>
              <a:gd name="connsiteY8" fmla="*/ 496590 h 2291408"/>
              <a:gd name="connsiteX9" fmla="*/ 1964723 w 1964723"/>
              <a:gd name="connsiteY9" fmla="*/ 709414 h 2291408"/>
              <a:gd name="connsiteX10" fmla="*/ 1964723 w 1964723"/>
              <a:gd name="connsiteY10" fmla="*/ 709411 h 2291408"/>
              <a:gd name="connsiteX11" fmla="*/ 1822837 w 1964723"/>
              <a:gd name="connsiteY11" fmla="*/ 851297 h 2291408"/>
              <a:gd name="connsiteX12" fmla="*/ 616505 w 1964723"/>
              <a:gd name="connsiteY12" fmla="*/ 860922 h 2291408"/>
              <a:gd name="connsiteX13" fmla="*/ 535451 w 1964723"/>
              <a:gd name="connsiteY13" fmla="*/ 2291408 h 2291408"/>
              <a:gd name="connsiteX14" fmla="*/ 481459 w 1964723"/>
              <a:gd name="connsiteY14" fmla="*/ 860922 h 2291408"/>
              <a:gd name="connsiteX15" fmla="*/ 141886 w 1964723"/>
              <a:gd name="connsiteY15" fmla="*/ 851297 h 2291408"/>
              <a:gd name="connsiteX16" fmla="*/ 0 w 1964723"/>
              <a:gd name="connsiteY16" fmla="*/ 709411 h 2291408"/>
              <a:gd name="connsiteX17" fmla="*/ 0 w 1964723"/>
              <a:gd name="connsiteY17" fmla="*/ 709414 h 2291408"/>
              <a:gd name="connsiteX18" fmla="*/ 0 w 1964723"/>
              <a:gd name="connsiteY18" fmla="*/ 496590 h 2291408"/>
              <a:gd name="connsiteX19" fmla="*/ 0 w 1964723"/>
              <a:gd name="connsiteY19" fmla="*/ 496590 h 2291408"/>
              <a:gd name="connsiteX20" fmla="*/ 0 w 1964723"/>
              <a:gd name="connsiteY20" fmla="*/ 141886 h 229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4723" h="2291408">
                <a:moveTo>
                  <a:pt x="0" y="141886"/>
                </a:moveTo>
                <a:cubicBezTo>
                  <a:pt x="0" y="63525"/>
                  <a:pt x="63525" y="0"/>
                  <a:pt x="141886" y="0"/>
                </a:cubicBezTo>
                <a:lnTo>
                  <a:pt x="327454" y="0"/>
                </a:lnTo>
                <a:lnTo>
                  <a:pt x="327454" y="0"/>
                </a:lnTo>
                <a:lnTo>
                  <a:pt x="818635" y="0"/>
                </a:lnTo>
                <a:lnTo>
                  <a:pt x="1822837" y="0"/>
                </a:lnTo>
                <a:cubicBezTo>
                  <a:pt x="1901198" y="0"/>
                  <a:pt x="1964723" y="63525"/>
                  <a:pt x="1964723" y="141886"/>
                </a:cubicBezTo>
                <a:lnTo>
                  <a:pt x="1964723" y="496590"/>
                </a:lnTo>
                <a:lnTo>
                  <a:pt x="1964723" y="496590"/>
                </a:lnTo>
                <a:lnTo>
                  <a:pt x="1964723" y="709414"/>
                </a:lnTo>
                <a:lnTo>
                  <a:pt x="1964723" y="709411"/>
                </a:lnTo>
                <a:cubicBezTo>
                  <a:pt x="1964723" y="787772"/>
                  <a:pt x="1901198" y="851297"/>
                  <a:pt x="1822837" y="851297"/>
                </a:cubicBezTo>
                <a:lnTo>
                  <a:pt x="616505" y="860922"/>
                </a:lnTo>
                <a:cubicBezTo>
                  <a:pt x="589487" y="1337751"/>
                  <a:pt x="610595" y="867257"/>
                  <a:pt x="535451" y="2291408"/>
                </a:cubicBezTo>
                <a:cubicBezTo>
                  <a:pt x="488578" y="856847"/>
                  <a:pt x="499456" y="1337751"/>
                  <a:pt x="481459" y="860922"/>
                </a:cubicBezTo>
                <a:lnTo>
                  <a:pt x="141886" y="851297"/>
                </a:lnTo>
                <a:cubicBezTo>
                  <a:pt x="63525" y="851297"/>
                  <a:pt x="0" y="787772"/>
                  <a:pt x="0" y="709411"/>
                </a:cubicBezTo>
                <a:lnTo>
                  <a:pt x="0" y="709414"/>
                </a:lnTo>
                <a:lnTo>
                  <a:pt x="0" y="496590"/>
                </a:lnTo>
                <a:lnTo>
                  <a:pt x="0" y="496590"/>
                </a:lnTo>
                <a:lnTo>
                  <a:pt x="0" y="141886"/>
                </a:lnTo>
                <a:close/>
              </a:path>
            </a:pathLst>
          </a:custGeom>
          <a:noFill/>
          <a:ln>
            <a:solidFill>
              <a:srgbClr val="CA4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träffade Doris sju läkare på akuten?</a:t>
            </a: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undad rektangulär pratbubbla 9">
            <a:extLst>
              <a:ext uri="{FF2B5EF4-FFF2-40B4-BE49-F238E27FC236}">
                <a16:creationId xmlns:a16="http://schemas.microsoft.com/office/drawing/2014/main" id="{154EC8B4-24A5-7C6B-3AE6-53BB1A602738}"/>
              </a:ext>
            </a:extLst>
          </p:cNvPr>
          <p:cNvSpPr/>
          <p:nvPr/>
        </p:nvSpPr>
        <p:spPr>
          <a:xfrm>
            <a:off x="7708522" y="943861"/>
            <a:ext cx="1557354" cy="1615827"/>
          </a:xfrm>
          <a:custGeom>
            <a:avLst/>
            <a:gdLst>
              <a:gd name="connsiteX0" fmla="*/ 0 w 1964723"/>
              <a:gd name="connsiteY0" fmla="*/ 141886 h 851297"/>
              <a:gd name="connsiteX1" fmla="*/ 141886 w 1964723"/>
              <a:gd name="connsiteY1" fmla="*/ 0 h 851297"/>
              <a:gd name="connsiteX2" fmla="*/ 327454 w 1964723"/>
              <a:gd name="connsiteY2" fmla="*/ 0 h 851297"/>
              <a:gd name="connsiteX3" fmla="*/ 327454 w 1964723"/>
              <a:gd name="connsiteY3" fmla="*/ 0 h 851297"/>
              <a:gd name="connsiteX4" fmla="*/ 818635 w 1964723"/>
              <a:gd name="connsiteY4" fmla="*/ 0 h 851297"/>
              <a:gd name="connsiteX5" fmla="*/ 1822837 w 1964723"/>
              <a:gd name="connsiteY5" fmla="*/ 0 h 851297"/>
              <a:gd name="connsiteX6" fmla="*/ 1964723 w 1964723"/>
              <a:gd name="connsiteY6" fmla="*/ 141886 h 851297"/>
              <a:gd name="connsiteX7" fmla="*/ 1964723 w 1964723"/>
              <a:gd name="connsiteY7" fmla="*/ 496590 h 851297"/>
              <a:gd name="connsiteX8" fmla="*/ 1964723 w 1964723"/>
              <a:gd name="connsiteY8" fmla="*/ 496590 h 851297"/>
              <a:gd name="connsiteX9" fmla="*/ 1964723 w 1964723"/>
              <a:gd name="connsiteY9" fmla="*/ 709414 h 851297"/>
              <a:gd name="connsiteX10" fmla="*/ 1964723 w 1964723"/>
              <a:gd name="connsiteY10" fmla="*/ 709411 h 851297"/>
              <a:gd name="connsiteX11" fmla="*/ 1822837 w 1964723"/>
              <a:gd name="connsiteY11" fmla="*/ 851297 h 851297"/>
              <a:gd name="connsiteX12" fmla="*/ 818635 w 1964723"/>
              <a:gd name="connsiteY12" fmla="*/ 851297 h 851297"/>
              <a:gd name="connsiteX13" fmla="*/ 564327 w 1964723"/>
              <a:gd name="connsiteY13" fmla="*/ 1198345 h 851297"/>
              <a:gd name="connsiteX14" fmla="*/ 327454 w 1964723"/>
              <a:gd name="connsiteY14" fmla="*/ 851297 h 851297"/>
              <a:gd name="connsiteX15" fmla="*/ 141886 w 1964723"/>
              <a:gd name="connsiteY15" fmla="*/ 851297 h 851297"/>
              <a:gd name="connsiteX16" fmla="*/ 0 w 1964723"/>
              <a:gd name="connsiteY16" fmla="*/ 709411 h 851297"/>
              <a:gd name="connsiteX17" fmla="*/ 0 w 1964723"/>
              <a:gd name="connsiteY17" fmla="*/ 709414 h 851297"/>
              <a:gd name="connsiteX18" fmla="*/ 0 w 1964723"/>
              <a:gd name="connsiteY18" fmla="*/ 496590 h 851297"/>
              <a:gd name="connsiteX19" fmla="*/ 0 w 1964723"/>
              <a:gd name="connsiteY19" fmla="*/ 496590 h 851297"/>
              <a:gd name="connsiteX20" fmla="*/ 0 w 1964723"/>
              <a:gd name="connsiteY20" fmla="*/ 141886 h 851297"/>
              <a:gd name="connsiteX0" fmla="*/ 0 w 1964723"/>
              <a:gd name="connsiteY0" fmla="*/ 141886 h 1198345"/>
              <a:gd name="connsiteX1" fmla="*/ 141886 w 1964723"/>
              <a:gd name="connsiteY1" fmla="*/ 0 h 1198345"/>
              <a:gd name="connsiteX2" fmla="*/ 327454 w 1964723"/>
              <a:gd name="connsiteY2" fmla="*/ 0 h 1198345"/>
              <a:gd name="connsiteX3" fmla="*/ 327454 w 1964723"/>
              <a:gd name="connsiteY3" fmla="*/ 0 h 1198345"/>
              <a:gd name="connsiteX4" fmla="*/ 818635 w 1964723"/>
              <a:gd name="connsiteY4" fmla="*/ 0 h 1198345"/>
              <a:gd name="connsiteX5" fmla="*/ 1822837 w 1964723"/>
              <a:gd name="connsiteY5" fmla="*/ 0 h 1198345"/>
              <a:gd name="connsiteX6" fmla="*/ 1964723 w 1964723"/>
              <a:gd name="connsiteY6" fmla="*/ 141886 h 1198345"/>
              <a:gd name="connsiteX7" fmla="*/ 1964723 w 1964723"/>
              <a:gd name="connsiteY7" fmla="*/ 496590 h 1198345"/>
              <a:gd name="connsiteX8" fmla="*/ 1964723 w 1964723"/>
              <a:gd name="connsiteY8" fmla="*/ 496590 h 1198345"/>
              <a:gd name="connsiteX9" fmla="*/ 1964723 w 1964723"/>
              <a:gd name="connsiteY9" fmla="*/ 709414 h 1198345"/>
              <a:gd name="connsiteX10" fmla="*/ 1964723 w 1964723"/>
              <a:gd name="connsiteY10" fmla="*/ 709411 h 1198345"/>
              <a:gd name="connsiteX11" fmla="*/ 1822837 w 1964723"/>
              <a:gd name="connsiteY11" fmla="*/ 851297 h 1198345"/>
              <a:gd name="connsiteX12" fmla="*/ 616505 w 1964723"/>
              <a:gd name="connsiteY12" fmla="*/ 860922 h 1198345"/>
              <a:gd name="connsiteX13" fmla="*/ 564327 w 1964723"/>
              <a:gd name="connsiteY13" fmla="*/ 1198345 h 1198345"/>
              <a:gd name="connsiteX14" fmla="*/ 327454 w 1964723"/>
              <a:gd name="connsiteY14" fmla="*/ 851297 h 1198345"/>
              <a:gd name="connsiteX15" fmla="*/ 141886 w 1964723"/>
              <a:gd name="connsiteY15" fmla="*/ 851297 h 1198345"/>
              <a:gd name="connsiteX16" fmla="*/ 0 w 1964723"/>
              <a:gd name="connsiteY16" fmla="*/ 709411 h 1198345"/>
              <a:gd name="connsiteX17" fmla="*/ 0 w 1964723"/>
              <a:gd name="connsiteY17" fmla="*/ 709414 h 1198345"/>
              <a:gd name="connsiteX18" fmla="*/ 0 w 1964723"/>
              <a:gd name="connsiteY18" fmla="*/ 496590 h 1198345"/>
              <a:gd name="connsiteX19" fmla="*/ 0 w 1964723"/>
              <a:gd name="connsiteY19" fmla="*/ 496590 h 1198345"/>
              <a:gd name="connsiteX20" fmla="*/ 0 w 1964723"/>
              <a:gd name="connsiteY20" fmla="*/ 141886 h 1198345"/>
              <a:gd name="connsiteX0" fmla="*/ 0 w 1964723"/>
              <a:gd name="connsiteY0" fmla="*/ 141886 h 1198345"/>
              <a:gd name="connsiteX1" fmla="*/ 141886 w 1964723"/>
              <a:gd name="connsiteY1" fmla="*/ 0 h 1198345"/>
              <a:gd name="connsiteX2" fmla="*/ 327454 w 1964723"/>
              <a:gd name="connsiteY2" fmla="*/ 0 h 1198345"/>
              <a:gd name="connsiteX3" fmla="*/ 327454 w 1964723"/>
              <a:gd name="connsiteY3" fmla="*/ 0 h 1198345"/>
              <a:gd name="connsiteX4" fmla="*/ 818635 w 1964723"/>
              <a:gd name="connsiteY4" fmla="*/ 0 h 1198345"/>
              <a:gd name="connsiteX5" fmla="*/ 1822837 w 1964723"/>
              <a:gd name="connsiteY5" fmla="*/ 0 h 1198345"/>
              <a:gd name="connsiteX6" fmla="*/ 1964723 w 1964723"/>
              <a:gd name="connsiteY6" fmla="*/ 141886 h 1198345"/>
              <a:gd name="connsiteX7" fmla="*/ 1964723 w 1964723"/>
              <a:gd name="connsiteY7" fmla="*/ 496590 h 1198345"/>
              <a:gd name="connsiteX8" fmla="*/ 1964723 w 1964723"/>
              <a:gd name="connsiteY8" fmla="*/ 496590 h 1198345"/>
              <a:gd name="connsiteX9" fmla="*/ 1964723 w 1964723"/>
              <a:gd name="connsiteY9" fmla="*/ 709414 h 1198345"/>
              <a:gd name="connsiteX10" fmla="*/ 1964723 w 1964723"/>
              <a:gd name="connsiteY10" fmla="*/ 709411 h 1198345"/>
              <a:gd name="connsiteX11" fmla="*/ 1822837 w 1964723"/>
              <a:gd name="connsiteY11" fmla="*/ 851297 h 1198345"/>
              <a:gd name="connsiteX12" fmla="*/ 616505 w 1964723"/>
              <a:gd name="connsiteY12" fmla="*/ 860922 h 1198345"/>
              <a:gd name="connsiteX13" fmla="*/ 564327 w 1964723"/>
              <a:gd name="connsiteY13" fmla="*/ 1198345 h 1198345"/>
              <a:gd name="connsiteX14" fmla="*/ 481459 w 1964723"/>
              <a:gd name="connsiteY14" fmla="*/ 860922 h 1198345"/>
              <a:gd name="connsiteX15" fmla="*/ 141886 w 1964723"/>
              <a:gd name="connsiteY15" fmla="*/ 851297 h 1198345"/>
              <a:gd name="connsiteX16" fmla="*/ 0 w 1964723"/>
              <a:gd name="connsiteY16" fmla="*/ 709411 h 1198345"/>
              <a:gd name="connsiteX17" fmla="*/ 0 w 1964723"/>
              <a:gd name="connsiteY17" fmla="*/ 709414 h 1198345"/>
              <a:gd name="connsiteX18" fmla="*/ 0 w 1964723"/>
              <a:gd name="connsiteY18" fmla="*/ 496590 h 1198345"/>
              <a:gd name="connsiteX19" fmla="*/ 0 w 1964723"/>
              <a:gd name="connsiteY19" fmla="*/ 496590 h 1198345"/>
              <a:gd name="connsiteX20" fmla="*/ 0 w 1964723"/>
              <a:gd name="connsiteY20" fmla="*/ 141886 h 1198345"/>
              <a:gd name="connsiteX0" fmla="*/ 0 w 1964723"/>
              <a:gd name="connsiteY0" fmla="*/ 141886 h 1842837"/>
              <a:gd name="connsiteX1" fmla="*/ 141886 w 1964723"/>
              <a:gd name="connsiteY1" fmla="*/ 0 h 1842837"/>
              <a:gd name="connsiteX2" fmla="*/ 327454 w 1964723"/>
              <a:gd name="connsiteY2" fmla="*/ 0 h 1842837"/>
              <a:gd name="connsiteX3" fmla="*/ 327454 w 1964723"/>
              <a:gd name="connsiteY3" fmla="*/ 0 h 1842837"/>
              <a:gd name="connsiteX4" fmla="*/ 818635 w 1964723"/>
              <a:gd name="connsiteY4" fmla="*/ 0 h 1842837"/>
              <a:gd name="connsiteX5" fmla="*/ 1822837 w 1964723"/>
              <a:gd name="connsiteY5" fmla="*/ 0 h 1842837"/>
              <a:gd name="connsiteX6" fmla="*/ 1964723 w 1964723"/>
              <a:gd name="connsiteY6" fmla="*/ 141886 h 1842837"/>
              <a:gd name="connsiteX7" fmla="*/ 1964723 w 1964723"/>
              <a:gd name="connsiteY7" fmla="*/ 496590 h 1842837"/>
              <a:gd name="connsiteX8" fmla="*/ 1964723 w 1964723"/>
              <a:gd name="connsiteY8" fmla="*/ 496590 h 1842837"/>
              <a:gd name="connsiteX9" fmla="*/ 1964723 w 1964723"/>
              <a:gd name="connsiteY9" fmla="*/ 709414 h 1842837"/>
              <a:gd name="connsiteX10" fmla="*/ 1964723 w 1964723"/>
              <a:gd name="connsiteY10" fmla="*/ 709411 h 1842837"/>
              <a:gd name="connsiteX11" fmla="*/ 1822837 w 1964723"/>
              <a:gd name="connsiteY11" fmla="*/ 851297 h 1842837"/>
              <a:gd name="connsiteX12" fmla="*/ 616505 w 1964723"/>
              <a:gd name="connsiteY12" fmla="*/ 860922 h 1842837"/>
              <a:gd name="connsiteX13" fmla="*/ 525442 w 1964723"/>
              <a:gd name="connsiteY13" fmla="*/ 1842837 h 1842837"/>
              <a:gd name="connsiteX14" fmla="*/ 481459 w 1964723"/>
              <a:gd name="connsiteY14" fmla="*/ 860922 h 1842837"/>
              <a:gd name="connsiteX15" fmla="*/ 141886 w 1964723"/>
              <a:gd name="connsiteY15" fmla="*/ 851297 h 1842837"/>
              <a:gd name="connsiteX16" fmla="*/ 0 w 1964723"/>
              <a:gd name="connsiteY16" fmla="*/ 709411 h 1842837"/>
              <a:gd name="connsiteX17" fmla="*/ 0 w 1964723"/>
              <a:gd name="connsiteY17" fmla="*/ 709414 h 1842837"/>
              <a:gd name="connsiteX18" fmla="*/ 0 w 1964723"/>
              <a:gd name="connsiteY18" fmla="*/ 496590 h 1842837"/>
              <a:gd name="connsiteX19" fmla="*/ 0 w 1964723"/>
              <a:gd name="connsiteY19" fmla="*/ 496590 h 1842837"/>
              <a:gd name="connsiteX20" fmla="*/ 0 w 1964723"/>
              <a:gd name="connsiteY20" fmla="*/ 141886 h 18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4723" h="1842837">
                <a:moveTo>
                  <a:pt x="0" y="141886"/>
                </a:moveTo>
                <a:cubicBezTo>
                  <a:pt x="0" y="63525"/>
                  <a:pt x="63525" y="0"/>
                  <a:pt x="141886" y="0"/>
                </a:cubicBezTo>
                <a:lnTo>
                  <a:pt x="327454" y="0"/>
                </a:lnTo>
                <a:lnTo>
                  <a:pt x="327454" y="0"/>
                </a:lnTo>
                <a:lnTo>
                  <a:pt x="818635" y="0"/>
                </a:lnTo>
                <a:lnTo>
                  <a:pt x="1822837" y="0"/>
                </a:lnTo>
                <a:cubicBezTo>
                  <a:pt x="1901198" y="0"/>
                  <a:pt x="1964723" y="63525"/>
                  <a:pt x="1964723" y="141886"/>
                </a:cubicBezTo>
                <a:lnTo>
                  <a:pt x="1964723" y="496590"/>
                </a:lnTo>
                <a:lnTo>
                  <a:pt x="1964723" y="496590"/>
                </a:lnTo>
                <a:lnTo>
                  <a:pt x="1964723" y="709414"/>
                </a:lnTo>
                <a:lnTo>
                  <a:pt x="1964723" y="709411"/>
                </a:lnTo>
                <a:cubicBezTo>
                  <a:pt x="1964723" y="787772"/>
                  <a:pt x="1901198" y="851297"/>
                  <a:pt x="1822837" y="851297"/>
                </a:cubicBezTo>
                <a:lnTo>
                  <a:pt x="616505" y="860922"/>
                </a:lnTo>
                <a:lnTo>
                  <a:pt x="525442" y="1842837"/>
                </a:lnTo>
                <a:lnTo>
                  <a:pt x="481459" y="860922"/>
                </a:lnTo>
                <a:lnTo>
                  <a:pt x="141886" y="851297"/>
                </a:lnTo>
                <a:cubicBezTo>
                  <a:pt x="63525" y="851297"/>
                  <a:pt x="0" y="787772"/>
                  <a:pt x="0" y="709411"/>
                </a:cubicBezTo>
                <a:lnTo>
                  <a:pt x="0" y="709414"/>
                </a:lnTo>
                <a:lnTo>
                  <a:pt x="0" y="496590"/>
                </a:lnTo>
                <a:lnTo>
                  <a:pt x="0" y="496590"/>
                </a:lnTo>
                <a:lnTo>
                  <a:pt x="0" y="141886"/>
                </a:lnTo>
                <a:close/>
              </a:path>
            </a:pathLst>
          </a:custGeom>
          <a:noFill/>
          <a:ln>
            <a:solidFill>
              <a:srgbClr val="CA4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måste Doris vänta på akuten för att få svar? Hon bor 10 min från sjukhuset.</a:t>
            </a: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6DEC0A9-8FE7-EAE6-2332-603964D0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58" y="1604854"/>
            <a:ext cx="430235" cy="43023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A7FAFFB-89AC-BB8C-B721-5F2E486B9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027" y="1879827"/>
            <a:ext cx="388505" cy="38850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7853CC5-620F-6E36-37BC-B5AC969CD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027" y="6313468"/>
            <a:ext cx="388505" cy="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A3CA1F-D167-FC5B-9372-8F2B4645B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Selma 8 år </a:t>
            </a:r>
            <a:br>
              <a:rPr lang="sv-SE" dirty="0"/>
            </a:br>
            <a:r>
              <a:rPr lang="sv-SE" dirty="0"/>
              <a:t>känner oro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5D5390-EAE8-CA38-DA82-EBC6497EEE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02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 7">
            <a:extLst>
              <a:ext uri="{FF2B5EF4-FFF2-40B4-BE49-F238E27FC236}">
                <a16:creationId xmlns:a16="http://schemas.microsoft.com/office/drawing/2014/main" id="{C787E065-2C02-63C0-DD10-CA0CCB5B7A55}"/>
              </a:ext>
            </a:extLst>
          </p:cNvPr>
          <p:cNvSpPr/>
          <p:nvPr/>
        </p:nvSpPr>
        <p:spPr>
          <a:xfrm flipV="1">
            <a:off x="1990475" y="4026127"/>
            <a:ext cx="10230400" cy="1192315"/>
          </a:xfrm>
          <a:custGeom>
            <a:avLst/>
            <a:gdLst>
              <a:gd name="connsiteX0" fmla="*/ 0 w 10230400"/>
              <a:gd name="connsiteY0" fmla="*/ 1087656 h 1192315"/>
              <a:gd name="connsiteX1" fmla="*/ 1260909 w 10230400"/>
              <a:gd name="connsiteY1" fmla="*/ 1087656 h 1192315"/>
              <a:gd name="connsiteX2" fmla="*/ 2242686 w 10230400"/>
              <a:gd name="connsiteY2" fmla="*/ 2 h 1192315"/>
              <a:gd name="connsiteX3" fmla="*/ 3272589 w 10230400"/>
              <a:gd name="connsiteY3" fmla="*/ 1097282 h 1192315"/>
              <a:gd name="connsiteX4" fmla="*/ 4485373 w 10230400"/>
              <a:gd name="connsiteY4" fmla="*/ 19252 h 1192315"/>
              <a:gd name="connsiteX5" fmla="*/ 5457524 w 10230400"/>
              <a:gd name="connsiteY5" fmla="*/ 1097282 h 1192315"/>
              <a:gd name="connsiteX6" fmla="*/ 6747309 w 10230400"/>
              <a:gd name="connsiteY6" fmla="*/ 2 h 1192315"/>
              <a:gd name="connsiteX7" fmla="*/ 7584707 w 10230400"/>
              <a:gd name="connsiteY7" fmla="*/ 1087656 h 1192315"/>
              <a:gd name="connsiteX8" fmla="*/ 8460606 w 10230400"/>
              <a:gd name="connsiteY8" fmla="*/ 28877 h 1192315"/>
              <a:gd name="connsiteX9" fmla="*/ 9586762 w 10230400"/>
              <a:gd name="connsiteY9" fmla="*/ 1155033 h 1192315"/>
              <a:gd name="connsiteX10" fmla="*/ 10173903 w 10230400"/>
              <a:gd name="connsiteY10" fmla="*/ 385012 h 1192315"/>
              <a:gd name="connsiteX11" fmla="*/ 10173903 w 10230400"/>
              <a:gd name="connsiteY11" fmla="*/ 356136 h 11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30400" h="1192315">
                <a:moveTo>
                  <a:pt x="0" y="1087656"/>
                </a:moveTo>
                <a:cubicBezTo>
                  <a:pt x="443564" y="1178294"/>
                  <a:pt x="887128" y="1268932"/>
                  <a:pt x="1260909" y="1087656"/>
                </a:cubicBezTo>
                <a:cubicBezTo>
                  <a:pt x="1634690" y="906380"/>
                  <a:pt x="1907406" y="-1602"/>
                  <a:pt x="2242686" y="2"/>
                </a:cubicBezTo>
                <a:cubicBezTo>
                  <a:pt x="2577966" y="1606"/>
                  <a:pt x="2898808" y="1094074"/>
                  <a:pt x="3272589" y="1097282"/>
                </a:cubicBezTo>
                <a:cubicBezTo>
                  <a:pt x="3646370" y="1100490"/>
                  <a:pt x="4121217" y="19252"/>
                  <a:pt x="4485373" y="19252"/>
                </a:cubicBezTo>
                <a:cubicBezTo>
                  <a:pt x="4849529" y="19252"/>
                  <a:pt x="5080535" y="1100490"/>
                  <a:pt x="5457524" y="1097282"/>
                </a:cubicBezTo>
                <a:cubicBezTo>
                  <a:pt x="5834513" y="1094074"/>
                  <a:pt x="6392779" y="1606"/>
                  <a:pt x="6747309" y="2"/>
                </a:cubicBezTo>
                <a:cubicBezTo>
                  <a:pt x="7101840" y="-1602"/>
                  <a:pt x="7299158" y="1082844"/>
                  <a:pt x="7584707" y="1087656"/>
                </a:cubicBezTo>
                <a:cubicBezTo>
                  <a:pt x="7870256" y="1092468"/>
                  <a:pt x="8126930" y="17647"/>
                  <a:pt x="8460606" y="28877"/>
                </a:cubicBezTo>
                <a:cubicBezTo>
                  <a:pt x="8794282" y="40106"/>
                  <a:pt x="9301213" y="1095677"/>
                  <a:pt x="9586762" y="1155033"/>
                </a:cubicBezTo>
                <a:cubicBezTo>
                  <a:pt x="9872312" y="1214389"/>
                  <a:pt x="10076046" y="518161"/>
                  <a:pt x="10173903" y="385012"/>
                </a:cubicBezTo>
                <a:cubicBezTo>
                  <a:pt x="10271760" y="251862"/>
                  <a:pt x="10222831" y="303999"/>
                  <a:pt x="10173903" y="356136"/>
                </a:cubicBezTo>
              </a:path>
            </a:pathLst>
          </a:cu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268EDBBC-8180-C70F-EED4-D123A925070D}"/>
              </a:ext>
            </a:extLst>
          </p:cNvPr>
          <p:cNvSpPr/>
          <p:nvPr/>
        </p:nvSpPr>
        <p:spPr>
          <a:xfrm>
            <a:off x="1983642" y="1729583"/>
            <a:ext cx="10230400" cy="1192315"/>
          </a:xfrm>
          <a:custGeom>
            <a:avLst/>
            <a:gdLst>
              <a:gd name="connsiteX0" fmla="*/ 0 w 10230400"/>
              <a:gd name="connsiteY0" fmla="*/ 1087656 h 1192315"/>
              <a:gd name="connsiteX1" fmla="*/ 1260909 w 10230400"/>
              <a:gd name="connsiteY1" fmla="*/ 1087656 h 1192315"/>
              <a:gd name="connsiteX2" fmla="*/ 2242686 w 10230400"/>
              <a:gd name="connsiteY2" fmla="*/ 2 h 1192315"/>
              <a:gd name="connsiteX3" fmla="*/ 3272589 w 10230400"/>
              <a:gd name="connsiteY3" fmla="*/ 1097282 h 1192315"/>
              <a:gd name="connsiteX4" fmla="*/ 4485373 w 10230400"/>
              <a:gd name="connsiteY4" fmla="*/ 19252 h 1192315"/>
              <a:gd name="connsiteX5" fmla="*/ 5457524 w 10230400"/>
              <a:gd name="connsiteY5" fmla="*/ 1097282 h 1192315"/>
              <a:gd name="connsiteX6" fmla="*/ 6747309 w 10230400"/>
              <a:gd name="connsiteY6" fmla="*/ 2 h 1192315"/>
              <a:gd name="connsiteX7" fmla="*/ 7584707 w 10230400"/>
              <a:gd name="connsiteY7" fmla="*/ 1087656 h 1192315"/>
              <a:gd name="connsiteX8" fmla="*/ 8460606 w 10230400"/>
              <a:gd name="connsiteY8" fmla="*/ 28877 h 1192315"/>
              <a:gd name="connsiteX9" fmla="*/ 9586762 w 10230400"/>
              <a:gd name="connsiteY9" fmla="*/ 1155033 h 1192315"/>
              <a:gd name="connsiteX10" fmla="*/ 10173903 w 10230400"/>
              <a:gd name="connsiteY10" fmla="*/ 385012 h 1192315"/>
              <a:gd name="connsiteX11" fmla="*/ 10173903 w 10230400"/>
              <a:gd name="connsiteY11" fmla="*/ 356136 h 11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30400" h="1192315">
                <a:moveTo>
                  <a:pt x="0" y="1087656"/>
                </a:moveTo>
                <a:cubicBezTo>
                  <a:pt x="443564" y="1178294"/>
                  <a:pt x="887128" y="1268932"/>
                  <a:pt x="1260909" y="1087656"/>
                </a:cubicBezTo>
                <a:cubicBezTo>
                  <a:pt x="1634690" y="906380"/>
                  <a:pt x="1907406" y="-1602"/>
                  <a:pt x="2242686" y="2"/>
                </a:cubicBezTo>
                <a:cubicBezTo>
                  <a:pt x="2577966" y="1606"/>
                  <a:pt x="2898808" y="1094074"/>
                  <a:pt x="3272589" y="1097282"/>
                </a:cubicBezTo>
                <a:cubicBezTo>
                  <a:pt x="3646370" y="1100490"/>
                  <a:pt x="4121217" y="19252"/>
                  <a:pt x="4485373" y="19252"/>
                </a:cubicBezTo>
                <a:cubicBezTo>
                  <a:pt x="4849529" y="19252"/>
                  <a:pt x="5080535" y="1100490"/>
                  <a:pt x="5457524" y="1097282"/>
                </a:cubicBezTo>
                <a:cubicBezTo>
                  <a:pt x="5834513" y="1094074"/>
                  <a:pt x="6392779" y="1606"/>
                  <a:pt x="6747309" y="2"/>
                </a:cubicBezTo>
                <a:cubicBezTo>
                  <a:pt x="7101840" y="-1602"/>
                  <a:pt x="7299158" y="1082844"/>
                  <a:pt x="7584707" y="1087656"/>
                </a:cubicBezTo>
                <a:cubicBezTo>
                  <a:pt x="7870256" y="1092468"/>
                  <a:pt x="8126930" y="17647"/>
                  <a:pt x="8460606" y="28877"/>
                </a:cubicBezTo>
                <a:cubicBezTo>
                  <a:pt x="8794282" y="40106"/>
                  <a:pt x="9301213" y="1095677"/>
                  <a:pt x="9586762" y="1155033"/>
                </a:cubicBezTo>
                <a:cubicBezTo>
                  <a:pt x="9872312" y="1214389"/>
                  <a:pt x="10076046" y="518161"/>
                  <a:pt x="10173903" y="385012"/>
                </a:cubicBezTo>
                <a:cubicBezTo>
                  <a:pt x="10271760" y="251862"/>
                  <a:pt x="10222831" y="303999"/>
                  <a:pt x="10173903" y="356136"/>
                </a:cubicBezTo>
              </a:path>
            </a:pathLst>
          </a:cu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3D9FB96-62B1-DE27-94C0-80F3B34326FA}"/>
              </a:ext>
            </a:extLst>
          </p:cNvPr>
          <p:cNvSpPr txBox="1">
            <a:spLocks/>
          </p:cNvSpPr>
          <p:nvPr/>
        </p:nvSpPr>
        <p:spPr>
          <a:xfrm>
            <a:off x="348436" y="2007821"/>
            <a:ext cx="1659532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effectLst/>
                <a:latin typeface="Helvetica" pitchFamily="2" charset="0"/>
              </a:rPr>
              <a:t>Selma 8 år visar tecken på oro, ångest och sömnsvårigheter. Hon är utåtagerande och har svårt komma till skolan.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CD4A20A-DC25-3210-4A9D-26783C1D166D}"/>
              </a:ext>
            </a:extLst>
          </p:cNvPr>
          <p:cNvSpPr txBox="1"/>
          <p:nvPr/>
        </p:nvSpPr>
        <p:spPr>
          <a:xfrm>
            <a:off x="2214087" y="2268800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effectLst/>
                <a:latin typeface="Helvetica" pitchFamily="2" charset="0"/>
              </a:rPr>
              <a:t>På skolan får hon träffa</a:t>
            </a:r>
          </a:p>
          <a:p>
            <a:r>
              <a:rPr lang="sv-SE" sz="1100" dirty="0">
                <a:effectLst/>
                <a:latin typeface="Helvetica" pitchFamily="2" charset="0"/>
              </a:rPr>
              <a:t>elevvårdsteamet, det görs en utredning och en plan kring hennes situation.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CCC6793-B4EA-3C71-B42F-DD603616207C}"/>
              </a:ext>
            </a:extLst>
          </p:cNvPr>
          <p:cNvSpPr txBox="1"/>
          <p:nvPr/>
        </p:nvSpPr>
        <p:spPr>
          <a:xfrm>
            <a:off x="3980638" y="662666"/>
            <a:ext cx="1964724" cy="140616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Socialtjänsten blir inkopplad på grund av orosanmälan.</a:t>
            </a:r>
          </a:p>
          <a:p>
            <a:r>
              <a:rPr lang="sv-SE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Även här samlas flera personer för att träffa Selma och hennes föräldrar</a:t>
            </a:r>
          </a:p>
          <a:p>
            <a:r>
              <a:rPr lang="sv-SE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 att göra en grundlig utredning och plan.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A58C575-AEEE-0693-439C-3415854549BC}"/>
              </a:ext>
            </a:extLst>
          </p:cNvPr>
          <p:cNvSpPr txBox="1"/>
          <p:nvPr/>
        </p:nvSpPr>
        <p:spPr>
          <a:xfrm>
            <a:off x="5540113" y="2359735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effectLst/>
                <a:latin typeface="Helvetica" pitchFamily="2" charset="0"/>
              </a:rPr>
              <a:t>Efter att också ha träffat skolläkare och skolsköterska och berättat sin bakgrund och problematik skickas en remiss till BUP.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05C2BF8-4869-D7E9-5DDA-8F8E3AEA44E5}"/>
              </a:ext>
            </a:extLst>
          </p:cNvPr>
          <p:cNvSpPr txBox="1"/>
          <p:nvPr/>
        </p:nvSpPr>
        <p:spPr>
          <a:xfrm>
            <a:off x="7466884" y="1033295"/>
            <a:ext cx="1964724" cy="11935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effectLst/>
                <a:latin typeface="Helvetica" pitchFamily="2" charset="0"/>
              </a:rPr>
              <a:t>På BUP får Selma träffa ytterligare ett team och även där berätta om sina svårigheter, sin familjesituation och sin bakgrund.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F595D2E-CBCD-5992-C48E-5C728ADE3FFD}"/>
              </a:ext>
            </a:extLst>
          </p:cNvPr>
          <p:cNvSpPr txBox="1"/>
          <p:nvPr/>
        </p:nvSpPr>
        <p:spPr>
          <a:xfrm>
            <a:off x="8676669" y="3681139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B9CCDDC-366F-C96D-A37F-58DECD80544A}"/>
              </a:ext>
            </a:extLst>
          </p:cNvPr>
          <p:cNvSpPr txBox="1"/>
          <p:nvPr/>
        </p:nvSpPr>
        <p:spPr>
          <a:xfrm>
            <a:off x="7601630" y="4740338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D455E4-D3CF-6076-3BFA-F15BD1171875}"/>
              </a:ext>
            </a:extLst>
          </p:cNvPr>
          <p:cNvSpPr txBox="1"/>
          <p:nvPr/>
        </p:nvSpPr>
        <p:spPr>
          <a:xfrm>
            <a:off x="2214087" y="3692825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Beskriv hur händelsen istället kunde ha utvecklats steg för steg. Ta bort rutor som ej används.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5321D27-1BD0-C6AD-D1B8-199032A5F7AF}"/>
              </a:ext>
            </a:extLst>
          </p:cNvPr>
          <p:cNvSpPr txBox="1"/>
          <p:nvPr/>
        </p:nvSpPr>
        <p:spPr>
          <a:xfrm>
            <a:off x="4368281" y="3692825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FD1CAABF-EB78-D67E-9642-F28E7953D6BA}"/>
              </a:ext>
            </a:extLst>
          </p:cNvPr>
          <p:cNvSpPr txBox="1"/>
          <p:nvPr/>
        </p:nvSpPr>
        <p:spPr>
          <a:xfrm>
            <a:off x="6522475" y="3681140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713E350-CB94-725D-7DCB-F4B34CB6D6E8}"/>
              </a:ext>
            </a:extLst>
          </p:cNvPr>
          <p:cNvSpPr txBox="1"/>
          <p:nvPr/>
        </p:nvSpPr>
        <p:spPr>
          <a:xfrm>
            <a:off x="5377615" y="4736461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D02323E-1E53-5127-C754-5B71928B6335}"/>
              </a:ext>
            </a:extLst>
          </p:cNvPr>
          <p:cNvSpPr txBox="1"/>
          <p:nvPr/>
        </p:nvSpPr>
        <p:spPr>
          <a:xfrm>
            <a:off x="3126628" y="4736461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4C87286F-6B2D-B263-57BE-94BF32EB6274}"/>
              </a:ext>
            </a:extLst>
          </p:cNvPr>
          <p:cNvSpPr txBox="1"/>
          <p:nvPr/>
        </p:nvSpPr>
        <p:spPr>
          <a:xfrm>
            <a:off x="397777" y="1190126"/>
            <a:ext cx="19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Händelse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4C98842-7A10-CB15-62F6-0D574F5F7E47}"/>
              </a:ext>
            </a:extLst>
          </p:cNvPr>
          <p:cNvSpPr txBox="1"/>
          <p:nvPr/>
        </p:nvSpPr>
        <p:spPr>
          <a:xfrm>
            <a:off x="397776" y="5290788"/>
            <a:ext cx="243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Önskad händelse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534682B-B740-9B34-E7ED-62EBE38FCBD7}"/>
              </a:ext>
            </a:extLst>
          </p:cNvPr>
          <p:cNvSpPr txBox="1"/>
          <p:nvPr/>
        </p:nvSpPr>
        <p:spPr>
          <a:xfrm>
            <a:off x="10463709" y="139699"/>
            <a:ext cx="1557354" cy="2880000"/>
          </a:xfrm>
          <a:prstGeom prst="rect">
            <a:avLst/>
          </a:prstGeom>
          <a:solidFill>
            <a:schemeClr val="bg1"/>
          </a:solidFill>
          <a:ln>
            <a:solidFill>
              <a:srgbClr val="9FC860"/>
            </a:solidFill>
            <a:prstDash val="sys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effectLst/>
                <a:latin typeface="Helvetica" pitchFamily="2" charset="0"/>
              </a:rPr>
              <a:t>Det görs fem olika utredningar och planer som till 90 procent har med samma saker att göra.</a:t>
            </a:r>
          </a:p>
          <a:p>
            <a:endParaRPr lang="sv-SE" sz="1100" dirty="0">
              <a:effectLst/>
              <a:latin typeface="Helvetica" pitchFamily="2" charset="0"/>
            </a:endParaRPr>
          </a:p>
          <a:p>
            <a:r>
              <a:rPr lang="sv-SE" sz="1100" dirty="0">
                <a:effectLst/>
                <a:latin typeface="Helvetica" pitchFamily="2" charset="0"/>
              </a:rPr>
              <a:t>Selma känner sig förvirrad, är trött på att berätta sin historia och väljer därför att vara tyst på flera av besöken.</a:t>
            </a:r>
          </a:p>
          <a:p>
            <a:endParaRPr lang="sv-SE" sz="1100" dirty="0">
              <a:effectLst/>
              <a:latin typeface="Helvetica" pitchFamily="2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7B9580B-1740-1EEC-5B2B-D03B4C01CF27}"/>
              </a:ext>
            </a:extLst>
          </p:cNvPr>
          <p:cNvSpPr txBox="1"/>
          <p:nvPr/>
        </p:nvSpPr>
        <p:spPr>
          <a:xfrm>
            <a:off x="10463709" y="4736461"/>
            <a:ext cx="1557354" cy="2008621"/>
          </a:xfrm>
          <a:prstGeom prst="rect">
            <a:avLst/>
          </a:prstGeom>
          <a:solidFill>
            <a:schemeClr val="bg1"/>
          </a:solidFill>
          <a:ln>
            <a:solidFill>
              <a:srgbClr val="9FC860"/>
            </a:solidFill>
            <a:prstDash val="sys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Resurser som tagits i anspråk.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ndad rektangulär pratbubbla 9">
            <a:extLst>
              <a:ext uri="{FF2B5EF4-FFF2-40B4-BE49-F238E27FC236}">
                <a16:creationId xmlns:a16="http://schemas.microsoft.com/office/drawing/2014/main" id="{934E26A9-FBE4-16BD-89A8-4CC7CEE262D6}"/>
              </a:ext>
            </a:extLst>
          </p:cNvPr>
          <p:cNvSpPr/>
          <p:nvPr/>
        </p:nvSpPr>
        <p:spPr>
          <a:xfrm flipH="1">
            <a:off x="7699043" y="238129"/>
            <a:ext cx="2086507" cy="769441"/>
          </a:xfrm>
          <a:custGeom>
            <a:avLst/>
            <a:gdLst>
              <a:gd name="connsiteX0" fmla="*/ 0 w 1964723"/>
              <a:gd name="connsiteY0" fmla="*/ 141886 h 851297"/>
              <a:gd name="connsiteX1" fmla="*/ 141886 w 1964723"/>
              <a:gd name="connsiteY1" fmla="*/ 0 h 851297"/>
              <a:gd name="connsiteX2" fmla="*/ 327454 w 1964723"/>
              <a:gd name="connsiteY2" fmla="*/ 0 h 851297"/>
              <a:gd name="connsiteX3" fmla="*/ 327454 w 1964723"/>
              <a:gd name="connsiteY3" fmla="*/ 0 h 851297"/>
              <a:gd name="connsiteX4" fmla="*/ 818635 w 1964723"/>
              <a:gd name="connsiteY4" fmla="*/ 0 h 851297"/>
              <a:gd name="connsiteX5" fmla="*/ 1822837 w 1964723"/>
              <a:gd name="connsiteY5" fmla="*/ 0 h 851297"/>
              <a:gd name="connsiteX6" fmla="*/ 1964723 w 1964723"/>
              <a:gd name="connsiteY6" fmla="*/ 141886 h 851297"/>
              <a:gd name="connsiteX7" fmla="*/ 1964723 w 1964723"/>
              <a:gd name="connsiteY7" fmla="*/ 496590 h 851297"/>
              <a:gd name="connsiteX8" fmla="*/ 1964723 w 1964723"/>
              <a:gd name="connsiteY8" fmla="*/ 496590 h 851297"/>
              <a:gd name="connsiteX9" fmla="*/ 1964723 w 1964723"/>
              <a:gd name="connsiteY9" fmla="*/ 709414 h 851297"/>
              <a:gd name="connsiteX10" fmla="*/ 1964723 w 1964723"/>
              <a:gd name="connsiteY10" fmla="*/ 709411 h 851297"/>
              <a:gd name="connsiteX11" fmla="*/ 1822837 w 1964723"/>
              <a:gd name="connsiteY11" fmla="*/ 851297 h 851297"/>
              <a:gd name="connsiteX12" fmla="*/ 818635 w 1964723"/>
              <a:gd name="connsiteY12" fmla="*/ 851297 h 851297"/>
              <a:gd name="connsiteX13" fmla="*/ 564327 w 1964723"/>
              <a:gd name="connsiteY13" fmla="*/ 1198345 h 851297"/>
              <a:gd name="connsiteX14" fmla="*/ 327454 w 1964723"/>
              <a:gd name="connsiteY14" fmla="*/ 851297 h 851297"/>
              <a:gd name="connsiteX15" fmla="*/ 141886 w 1964723"/>
              <a:gd name="connsiteY15" fmla="*/ 851297 h 851297"/>
              <a:gd name="connsiteX16" fmla="*/ 0 w 1964723"/>
              <a:gd name="connsiteY16" fmla="*/ 709411 h 851297"/>
              <a:gd name="connsiteX17" fmla="*/ 0 w 1964723"/>
              <a:gd name="connsiteY17" fmla="*/ 709414 h 851297"/>
              <a:gd name="connsiteX18" fmla="*/ 0 w 1964723"/>
              <a:gd name="connsiteY18" fmla="*/ 496590 h 851297"/>
              <a:gd name="connsiteX19" fmla="*/ 0 w 1964723"/>
              <a:gd name="connsiteY19" fmla="*/ 496590 h 851297"/>
              <a:gd name="connsiteX20" fmla="*/ 0 w 1964723"/>
              <a:gd name="connsiteY20" fmla="*/ 141886 h 851297"/>
              <a:gd name="connsiteX0" fmla="*/ 0 w 1964723"/>
              <a:gd name="connsiteY0" fmla="*/ 141886 h 1198345"/>
              <a:gd name="connsiteX1" fmla="*/ 141886 w 1964723"/>
              <a:gd name="connsiteY1" fmla="*/ 0 h 1198345"/>
              <a:gd name="connsiteX2" fmla="*/ 327454 w 1964723"/>
              <a:gd name="connsiteY2" fmla="*/ 0 h 1198345"/>
              <a:gd name="connsiteX3" fmla="*/ 327454 w 1964723"/>
              <a:gd name="connsiteY3" fmla="*/ 0 h 1198345"/>
              <a:gd name="connsiteX4" fmla="*/ 818635 w 1964723"/>
              <a:gd name="connsiteY4" fmla="*/ 0 h 1198345"/>
              <a:gd name="connsiteX5" fmla="*/ 1822837 w 1964723"/>
              <a:gd name="connsiteY5" fmla="*/ 0 h 1198345"/>
              <a:gd name="connsiteX6" fmla="*/ 1964723 w 1964723"/>
              <a:gd name="connsiteY6" fmla="*/ 141886 h 1198345"/>
              <a:gd name="connsiteX7" fmla="*/ 1964723 w 1964723"/>
              <a:gd name="connsiteY7" fmla="*/ 496590 h 1198345"/>
              <a:gd name="connsiteX8" fmla="*/ 1964723 w 1964723"/>
              <a:gd name="connsiteY8" fmla="*/ 496590 h 1198345"/>
              <a:gd name="connsiteX9" fmla="*/ 1964723 w 1964723"/>
              <a:gd name="connsiteY9" fmla="*/ 709414 h 1198345"/>
              <a:gd name="connsiteX10" fmla="*/ 1964723 w 1964723"/>
              <a:gd name="connsiteY10" fmla="*/ 709411 h 1198345"/>
              <a:gd name="connsiteX11" fmla="*/ 1822837 w 1964723"/>
              <a:gd name="connsiteY11" fmla="*/ 851297 h 1198345"/>
              <a:gd name="connsiteX12" fmla="*/ 616505 w 1964723"/>
              <a:gd name="connsiteY12" fmla="*/ 860922 h 1198345"/>
              <a:gd name="connsiteX13" fmla="*/ 564327 w 1964723"/>
              <a:gd name="connsiteY13" fmla="*/ 1198345 h 1198345"/>
              <a:gd name="connsiteX14" fmla="*/ 327454 w 1964723"/>
              <a:gd name="connsiteY14" fmla="*/ 851297 h 1198345"/>
              <a:gd name="connsiteX15" fmla="*/ 141886 w 1964723"/>
              <a:gd name="connsiteY15" fmla="*/ 851297 h 1198345"/>
              <a:gd name="connsiteX16" fmla="*/ 0 w 1964723"/>
              <a:gd name="connsiteY16" fmla="*/ 709411 h 1198345"/>
              <a:gd name="connsiteX17" fmla="*/ 0 w 1964723"/>
              <a:gd name="connsiteY17" fmla="*/ 709414 h 1198345"/>
              <a:gd name="connsiteX18" fmla="*/ 0 w 1964723"/>
              <a:gd name="connsiteY18" fmla="*/ 496590 h 1198345"/>
              <a:gd name="connsiteX19" fmla="*/ 0 w 1964723"/>
              <a:gd name="connsiteY19" fmla="*/ 496590 h 1198345"/>
              <a:gd name="connsiteX20" fmla="*/ 0 w 1964723"/>
              <a:gd name="connsiteY20" fmla="*/ 141886 h 1198345"/>
              <a:gd name="connsiteX0" fmla="*/ 0 w 1964723"/>
              <a:gd name="connsiteY0" fmla="*/ 141886 h 1198345"/>
              <a:gd name="connsiteX1" fmla="*/ 141886 w 1964723"/>
              <a:gd name="connsiteY1" fmla="*/ 0 h 1198345"/>
              <a:gd name="connsiteX2" fmla="*/ 327454 w 1964723"/>
              <a:gd name="connsiteY2" fmla="*/ 0 h 1198345"/>
              <a:gd name="connsiteX3" fmla="*/ 327454 w 1964723"/>
              <a:gd name="connsiteY3" fmla="*/ 0 h 1198345"/>
              <a:gd name="connsiteX4" fmla="*/ 818635 w 1964723"/>
              <a:gd name="connsiteY4" fmla="*/ 0 h 1198345"/>
              <a:gd name="connsiteX5" fmla="*/ 1822837 w 1964723"/>
              <a:gd name="connsiteY5" fmla="*/ 0 h 1198345"/>
              <a:gd name="connsiteX6" fmla="*/ 1964723 w 1964723"/>
              <a:gd name="connsiteY6" fmla="*/ 141886 h 1198345"/>
              <a:gd name="connsiteX7" fmla="*/ 1964723 w 1964723"/>
              <a:gd name="connsiteY7" fmla="*/ 496590 h 1198345"/>
              <a:gd name="connsiteX8" fmla="*/ 1964723 w 1964723"/>
              <a:gd name="connsiteY8" fmla="*/ 496590 h 1198345"/>
              <a:gd name="connsiteX9" fmla="*/ 1964723 w 1964723"/>
              <a:gd name="connsiteY9" fmla="*/ 709414 h 1198345"/>
              <a:gd name="connsiteX10" fmla="*/ 1964723 w 1964723"/>
              <a:gd name="connsiteY10" fmla="*/ 709411 h 1198345"/>
              <a:gd name="connsiteX11" fmla="*/ 1822837 w 1964723"/>
              <a:gd name="connsiteY11" fmla="*/ 851297 h 1198345"/>
              <a:gd name="connsiteX12" fmla="*/ 616505 w 1964723"/>
              <a:gd name="connsiteY12" fmla="*/ 860922 h 1198345"/>
              <a:gd name="connsiteX13" fmla="*/ 564327 w 1964723"/>
              <a:gd name="connsiteY13" fmla="*/ 1198345 h 1198345"/>
              <a:gd name="connsiteX14" fmla="*/ 481459 w 1964723"/>
              <a:gd name="connsiteY14" fmla="*/ 860922 h 1198345"/>
              <a:gd name="connsiteX15" fmla="*/ 141886 w 1964723"/>
              <a:gd name="connsiteY15" fmla="*/ 851297 h 1198345"/>
              <a:gd name="connsiteX16" fmla="*/ 0 w 1964723"/>
              <a:gd name="connsiteY16" fmla="*/ 709411 h 1198345"/>
              <a:gd name="connsiteX17" fmla="*/ 0 w 1964723"/>
              <a:gd name="connsiteY17" fmla="*/ 709414 h 1198345"/>
              <a:gd name="connsiteX18" fmla="*/ 0 w 1964723"/>
              <a:gd name="connsiteY18" fmla="*/ 496590 h 1198345"/>
              <a:gd name="connsiteX19" fmla="*/ 0 w 1964723"/>
              <a:gd name="connsiteY19" fmla="*/ 496590 h 1198345"/>
              <a:gd name="connsiteX20" fmla="*/ 0 w 1964723"/>
              <a:gd name="connsiteY20" fmla="*/ 141886 h 119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4723" h="1198345">
                <a:moveTo>
                  <a:pt x="0" y="141886"/>
                </a:moveTo>
                <a:cubicBezTo>
                  <a:pt x="0" y="63525"/>
                  <a:pt x="63525" y="0"/>
                  <a:pt x="141886" y="0"/>
                </a:cubicBezTo>
                <a:lnTo>
                  <a:pt x="327454" y="0"/>
                </a:lnTo>
                <a:lnTo>
                  <a:pt x="327454" y="0"/>
                </a:lnTo>
                <a:lnTo>
                  <a:pt x="818635" y="0"/>
                </a:lnTo>
                <a:lnTo>
                  <a:pt x="1822837" y="0"/>
                </a:lnTo>
                <a:cubicBezTo>
                  <a:pt x="1901198" y="0"/>
                  <a:pt x="1964723" y="63525"/>
                  <a:pt x="1964723" y="141886"/>
                </a:cubicBezTo>
                <a:lnTo>
                  <a:pt x="1964723" y="496590"/>
                </a:lnTo>
                <a:lnTo>
                  <a:pt x="1964723" y="496590"/>
                </a:lnTo>
                <a:lnTo>
                  <a:pt x="1964723" y="709414"/>
                </a:lnTo>
                <a:lnTo>
                  <a:pt x="1964723" y="709411"/>
                </a:lnTo>
                <a:cubicBezTo>
                  <a:pt x="1964723" y="787772"/>
                  <a:pt x="1901198" y="851297"/>
                  <a:pt x="1822837" y="851297"/>
                </a:cubicBezTo>
                <a:lnTo>
                  <a:pt x="616505" y="860922"/>
                </a:lnTo>
                <a:lnTo>
                  <a:pt x="564327" y="1198345"/>
                </a:lnTo>
                <a:lnTo>
                  <a:pt x="481459" y="860922"/>
                </a:lnTo>
                <a:lnTo>
                  <a:pt x="141886" y="851297"/>
                </a:lnTo>
                <a:cubicBezTo>
                  <a:pt x="63525" y="851297"/>
                  <a:pt x="0" y="787772"/>
                  <a:pt x="0" y="709411"/>
                </a:cubicBezTo>
                <a:lnTo>
                  <a:pt x="0" y="709414"/>
                </a:lnTo>
                <a:lnTo>
                  <a:pt x="0" y="496590"/>
                </a:lnTo>
                <a:lnTo>
                  <a:pt x="0" y="496590"/>
                </a:lnTo>
                <a:lnTo>
                  <a:pt x="0" y="141886"/>
                </a:lnTo>
                <a:close/>
              </a:path>
            </a:pathLst>
          </a:custGeom>
          <a:noFill/>
          <a:ln>
            <a:solidFill>
              <a:srgbClr val="CA4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sv-SE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Varför behöver Selma berätta sin historia gång på gång?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8506024-A413-D93C-E285-E1B4A163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58" y="1604854"/>
            <a:ext cx="430235" cy="43023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1ECC92B-5CA5-CE06-3E10-558BB7B49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027" y="2567509"/>
            <a:ext cx="388505" cy="38850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919193A-7892-FCE9-C520-78C93D472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027" y="6313468"/>
            <a:ext cx="388505" cy="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1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A3CA1F-D167-FC5B-9372-8F2B4645B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Gustav 75 år har amputerat benet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5D5390-EAE8-CA38-DA82-EBC6497EEE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83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 7">
            <a:extLst>
              <a:ext uri="{FF2B5EF4-FFF2-40B4-BE49-F238E27FC236}">
                <a16:creationId xmlns:a16="http://schemas.microsoft.com/office/drawing/2014/main" id="{C787E065-2C02-63C0-DD10-CA0CCB5B7A55}"/>
              </a:ext>
            </a:extLst>
          </p:cNvPr>
          <p:cNvSpPr/>
          <p:nvPr/>
        </p:nvSpPr>
        <p:spPr>
          <a:xfrm flipV="1">
            <a:off x="1990475" y="4026127"/>
            <a:ext cx="10230400" cy="1192315"/>
          </a:xfrm>
          <a:custGeom>
            <a:avLst/>
            <a:gdLst>
              <a:gd name="connsiteX0" fmla="*/ 0 w 10230400"/>
              <a:gd name="connsiteY0" fmla="*/ 1087656 h 1192315"/>
              <a:gd name="connsiteX1" fmla="*/ 1260909 w 10230400"/>
              <a:gd name="connsiteY1" fmla="*/ 1087656 h 1192315"/>
              <a:gd name="connsiteX2" fmla="*/ 2242686 w 10230400"/>
              <a:gd name="connsiteY2" fmla="*/ 2 h 1192315"/>
              <a:gd name="connsiteX3" fmla="*/ 3272589 w 10230400"/>
              <a:gd name="connsiteY3" fmla="*/ 1097282 h 1192315"/>
              <a:gd name="connsiteX4" fmla="*/ 4485373 w 10230400"/>
              <a:gd name="connsiteY4" fmla="*/ 19252 h 1192315"/>
              <a:gd name="connsiteX5" fmla="*/ 5457524 w 10230400"/>
              <a:gd name="connsiteY5" fmla="*/ 1097282 h 1192315"/>
              <a:gd name="connsiteX6" fmla="*/ 6747309 w 10230400"/>
              <a:gd name="connsiteY6" fmla="*/ 2 h 1192315"/>
              <a:gd name="connsiteX7" fmla="*/ 7584707 w 10230400"/>
              <a:gd name="connsiteY7" fmla="*/ 1087656 h 1192315"/>
              <a:gd name="connsiteX8" fmla="*/ 8460606 w 10230400"/>
              <a:gd name="connsiteY8" fmla="*/ 28877 h 1192315"/>
              <a:gd name="connsiteX9" fmla="*/ 9586762 w 10230400"/>
              <a:gd name="connsiteY9" fmla="*/ 1155033 h 1192315"/>
              <a:gd name="connsiteX10" fmla="*/ 10173903 w 10230400"/>
              <a:gd name="connsiteY10" fmla="*/ 385012 h 1192315"/>
              <a:gd name="connsiteX11" fmla="*/ 10173903 w 10230400"/>
              <a:gd name="connsiteY11" fmla="*/ 356136 h 11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30400" h="1192315">
                <a:moveTo>
                  <a:pt x="0" y="1087656"/>
                </a:moveTo>
                <a:cubicBezTo>
                  <a:pt x="443564" y="1178294"/>
                  <a:pt x="887128" y="1268932"/>
                  <a:pt x="1260909" y="1087656"/>
                </a:cubicBezTo>
                <a:cubicBezTo>
                  <a:pt x="1634690" y="906380"/>
                  <a:pt x="1907406" y="-1602"/>
                  <a:pt x="2242686" y="2"/>
                </a:cubicBezTo>
                <a:cubicBezTo>
                  <a:pt x="2577966" y="1606"/>
                  <a:pt x="2898808" y="1094074"/>
                  <a:pt x="3272589" y="1097282"/>
                </a:cubicBezTo>
                <a:cubicBezTo>
                  <a:pt x="3646370" y="1100490"/>
                  <a:pt x="4121217" y="19252"/>
                  <a:pt x="4485373" y="19252"/>
                </a:cubicBezTo>
                <a:cubicBezTo>
                  <a:pt x="4849529" y="19252"/>
                  <a:pt x="5080535" y="1100490"/>
                  <a:pt x="5457524" y="1097282"/>
                </a:cubicBezTo>
                <a:cubicBezTo>
                  <a:pt x="5834513" y="1094074"/>
                  <a:pt x="6392779" y="1606"/>
                  <a:pt x="6747309" y="2"/>
                </a:cubicBezTo>
                <a:cubicBezTo>
                  <a:pt x="7101840" y="-1602"/>
                  <a:pt x="7299158" y="1082844"/>
                  <a:pt x="7584707" y="1087656"/>
                </a:cubicBezTo>
                <a:cubicBezTo>
                  <a:pt x="7870256" y="1092468"/>
                  <a:pt x="8126930" y="17647"/>
                  <a:pt x="8460606" y="28877"/>
                </a:cubicBezTo>
                <a:cubicBezTo>
                  <a:pt x="8794282" y="40106"/>
                  <a:pt x="9301213" y="1095677"/>
                  <a:pt x="9586762" y="1155033"/>
                </a:cubicBezTo>
                <a:cubicBezTo>
                  <a:pt x="9872312" y="1214389"/>
                  <a:pt x="10076046" y="518161"/>
                  <a:pt x="10173903" y="385012"/>
                </a:cubicBezTo>
                <a:cubicBezTo>
                  <a:pt x="10271760" y="251862"/>
                  <a:pt x="10222831" y="303999"/>
                  <a:pt x="10173903" y="356136"/>
                </a:cubicBezTo>
              </a:path>
            </a:pathLst>
          </a:cu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268EDBBC-8180-C70F-EED4-D123A925070D}"/>
              </a:ext>
            </a:extLst>
          </p:cNvPr>
          <p:cNvSpPr/>
          <p:nvPr/>
        </p:nvSpPr>
        <p:spPr>
          <a:xfrm>
            <a:off x="1983642" y="1729583"/>
            <a:ext cx="10230400" cy="1192315"/>
          </a:xfrm>
          <a:custGeom>
            <a:avLst/>
            <a:gdLst>
              <a:gd name="connsiteX0" fmla="*/ 0 w 10230400"/>
              <a:gd name="connsiteY0" fmla="*/ 1087656 h 1192315"/>
              <a:gd name="connsiteX1" fmla="*/ 1260909 w 10230400"/>
              <a:gd name="connsiteY1" fmla="*/ 1087656 h 1192315"/>
              <a:gd name="connsiteX2" fmla="*/ 2242686 w 10230400"/>
              <a:gd name="connsiteY2" fmla="*/ 2 h 1192315"/>
              <a:gd name="connsiteX3" fmla="*/ 3272589 w 10230400"/>
              <a:gd name="connsiteY3" fmla="*/ 1097282 h 1192315"/>
              <a:gd name="connsiteX4" fmla="*/ 4485373 w 10230400"/>
              <a:gd name="connsiteY4" fmla="*/ 19252 h 1192315"/>
              <a:gd name="connsiteX5" fmla="*/ 5457524 w 10230400"/>
              <a:gd name="connsiteY5" fmla="*/ 1097282 h 1192315"/>
              <a:gd name="connsiteX6" fmla="*/ 6747309 w 10230400"/>
              <a:gd name="connsiteY6" fmla="*/ 2 h 1192315"/>
              <a:gd name="connsiteX7" fmla="*/ 7584707 w 10230400"/>
              <a:gd name="connsiteY7" fmla="*/ 1087656 h 1192315"/>
              <a:gd name="connsiteX8" fmla="*/ 8460606 w 10230400"/>
              <a:gd name="connsiteY8" fmla="*/ 28877 h 1192315"/>
              <a:gd name="connsiteX9" fmla="*/ 9586762 w 10230400"/>
              <a:gd name="connsiteY9" fmla="*/ 1155033 h 1192315"/>
              <a:gd name="connsiteX10" fmla="*/ 10173903 w 10230400"/>
              <a:gd name="connsiteY10" fmla="*/ 385012 h 1192315"/>
              <a:gd name="connsiteX11" fmla="*/ 10173903 w 10230400"/>
              <a:gd name="connsiteY11" fmla="*/ 356136 h 11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30400" h="1192315">
                <a:moveTo>
                  <a:pt x="0" y="1087656"/>
                </a:moveTo>
                <a:cubicBezTo>
                  <a:pt x="443564" y="1178294"/>
                  <a:pt x="887128" y="1268932"/>
                  <a:pt x="1260909" y="1087656"/>
                </a:cubicBezTo>
                <a:cubicBezTo>
                  <a:pt x="1634690" y="906380"/>
                  <a:pt x="1907406" y="-1602"/>
                  <a:pt x="2242686" y="2"/>
                </a:cubicBezTo>
                <a:cubicBezTo>
                  <a:pt x="2577966" y="1606"/>
                  <a:pt x="2898808" y="1094074"/>
                  <a:pt x="3272589" y="1097282"/>
                </a:cubicBezTo>
                <a:cubicBezTo>
                  <a:pt x="3646370" y="1100490"/>
                  <a:pt x="4121217" y="19252"/>
                  <a:pt x="4485373" y="19252"/>
                </a:cubicBezTo>
                <a:cubicBezTo>
                  <a:pt x="4849529" y="19252"/>
                  <a:pt x="5080535" y="1100490"/>
                  <a:pt x="5457524" y="1097282"/>
                </a:cubicBezTo>
                <a:cubicBezTo>
                  <a:pt x="5834513" y="1094074"/>
                  <a:pt x="6392779" y="1606"/>
                  <a:pt x="6747309" y="2"/>
                </a:cubicBezTo>
                <a:cubicBezTo>
                  <a:pt x="7101840" y="-1602"/>
                  <a:pt x="7299158" y="1082844"/>
                  <a:pt x="7584707" y="1087656"/>
                </a:cubicBezTo>
                <a:cubicBezTo>
                  <a:pt x="7870256" y="1092468"/>
                  <a:pt x="8126930" y="17647"/>
                  <a:pt x="8460606" y="28877"/>
                </a:cubicBezTo>
                <a:cubicBezTo>
                  <a:pt x="8794282" y="40106"/>
                  <a:pt x="9301213" y="1095677"/>
                  <a:pt x="9586762" y="1155033"/>
                </a:cubicBezTo>
                <a:cubicBezTo>
                  <a:pt x="9872312" y="1214389"/>
                  <a:pt x="10076046" y="518161"/>
                  <a:pt x="10173903" y="385012"/>
                </a:cubicBezTo>
                <a:cubicBezTo>
                  <a:pt x="10271760" y="251862"/>
                  <a:pt x="10222831" y="303999"/>
                  <a:pt x="10173903" y="356136"/>
                </a:cubicBezTo>
              </a:path>
            </a:pathLst>
          </a:cu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3D9FB96-62B1-DE27-94C0-80F3B34326FA}"/>
              </a:ext>
            </a:extLst>
          </p:cNvPr>
          <p:cNvSpPr txBox="1">
            <a:spLocks/>
          </p:cNvSpPr>
          <p:nvPr/>
        </p:nvSpPr>
        <p:spPr>
          <a:xfrm>
            <a:off x="348436" y="2007821"/>
            <a:ext cx="1659532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effectLst/>
                <a:latin typeface="Helvetica" pitchFamily="2" charset="0"/>
              </a:rPr>
              <a:t>Gustaf 75 år har akut amputerat benet på Centralsjukhuset i Karlstad på fredagen.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CD4A20A-DC25-3210-4A9D-26783C1D166D}"/>
              </a:ext>
            </a:extLst>
          </p:cNvPr>
          <p:cNvSpPr txBox="1"/>
          <p:nvPr/>
        </p:nvSpPr>
        <p:spPr>
          <a:xfrm>
            <a:off x="2214087" y="1866366"/>
            <a:ext cx="1964724" cy="134115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effectLst/>
                <a:latin typeface="Helvetica" pitchFamily="2" charset="0"/>
              </a:rPr>
              <a:t>Han har ingen hemsjukvård men får komma hem över helgen och ska klara av att göra injektioner av blodförtunnande läkemedel</a:t>
            </a:r>
          </a:p>
          <a:p>
            <a:r>
              <a:rPr lang="sv-SE" sz="1100" dirty="0">
                <a:effectLst/>
                <a:latin typeface="Helvetica" pitchFamily="2" charset="0"/>
              </a:rPr>
              <a:t>själv. Vårdcentralen ska följa upp efter tre dagar.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CCC6793-B4EA-3C71-B42F-DD603616207C}"/>
              </a:ext>
            </a:extLst>
          </p:cNvPr>
          <p:cNvSpPr txBox="1"/>
          <p:nvPr/>
        </p:nvSpPr>
        <p:spPr>
          <a:xfrm>
            <a:off x="4827191" y="825879"/>
            <a:ext cx="1964724" cy="127159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effectLst/>
                <a:latin typeface="Helvetica" pitchFamily="2" charset="0"/>
              </a:rPr>
              <a:t>När Gustaf kommer hem läcker operationssåret igenom förbandet.</a:t>
            </a:r>
          </a:p>
          <a:p>
            <a:r>
              <a:rPr lang="sv-SE" sz="1100" dirty="0">
                <a:effectLst/>
                <a:latin typeface="Helvetica" pitchFamily="2" charset="0"/>
              </a:rPr>
              <a:t>Han ringer 1177 som kontaktar hemsjukvårds-sjuksköterska under </a:t>
            </a:r>
            <a:r>
              <a:rPr lang="sv-SE" sz="1100" dirty="0" err="1">
                <a:effectLst/>
                <a:latin typeface="Helvetica" pitchFamily="2" charset="0"/>
              </a:rPr>
              <a:t>konsulttid</a:t>
            </a:r>
            <a:r>
              <a:rPr lang="sv-SE" sz="1100" dirty="0">
                <a:effectLst/>
                <a:latin typeface="Helvetica" pitchFamily="2" charset="0"/>
              </a:rPr>
              <a:t>.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A58C575-AEEE-0693-439C-3415854549BC}"/>
              </a:ext>
            </a:extLst>
          </p:cNvPr>
          <p:cNvSpPr txBox="1"/>
          <p:nvPr/>
        </p:nvSpPr>
        <p:spPr>
          <a:xfrm>
            <a:off x="6333005" y="2293491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effectLst/>
                <a:latin typeface="Helvetica" pitchFamily="2" charset="0"/>
              </a:rPr>
              <a:t>Sjuksköterskan har ingen möjlighet att åka hem till Gustaf och han får i stället åka ambulans till vårdcentralen på jourtid.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05C2BF8-4869-D7E9-5DDA-8F8E3AEA44E5}"/>
              </a:ext>
            </a:extLst>
          </p:cNvPr>
          <p:cNvSpPr txBox="1"/>
          <p:nvPr/>
        </p:nvSpPr>
        <p:spPr>
          <a:xfrm>
            <a:off x="7850605" y="825879"/>
            <a:ext cx="1964724" cy="11935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effectLst/>
                <a:latin typeface="Helvetica" pitchFamily="2" charset="0"/>
              </a:rPr>
              <a:t>Vårdcentralen kontaktar honom på måndagen då han skrivs in i hemsjukvården</a:t>
            </a:r>
            <a:r>
              <a:rPr lang="sv-SE" sz="1100" dirty="0">
                <a:latin typeface="Helvetica" pitchFamily="2" charset="0"/>
              </a:rPr>
              <a:t> </a:t>
            </a:r>
            <a:r>
              <a:rPr lang="sv-SE" sz="1100" dirty="0">
                <a:effectLst/>
                <a:latin typeface="Helvetica" pitchFamily="2" charset="0"/>
              </a:rPr>
              <a:t>och får hjälp med både läkemedel och omläggningar.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F595D2E-CBCD-5992-C48E-5C728ADE3FFD}"/>
              </a:ext>
            </a:extLst>
          </p:cNvPr>
          <p:cNvSpPr txBox="1"/>
          <p:nvPr/>
        </p:nvSpPr>
        <p:spPr>
          <a:xfrm>
            <a:off x="8676669" y="3681139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B9CCDDC-366F-C96D-A37F-58DECD80544A}"/>
              </a:ext>
            </a:extLst>
          </p:cNvPr>
          <p:cNvSpPr txBox="1"/>
          <p:nvPr/>
        </p:nvSpPr>
        <p:spPr>
          <a:xfrm>
            <a:off x="7601630" y="4740338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D455E4-D3CF-6076-3BFA-F15BD1171875}"/>
              </a:ext>
            </a:extLst>
          </p:cNvPr>
          <p:cNvSpPr txBox="1"/>
          <p:nvPr/>
        </p:nvSpPr>
        <p:spPr>
          <a:xfrm>
            <a:off x="2214087" y="3692825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Beskriv hur händelsen istället kunde ha utvecklats steg för steg. Ta bort rutor som ej används.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5321D27-1BD0-C6AD-D1B8-199032A5F7AF}"/>
              </a:ext>
            </a:extLst>
          </p:cNvPr>
          <p:cNvSpPr txBox="1"/>
          <p:nvPr/>
        </p:nvSpPr>
        <p:spPr>
          <a:xfrm>
            <a:off x="4368281" y="3692825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FD1CAABF-EB78-D67E-9642-F28E7953D6BA}"/>
              </a:ext>
            </a:extLst>
          </p:cNvPr>
          <p:cNvSpPr txBox="1"/>
          <p:nvPr/>
        </p:nvSpPr>
        <p:spPr>
          <a:xfrm>
            <a:off x="6522475" y="3681140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713E350-CB94-725D-7DCB-F4B34CB6D6E8}"/>
              </a:ext>
            </a:extLst>
          </p:cNvPr>
          <p:cNvSpPr txBox="1"/>
          <p:nvPr/>
        </p:nvSpPr>
        <p:spPr>
          <a:xfrm>
            <a:off x="5377615" y="4736461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D02323E-1E53-5127-C754-5B71928B6335}"/>
              </a:ext>
            </a:extLst>
          </p:cNvPr>
          <p:cNvSpPr txBox="1"/>
          <p:nvPr/>
        </p:nvSpPr>
        <p:spPr>
          <a:xfrm>
            <a:off x="3126628" y="4736461"/>
            <a:ext cx="196472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4C87286F-6B2D-B263-57BE-94BF32EB6274}"/>
              </a:ext>
            </a:extLst>
          </p:cNvPr>
          <p:cNvSpPr txBox="1"/>
          <p:nvPr/>
        </p:nvSpPr>
        <p:spPr>
          <a:xfrm>
            <a:off x="397777" y="1190126"/>
            <a:ext cx="19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Händelse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4C98842-7A10-CB15-62F6-0D574F5F7E47}"/>
              </a:ext>
            </a:extLst>
          </p:cNvPr>
          <p:cNvSpPr txBox="1"/>
          <p:nvPr/>
        </p:nvSpPr>
        <p:spPr>
          <a:xfrm>
            <a:off x="397776" y="5290788"/>
            <a:ext cx="243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Önskad händelse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534682B-B740-9B34-E7ED-62EBE38FCBD7}"/>
              </a:ext>
            </a:extLst>
          </p:cNvPr>
          <p:cNvSpPr txBox="1"/>
          <p:nvPr/>
        </p:nvSpPr>
        <p:spPr>
          <a:xfrm>
            <a:off x="10463709" y="139699"/>
            <a:ext cx="1557354" cy="2008621"/>
          </a:xfrm>
          <a:prstGeom prst="rect">
            <a:avLst/>
          </a:prstGeom>
          <a:solidFill>
            <a:schemeClr val="bg1"/>
          </a:solidFill>
          <a:ln>
            <a:solidFill>
              <a:srgbClr val="9FC860"/>
            </a:solidFill>
            <a:prstDash val="sys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Resurser som tagits i anspråk.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7B9580B-1740-1EEC-5B2B-D03B4C01CF27}"/>
              </a:ext>
            </a:extLst>
          </p:cNvPr>
          <p:cNvSpPr txBox="1"/>
          <p:nvPr/>
        </p:nvSpPr>
        <p:spPr>
          <a:xfrm>
            <a:off x="10463709" y="4736461"/>
            <a:ext cx="1557354" cy="2008621"/>
          </a:xfrm>
          <a:prstGeom prst="rect">
            <a:avLst/>
          </a:prstGeom>
          <a:solidFill>
            <a:schemeClr val="bg1"/>
          </a:solidFill>
          <a:ln>
            <a:solidFill>
              <a:srgbClr val="9FC860"/>
            </a:solidFill>
            <a:prstDash val="sysDash"/>
          </a:ln>
        </p:spPr>
        <p:txBody>
          <a:bodyPr wrap="square" rtlCol="0">
            <a:no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Resurser som tagits i anspråk.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D156E15-E9AA-34FF-985A-968ADC77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58" y="1604854"/>
            <a:ext cx="430235" cy="4302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88D257D-E5F1-893A-1D6D-F095CF517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642" y="1708372"/>
            <a:ext cx="388505" cy="38850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5816CD0-4A85-F39A-2BB4-6087DC563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027" y="6313468"/>
            <a:ext cx="388505" cy="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-Varmland-Mall-16.9.potx" id="{6391376E-D708-4539-A17B-F117BAD0F1FE}" vid="{5E950A81-2975-4733-BD90-B09F2C1A8178}"/>
    </a:ext>
  </a:extLst>
</a:theme>
</file>

<file path=ppt/theme/theme3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-Varmland-Mall-16.9.potx" id="{6391376E-D708-4539-A17B-F117BAD0F1FE}" vid="{EDFE84CB-E0CE-4134-979E-628012F5E5D2}"/>
    </a:ext>
  </a:extLst>
</a:theme>
</file>

<file path=ppt/theme/theme4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-Varmland-Mall-16.9.potx" id="{6391376E-D708-4539-A17B-F117BAD0F1FE}" vid="{ADC8C152-6D0A-4599-846B-7727D883F3F8}"/>
    </a:ext>
  </a:extLst>
</a:theme>
</file>

<file path=ppt/theme/theme5.xml><?xml version="1.0" encoding="utf-8"?>
<a:theme xmlns:a="http://schemas.openxmlformats.org/drawingml/2006/main" name="7_Office-tema">
  <a:themeElements>
    <a:clrScheme name="Framtidens Värmland NY">
      <a:dk1>
        <a:srgbClr val="585858"/>
      </a:dk1>
      <a:lt1>
        <a:srgbClr val="FFFFFF"/>
      </a:lt1>
      <a:dk2>
        <a:srgbClr val="3D663B"/>
      </a:dk2>
      <a:lt2>
        <a:srgbClr val="EDF6EE"/>
      </a:lt2>
      <a:accent1>
        <a:srgbClr val="27699E"/>
      </a:accent1>
      <a:accent2>
        <a:srgbClr val="ED7D31"/>
      </a:accent2>
      <a:accent3>
        <a:srgbClr val="585858"/>
      </a:accent3>
      <a:accent4>
        <a:srgbClr val="FEE9E1"/>
      </a:accent4>
      <a:accent5>
        <a:srgbClr val="F6F5E6"/>
      </a:accent5>
      <a:accent6>
        <a:srgbClr val="F1EDEB"/>
      </a:accent6>
      <a:hlink>
        <a:srgbClr val="96A492"/>
      </a:hlink>
      <a:folHlink>
        <a:srgbClr val="96A49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25399" tIns="25399" rIns="25399" bIns="25399" anchor="t">
        <a:noAutofit/>
      </a:bodyPr>
      <a:lstStyle>
        <a:defPPr marL="0" marR="0" indent="0" algn="l" defTabSz="228599" rtl="0" eaLnBrk="1" fontAlgn="auto" latinLnBrk="0" hangingPunct="0">
          <a:lnSpc>
            <a:spcPts val="25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1" u="none" strike="noStrike" kern="0" cap="none" spc="0" normalizeH="0" baseline="0" noProof="0" err="1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Noto Serif"/>
            <a:ea typeface="Noto Serif"/>
            <a:cs typeface="Noto Serif"/>
            <a:sym typeface="Noto Serif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tidensVarmland_PPT_mall-221011_kort" id="{3C0CA2A4-2C64-4A9C-9FF3-B6BE9C8EFB47}" vid="{024D98AF-B416-47DB-B0DC-381D8B1BAB67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CB4B0B9C60246948B693A69024D3D" ma:contentTypeVersion="12" ma:contentTypeDescription="Create a new document." ma:contentTypeScope="" ma:versionID="162b3172221eeb4599d41b5550925f00">
  <xsd:schema xmlns:xsd="http://www.w3.org/2001/XMLSchema" xmlns:xs="http://www.w3.org/2001/XMLSchema" xmlns:p="http://schemas.microsoft.com/office/2006/metadata/properties" xmlns:ns2="c6e5a1e1-bef8-4915-80d2-8ef04dd6d3aa" xmlns:ns3="1b7730cb-baf1-489b-9e39-29f5c7ab9e3d" targetNamespace="http://schemas.microsoft.com/office/2006/metadata/properties" ma:root="true" ma:fieldsID="da5a396706657d7fd4441fc0f56b12b5" ns2:_="" ns3:_="">
    <xsd:import namespace="c6e5a1e1-bef8-4915-80d2-8ef04dd6d3aa"/>
    <xsd:import namespace="1b7730cb-baf1-489b-9e39-29f5c7ab9e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5a1e1-bef8-4915-80d2-8ef04dd6d3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730cb-baf1-489b-9e39-29f5c7ab9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FB6A19-F6E2-4CE4-9707-D9086ABF3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e5a1e1-bef8-4915-80d2-8ef04dd6d3aa"/>
    <ds:schemaRef ds:uri="1b7730cb-baf1-489b-9e39-29f5c7ab9e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C490C7-2C29-4995-B0BD-85CB656CBD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8E6440-497B-4BDC-9A66-0C79DF38CF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652</Words>
  <Application>Microsoft Office PowerPoint</Application>
  <PresentationFormat>Bredbild</PresentationFormat>
  <Paragraphs>92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Helvetica</vt:lpstr>
      <vt:lpstr>Noto Sans</vt:lpstr>
      <vt:lpstr>Noto Serif</vt:lpstr>
      <vt:lpstr>Office-tema</vt:lpstr>
      <vt:lpstr>Region Varmland</vt:lpstr>
      <vt:lpstr>Region Varmland Grå</vt:lpstr>
      <vt:lpstr>Stor rubrik</vt:lpstr>
      <vt:lpstr>7_Office-tema</vt:lpstr>
      <vt:lpstr>Exempel flödesschema</vt:lpstr>
      <vt:lpstr>PowerPoint-presentation</vt:lpstr>
      <vt:lpstr>Doris 10 år bryter armen</vt:lpstr>
      <vt:lpstr>PowerPoint-presentation</vt:lpstr>
      <vt:lpstr>Selma 8 år  känner oro</vt:lpstr>
      <vt:lpstr>PowerPoint-presentation</vt:lpstr>
      <vt:lpstr>Gustav 75 år har amputerat benet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</dc:creator>
  <cp:lastModifiedBy>Karin Svensson</cp:lastModifiedBy>
  <cp:revision>10</cp:revision>
  <dcterms:created xsi:type="dcterms:W3CDTF">2018-12-03T10:49:39Z</dcterms:created>
  <dcterms:modified xsi:type="dcterms:W3CDTF">2024-09-19T08:56:51Z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0x010100640CB4B0B9C60246948B693A69024D3D</vt:lpwstr>
  </property>
  <property fmtid="{D5CDD505-2E9C-101B-9397-08002B2CF9AE}" pid="3" name="kdHandlingstyp">
    <vt:lpwstr>6;#Dokument|5c09fdb5-f032-4876-8da2-f1ca59c040a3</vt:lpwstr>
  </property>
  <property fmtid="{D5CDD505-2E9C-101B-9397-08002B2CF9AE}" pid="4" name="kdKonfidentialitetsklass">
    <vt:lpwstr>1;#1 - Normala krav|55a84703-1395-486b-81e1-0091c67d8a0e</vt:lpwstr>
  </property>
  <property fmtid="{D5CDD505-2E9C-101B-9397-08002B2CF9AE}" pid="5" name="kdProcess">
    <vt:lpwstr>4;#Ej process|a86c2502-7b97-41b0-90df-5b8d5f2ce7ca</vt:lpwstr>
  </property>
  <property fmtid="{D5CDD505-2E9C-101B-9397-08002B2CF9AE}" pid="6" name="kdGallring">
    <vt:lpwstr>2;#Aktuellt|4ffc7aaa-9fec-4498-ba31-fca1cefbade4</vt:lpwstr>
  </property>
  <property fmtid="{D5CDD505-2E9C-101B-9397-08002B2CF9AE}" pid="7" name="kdUtfardandeOrganisation">
    <vt:lpwstr>7;#Kommunikationsstaben|5fa582d4-4538-4f01-aeea-bf7cd387ca9d</vt:lpwstr>
  </property>
</Properties>
</file>