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1" r:id="rId2"/>
    <p:sldId id="342" r:id="rId3"/>
    <p:sldId id="256" r:id="rId4"/>
    <p:sldId id="344" r:id="rId5"/>
    <p:sldId id="329" r:id="rId6"/>
    <p:sldId id="343" r:id="rId7"/>
    <p:sldId id="347" r:id="rId8"/>
    <p:sldId id="292" r:id="rId9"/>
    <p:sldId id="300" r:id="rId10"/>
    <p:sldId id="259" r:id="rId11"/>
    <p:sldId id="280" r:id="rId12"/>
    <p:sldId id="348" r:id="rId13"/>
    <p:sldId id="349" r:id="rId14"/>
    <p:sldId id="301" r:id="rId15"/>
    <p:sldId id="308" r:id="rId16"/>
    <p:sldId id="330" r:id="rId17"/>
    <p:sldId id="334" r:id="rId18"/>
    <p:sldId id="331" r:id="rId19"/>
    <p:sldId id="332" r:id="rId20"/>
    <p:sldId id="346" r:id="rId21"/>
    <p:sldId id="320" r:id="rId22"/>
    <p:sldId id="335" r:id="rId23"/>
    <p:sldId id="312" r:id="rId24"/>
    <p:sldId id="313" r:id="rId25"/>
    <p:sldId id="336" r:id="rId26"/>
    <p:sldId id="337" r:id="rId27"/>
    <p:sldId id="324" r:id="rId28"/>
    <p:sldId id="314" r:id="rId29"/>
    <p:sldId id="303" r:id="rId30"/>
    <p:sldId id="322" r:id="rId31"/>
    <p:sldId id="315" r:id="rId32"/>
    <p:sldId id="318" r:id="rId33"/>
    <p:sldId id="319" r:id="rId34"/>
    <p:sldId id="316" r:id="rId35"/>
    <p:sldId id="350" r:id="rId36"/>
    <p:sldId id="321" r:id="rId37"/>
    <p:sldId id="306" r:id="rId38"/>
  </p:sldIdLst>
  <p:sldSz cx="9144000" cy="6858000" type="screen4x3"/>
  <p:notesSz cx="6797675" cy="98567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75" autoAdjust="0"/>
  </p:normalViewPr>
  <p:slideViewPr>
    <p:cSldViewPr>
      <p:cViewPr>
        <p:scale>
          <a:sx n="80" d="100"/>
          <a:sy n="80" d="100"/>
        </p:scale>
        <p:origin x="-2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7240E-EF22-4373-95B8-E9DA598CB812}" type="doc">
      <dgm:prSet loTypeId="urn:microsoft.com/office/officeart/2005/8/layout/chevron2" loCatId="process" qsTypeId="urn:microsoft.com/office/officeart/2005/8/quickstyle/simple1" qsCatId="simple" csTypeId="urn:microsoft.com/office/officeart/2005/8/colors/accent3_1" csCatId="accent3" phldr="1"/>
      <dgm:spPr/>
      <dgm:t>
        <a:bodyPr/>
        <a:lstStyle/>
        <a:p>
          <a:endParaRPr lang="sv-SE"/>
        </a:p>
      </dgm:t>
    </dgm:pt>
    <dgm:pt modelId="{3F066EA9-B96E-4046-A0C6-A7CE7DCB6490}">
      <dgm:prSet phldrT="[Text]"/>
      <dgm:spPr/>
      <dgm:t>
        <a:bodyPr/>
        <a:lstStyle/>
        <a:p>
          <a:r>
            <a:rPr lang="sv-SE" dirty="0" smtClean="0"/>
            <a:t>Steg 1</a:t>
          </a:r>
          <a:endParaRPr lang="sv-SE" dirty="0"/>
        </a:p>
      </dgm:t>
    </dgm:pt>
    <dgm:pt modelId="{8647635E-B385-4A3A-B609-8A80235EDEDC}" type="parTrans" cxnId="{92028FB2-53A1-48B8-9883-B4ACB95CB210}">
      <dgm:prSet/>
      <dgm:spPr/>
      <dgm:t>
        <a:bodyPr/>
        <a:lstStyle/>
        <a:p>
          <a:endParaRPr lang="sv-SE"/>
        </a:p>
      </dgm:t>
    </dgm:pt>
    <dgm:pt modelId="{1CCDF421-5580-4E39-B1C8-125727811D0A}" type="sibTrans" cxnId="{92028FB2-53A1-48B8-9883-B4ACB95CB210}">
      <dgm:prSet/>
      <dgm:spPr/>
      <dgm:t>
        <a:bodyPr/>
        <a:lstStyle/>
        <a:p>
          <a:endParaRPr lang="sv-SE"/>
        </a:p>
      </dgm:t>
    </dgm:pt>
    <dgm:pt modelId="{5D9264A0-98BC-4C4C-AC99-5818013E2F50}">
      <dgm:prSet phldrT="[Text]"/>
      <dgm:spPr/>
      <dgm:t>
        <a:bodyPr/>
        <a:lstStyle/>
        <a:p>
          <a:r>
            <a:rPr lang="sv-SE" dirty="0" smtClean="0"/>
            <a:t>Ta fram underlag </a:t>
          </a:r>
          <a:endParaRPr lang="sv-SE" dirty="0"/>
        </a:p>
      </dgm:t>
    </dgm:pt>
    <dgm:pt modelId="{DEF7C34C-2455-458D-80AC-3A8DB95F16FC}" type="parTrans" cxnId="{C620615B-A0E0-4E0F-A5EC-41D06E81B4FA}">
      <dgm:prSet/>
      <dgm:spPr/>
      <dgm:t>
        <a:bodyPr/>
        <a:lstStyle/>
        <a:p>
          <a:endParaRPr lang="sv-SE"/>
        </a:p>
      </dgm:t>
    </dgm:pt>
    <dgm:pt modelId="{3A665343-918C-4E94-A86C-826E34C9FCBA}" type="sibTrans" cxnId="{C620615B-A0E0-4E0F-A5EC-41D06E81B4FA}">
      <dgm:prSet/>
      <dgm:spPr/>
      <dgm:t>
        <a:bodyPr/>
        <a:lstStyle/>
        <a:p>
          <a:endParaRPr lang="sv-SE"/>
        </a:p>
      </dgm:t>
    </dgm:pt>
    <dgm:pt modelId="{F28A88EC-FC92-47F7-82E9-399192FC51F6}">
      <dgm:prSet phldrT="[Text]"/>
      <dgm:spPr/>
      <dgm:t>
        <a:bodyPr/>
        <a:lstStyle/>
        <a:p>
          <a:r>
            <a:rPr lang="sv-SE" dirty="0" smtClean="0"/>
            <a:t>Steg 2</a:t>
          </a:r>
          <a:endParaRPr lang="sv-SE" dirty="0"/>
        </a:p>
      </dgm:t>
    </dgm:pt>
    <dgm:pt modelId="{6DE4923E-687D-4CE5-BAAD-70268374C446}" type="parTrans" cxnId="{2A31E936-B7A5-40AD-9698-BA7A3C2B9D04}">
      <dgm:prSet/>
      <dgm:spPr/>
      <dgm:t>
        <a:bodyPr/>
        <a:lstStyle/>
        <a:p>
          <a:endParaRPr lang="sv-SE"/>
        </a:p>
      </dgm:t>
    </dgm:pt>
    <dgm:pt modelId="{C178D044-9903-42AE-9683-85B643DF0E52}" type="sibTrans" cxnId="{2A31E936-B7A5-40AD-9698-BA7A3C2B9D04}">
      <dgm:prSet/>
      <dgm:spPr/>
      <dgm:t>
        <a:bodyPr/>
        <a:lstStyle/>
        <a:p>
          <a:endParaRPr lang="sv-SE"/>
        </a:p>
      </dgm:t>
    </dgm:pt>
    <dgm:pt modelId="{4FAA6737-C8E6-4625-B62A-C6942BFFAA6E}">
      <dgm:prSet phldrT="[Text]"/>
      <dgm:spPr/>
      <dgm:t>
        <a:bodyPr/>
        <a:lstStyle/>
        <a:p>
          <a:r>
            <a:rPr lang="sv-SE" dirty="0" smtClean="0"/>
            <a:t>Inventera utvecklingsbehov</a:t>
          </a:r>
          <a:endParaRPr lang="sv-SE" dirty="0"/>
        </a:p>
      </dgm:t>
    </dgm:pt>
    <dgm:pt modelId="{FEAFBEDE-06F4-4A43-AB23-97F68F77923D}" type="parTrans" cxnId="{C287BF8E-F937-43E7-B1D2-E8F10F270154}">
      <dgm:prSet/>
      <dgm:spPr/>
      <dgm:t>
        <a:bodyPr/>
        <a:lstStyle/>
        <a:p>
          <a:endParaRPr lang="sv-SE"/>
        </a:p>
      </dgm:t>
    </dgm:pt>
    <dgm:pt modelId="{C1469A03-669F-4514-8199-019A494250C5}" type="sibTrans" cxnId="{C287BF8E-F937-43E7-B1D2-E8F10F270154}">
      <dgm:prSet/>
      <dgm:spPr/>
      <dgm:t>
        <a:bodyPr/>
        <a:lstStyle/>
        <a:p>
          <a:endParaRPr lang="sv-SE"/>
        </a:p>
      </dgm:t>
    </dgm:pt>
    <dgm:pt modelId="{BE0E414E-98C0-40BF-953D-70F5DB6053FE}">
      <dgm:prSet phldrT="[Text]"/>
      <dgm:spPr/>
      <dgm:t>
        <a:bodyPr/>
        <a:lstStyle/>
        <a:p>
          <a:r>
            <a:rPr lang="sv-SE" dirty="0" smtClean="0"/>
            <a:t>Steg 3</a:t>
          </a:r>
          <a:endParaRPr lang="sv-SE" dirty="0"/>
        </a:p>
      </dgm:t>
    </dgm:pt>
    <dgm:pt modelId="{3E8241AF-A67D-4E51-BBBA-47BEA4453BA9}" type="parTrans" cxnId="{24DBEB3C-FFC6-4639-9A52-5EDCAEB3CB67}">
      <dgm:prSet/>
      <dgm:spPr/>
      <dgm:t>
        <a:bodyPr/>
        <a:lstStyle/>
        <a:p>
          <a:endParaRPr lang="sv-SE"/>
        </a:p>
      </dgm:t>
    </dgm:pt>
    <dgm:pt modelId="{05DF1717-04D0-4B7B-9E47-8E9378FB5AA0}" type="sibTrans" cxnId="{24DBEB3C-FFC6-4639-9A52-5EDCAEB3CB67}">
      <dgm:prSet/>
      <dgm:spPr/>
      <dgm:t>
        <a:bodyPr/>
        <a:lstStyle/>
        <a:p>
          <a:endParaRPr lang="sv-SE"/>
        </a:p>
      </dgm:t>
    </dgm:pt>
    <dgm:pt modelId="{3EA43B1A-8E6B-4746-9E72-B8D52B97E28C}">
      <dgm:prSet phldrT="[Text]"/>
      <dgm:spPr/>
      <dgm:t>
        <a:bodyPr/>
        <a:lstStyle/>
        <a:p>
          <a:r>
            <a:rPr lang="sv-SE" dirty="0" smtClean="0"/>
            <a:t>Remiss</a:t>
          </a:r>
          <a:endParaRPr lang="sv-SE" dirty="0"/>
        </a:p>
      </dgm:t>
    </dgm:pt>
    <dgm:pt modelId="{689DCD09-D623-4234-B48B-938407CA3061}" type="parTrans" cxnId="{47425504-133C-4329-B914-2F852B326A73}">
      <dgm:prSet/>
      <dgm:spPr/>
      <dgm:t>
        <a:bodyPr/>
        <a:lstStyle/>
        <a:p>
          <a:endParaRPr lang="sv-SE"/>
        </a:p>
      </dgm:t>
    </dgm:pt>
    <dgm:pt modelId="{86D1977D-11DE-4C66-B4E0-878C005C757A}" type="sibTrans" cxnId="{47425504-133C-4329-B914-2F852B326A73}">
      <dgm:prSet/>
      <dgm:spPr/>
      <dgm:t>
        <a:bodyPr/>
        <a:lstStyle/>
        <a:p>
          <a:endParaRPr lang="sv-SE"/>
        </a:p>
      </dgm:t>
    </dgm:pt>
    <dgm:pt modelId="{02B50395-DE2B-41A3-AD16-D55B6FE14F73}">
      <dgm:prSet/>
      <dgm:spPr/>
      <dgm:t>
        <a:bodyPr/>
        <a:lstStyle/>
        <a:p>
          <a:r>
            <a:rPr lang="sv-SE" b="1" dirty="0" smtClean="0"/>
            <a:t>Steg 4</a:t>
          </a:r>
          <a:endParaRPr lang="sv-SE" b="1" dirty="0"/>
        </a:p>
      </dgm:t>
    </dgm:pt>
    <dgm:pt modelId="{7927F6A2-6B2D-480B-9AF4-BCC7CA7A9BD5}" type="parTrans" cxnId="{FE3D61C4-0407-4CDC-937E-587AF07237E1}">
      <dgm:prSet/>
      <dgm:spPr/>
      <dgm:t>
        <a:bodyPr/>
        <a:lstStyle/>
        <a:p>
          <a:endParaRPr lang="sv-SE"/>
        </a:p>
      </dgm:t>
    </dgm:pt>
    <dgm:pt modelId="{5CB716C3-9A64-401C-A0FB-E1954F135D77}" type="sibTrans" cxnId="{FE3D61C4-0407-4CDC-937E-587AF07237E1}">
      <dgm:prSet/>
      <dgm:spPr/>
      <dgm:t>
        <a:bodyPr/>
        <a:lstStyle/>
        <a:p>
          <a:endParaRPr lang="sv-SE"/>
        </a:p>
      </dgm:t>
    </dgm:pt>
    <dgm:pt modelId="{381D219F-45CA-450F-8AC2-C1C204E8B8EF}">
      <dgm:prSet/>
      <dgm:spPr/>
      <dgm:t>
        <a:bodyPr/>
        <a:lstStyle/>
        <a:p>
          <a:r>
            <a:rPr lang="sv-SE" b="1" dirty="0" smtClean="0"/>
            <a:t>Utbildningssatsning och implementering</a:t>
          </a:r>
          <a:endParaRPr lang="sv-SE" b="1" dirty="0"/>
        </a:p>
      </dgm:t>
    </dgm:pt>
    <dgm:pt modelId="{C1A7AA78-1515-43D9-9743-6B01746F31A8}" type="parTrans" cxnId="{436D6B94-7859-463A-8CD5-E136C31C1F6B}">
      <dgm:prSet/>
      <dgm:spPr/>
      <dgm:t>
        <a:bodyPr/>
        <a:lstStyle/>
        <a:p>
          <a:endParaRPr lang="sv-SE"/>
        </a:p>
      </dgm:t>
    </dgm:pt>
    <dgm:pt modelId="{8E0C83D6-D4B3-47C8-98C0-1893E67D2A04}" type="sibTrans" cxnId="{436D6B94-7859-463A-8CD5-E136C31C1F6B}">
      <dgm:prSet/>
      <dgm:spPr/>
      <dgm:t>
        <a:bodyPr/>
        <a:lstStyle/>
        <a:p>
          <a:endParaRPr lang="sv-SE"/>
        </a:p>
      </dgm:t>
    </dgm:pt>
    <dgm:pt modelId="{A76C3809-7343-4324-9675-427D5A8AC654}" type="pres">
      <dgm:prSet presAssocID="{A557240E-EF22-4373-95B8-E9DA598CB812}" presName="linearFlow" presStyleCnt="0">
        <dgm:presLayoutVars>
          <dgm:dir/>
          <dgm:animLvl val="lvl"/>
          <dgm:resizeHandles val="exact"/>
        </dgm:presLayoutVars>
      </dgm:prSet>
      <dgm:spPr/>
      <dgm:t>
        <a:bodyPr/>
        <a:lstStyle/>
        <a:p>
          <a:endParaRPr lang="sv-SE"/>
        </a:p>
      </dgm:t>
    </dgm:pt>
    <dgm:pt modelId="{4375F310-DB3F-4399-8A5D-DCB3F3FB19C5}" type="pres">
      <dgm:prSet presAssocID="{3F066EA9-B96E-4046-A0C6-A7CE7DCB6490}" presName="composite" presStyleCnt="0"/>
      <dgm:spPr/>
      <dgm:t>
        <a:bodyPr/>
        <a:lstStyle/>
        <a:p>
          <a:endParaRPr lang="sv-SE"/>
        </a:p>
      </dgm:t>
    </dgm:pt>
    <dgm:pt modelId="{4FF91C63-32D5-4EF9-B3CC-7EC2CDBA0D72}" type="pres">
      <dgm:prSet presAssocID="{3F066EA9-B96E-4046-A0C6-A7CE7DCB6490}" presName="parentText" presStyleLbl="alignNode1" presStyleIdx="0" presStyleCnt="4">
        <dgm:presLayoutVars>
          <dgm:chMax val="1"/>
          <dgm:bulletEnabled val="1"/>
        </dgm:presLayoutVars>
      </dgm:prSet>
      <dgm:spPr/>
      <dgm:t>
        <a:bodyPr/>
        <a:lstStyle/>
        <a:p>
          <a:endParaRPr lang="sv-SE"/>
        </a:p>
      </dgm:t>
    </dgm:pt>
    <dgm:pt modelId="{F6E4DAF7-18BA-4441-98B0-30B894E7C9E1}" type="pres">
      <dgm:prSet presAssocID="{3F066EA9-B96E-4046-A0C6-A7CE7DCB6490}" presName="descendantText" presStyleLbl="alignAcc1" presStyleIdx="0" presStyleCnt="4">
        <dgm:presLayoutVars>
          <dgm:bulletEnabled val="1"/>
        </dgm:presLayoutVars>
      </dgm:prSet>
      <dgm:spPr/>
      <dgm:t>
        <a:bodyPr/>
        <a:lstStyle/>
        <a:p>
          <a:endParaRPr lang="sv-SE"/>
        </a:p>
      </dgm:t>
    </dgm:pt>
    <dgm:pt modelId="{D8E97FA9-038F-475A-A0D8-C597FF32492E}" type="pres">
      <dgm:prSet presAssocID="{1CCDF421-5580-4E39-B1C8-125727811D0A}" presName="sp" presStyleCnt="0"/>
      <dgm:spPr/>
      <dgm:t>
        <a:bodyPr/>
        <a:lstStyle/>
        <a:p>
          <a:endParaRPr lang="sv-SE"/>
        </a:p>
      </dgm:t>
    </dgm:pt>
    <dgm:pt modelId="{F323E3F4-1A95-4BF7-9C38-7DF98E5E75FF}" type="pres">
      <dgm:prSet presAssocID="{F28A88EC-FC92-47F7-82E9-399192FC51F6}" presName="composite" presStyleCnt="0"/>
      <dgm:spPr/>
      <dgm:t>
        <a:bodyPr/>
        <a:lstStyle/>
        <a:p>
          <a:endParaRPr lang="sv-SE"/>
        </a:p>
      </dgm:t>
    </dgm:pt>
    <dgm:pt modelId="{DD6BBEA1-231D-48B1-8D30-55767F0A50AB}" type="pres">
      <dgm:prSet presAssocID="{F28A88EC-FC92-47F7-82E9-399192FC51F6}" presName="parentText" presStyleLbl="alignNode1" presStyleIdx="1" presStyleCnt="4">
        <dgm:presLayoutVars>
          <dgm:chMax val="1"/>
          <dgm:bulletEnabled val="1"/>
        </dgm:presLayoutVars>
      </dgm:prSet>
      <dgm:spPr/>
      <dgm:t>
        <a:bodyPr/>
        <a:lstStyle/>
        <a:p>
          <a:endParaRPr lang="sv-SE"/>
        </a:p>
      </dgm:t>
    </dgm:pt>
    <dgm:pt modelId="{3005F131-0CE6-42CD-A63E-F59AA28587D8}" type="pres">
      <dgm:prSet presAssocID="{F28A88EC-FC92-47F7-82E9-399192FC51F6}" presName="descendantText" presStyleLbl="alignAcc1" presStyleIdx="1" presStyleCnt="4">
        <dgm:presLayoutVars>
          <dgm:bulletEnabled val="1"/>
        </dgm:presLayoutVars>
      </dgm:prSet>
      <dgm:spPr/>
      <dgm:t>
        <a:bodyPr/>
        <a:lstStyle/>
        <a:p>
          <a:endParaRPr lang="sv-SE"/>
        </a:p>
      </dgm:t>
    </dgm:pt>
    <dgm:pt modelId="{2E73DBFA-403C-4333-9395-A9EF56B6B6A2}" type="pres">
      <dgm:prSet presAssocID="{C178D044-9903-42AE-9683-85B643DF0E52}" presName="sp" presStyleCnt="0"/>
      <dgm:spPr/>
      <dgm:t>
        <a:bodyPr/>
        <a:lstStyle/>
        <a:p>
          <a:endParaRPr lang="sv-SE"/>
        </a:p>
      </dgm:t>
    </dgm:pt>
    <dgm:pt modelId="{571ABC8A-69FB-42CF-9464-70758DFEE144}" type="pres">
      <dgm:prSet presAssocID="{BE0E414E-98C0-40BF-953D-70F5DB6053FE}" presName="composite" presStyleCnt="0"/>
      <dgm:spPr/>
      <dgm:t>
        <a:bodyPr/>
        <a:lstStyle/>
        <a:p>
          <a:endParaRPr lang="sv-SE"/>
        </a:p>
      </dgm:t>
    </dgm:pt>
    <dgm:pt modelId="{D03DCFBA-ADDB-418F-BA56-40C5D9121C56}" type="pres">
      <dgm:prSet presAssocID="{BE0E414E-98C0-40BF-953D-70F5DB6053FE}" presName="parentText" presStyleLbl="alignNode1" presStyleIdx="2" presStyleCnt="4">
        <dgm:presLayoutVars>
          <dgm:chMax val="1"/>
          <dgm:bulletEnabled val="1"/>
        </dgm:presLayoutVars>
      </dgm:prSet>
      <dgm:spPr/>
      <dgm:t>
        <a:bodyPr/>
        <a:lstStyle/>
        <a:p>
          <a:endParaRPr lang="sv-SE"/>
        </a:p>
      </dgm:t>
    </dgm:pt>
    <dgm:pt modelId="{59C40DEF-06AB-4CC7-91EB-C52C7C03E876}" type="pres">
      <dgm:prSet presAssocID="{BE0E414E-98C0-40BF-953D-70F5DB6053FE}" presName="descendantText" presStyleLbl="alignAcc1" presStyleIdx="2" presStyleCnt="4">
        <dgm:presLayoutVars>
          <dgm:bulletEnabled val="1"/>
        </dgm:presLayoutVars>
      </dgm:prSet>
      <dgm:spPr/>
      <dgm:t>
        <a:bodyPr/>
        <a:lstStyle/>
        <a:p>
          <a:endParaRPr lang="sv-SE"/>
        </a:p>
      </dgm:t>
    </dgm:pt>
    <dgm:pt modelId="{FCBFDF41-85F0-45A2-A386-7D43610BD951}" type="pres">
      <dgm:prSet presAssocID="{05DF1717-04D0-4B7B-9E47-8E9378FB5AA0}" presName="sp" presStyleCnt="0"/>
      <dgm:spPr/>
      <dgm:t>
        <a:bodyPr/>
        <a:lstStyle/>
        <a:p>
          <a:endParaRPr lang="sv-SE"/>
        </a:p>
      </dgm:t>
    </dgm:pt>
    <dgm:pt modelId="{CA95A700-0A96-43A2-A2B1-E6498CAB155E}" type="pres">
      <dgm:prSet presAssocID="{02B50395-DE2B-41A3-AD16-D55B6FE14F73}" presName="composite" presStyleCnt="0"/>
      <dgm:spPr/>
      <dgm:t>
        <a:bodyPr/>
        <a:lstStyle/>
        <a:p>
          <a:endParaRPr lang="sv-SE"/>
        </a:p>
      </dgm:t>
    </dgm:pt>
    <dgm:pt modelId="{79139DB6-0515-4747-8878-195356BCDC07}" type="pres">
      <dgm:prSet presAssocID="{02B50395-DE2B-41A3-AD16-D55B6FE14F73}" presName="parentText" presStyleLbl="alignNode1" presStyleIdx="3" presStyleCnt="4">
        <dgm:presLayoutVars>
          <dgm:chMax val="1"/>
          <dgm:bulletEnabled val="1"/>
        </dgm:presLayoutVars>
      </dgm:prSet>
      <dgm:spPr/>
      <dgm:t>
        <a:bodyPr/>
        <a:lstStyle/>
        <a:p>
          <a:endParaRPr lang="sv-SE"/>
        </a:p>
      </dgm:t>
    </dgm:pt>
    <dgm:pt modelId="{9C155284-F079-4E5A-8318-3D417562D311}" type="pres">
      <dgm:prSet presAssocID="{02B50395-DE2B-41A3-AD16-D55B6FE14F73}" presName="descendantText" presStyleLbl="alignAcc1" presStyleIdx="3" presStyleCnt="4">
        <dgm:presLayoutVars>
          <dgm:bulletEnabled val="1"/>
        </dgm:presLayoutVars>
      </dgm:prSet>
      <dgm:spPr/>
      <dgm:t>
        <a:bodyPr/>
        <a:lstStyle/>
        <a:p>
          <a:endParaRPr lang="sv-SE"/>
        </a:p>
      </dgm:t>
    </dgm:pt>
  </dgm:ptLst>
  <dgm:cxnLst>
    <dgm:cxn modelId="{47425504-133C-4329-B914-2F852B326A73}" srcId="{BE0E414E-98C0-40BF-953D-70F5DB6053FE}" destId="{3EA43B1A-8E6B-4746-9E72-B8D52B97E28C}" srcOrd="0" destOrd="0" parTransId="{689DCD09-D623-4234-B48B-938407CA3061}" sibTransId="{86D1977D-11DE-4C66-B4E0-878C005C757A}"/>
    <dgm:cxn modelId="{24DBEB3C-FFC6-4639-9A52-5EDCAEB3CB67}" srcId="{A557240E-EF22-4373-95B8-E9DA598CB812}" destId="{BE0E414E-98C0-40BF-953D-70F5DB6053FE}" srcOrd="2" destOrd="0" parTransId="{3E8241AF-A67D-4E51-BBBA-47BEA4453BA9}" sibTransId="{05DF1717-04D0-4B7B-9E47-8E9378FB5AA0}"/>
    <dgm:cxn modelId="{436D6B94-7859-463A-8CD5-E136C31C1F6B}" srcId="{02B50395-DE2B-41A3-AD16-D55B6FE14F73}" destId="{381D219F-45CA-450F-8AC2-C1C204E8B8EF}" srcOrd="0" destOrd="0" parTransId="{C1A7AA78-1515-43D9-9743-6B01746F31A8}" sibTransId="{8E0C83D6-D4B3-47C8-98C0-1893E67D2A04}"/>
    <dgm:cxn modelId="{EBF35C18-E6F6-41BE-8A1D-F7024A11D3E8}" type="presOf" srcId="{3F066EA9-B96E-4046-A0C6-A7CE7DCB6490}" destId="{4FF91C63-32D5-4EF9-B3CC-7EC2CDBA0D72}" srcOrd="0" destOrd="0" presId="urn:microsoft.com/office/officeart/2005/8/layout/chevron2"/>
    <dgm:cxn modelId="{2A31E936-B7A5-40AD-9698-BA7A3C2B9D04}" srcId="{A557240E-EF22-4373-95B8-E9DA598CB812}" destId="{F28A88EC-FC92-47F7-82E9-399192FC51F6}" srcOrd="1" destOrd="0" parTransId="{6DE4923E-687D-4CE5-BAAD-70268374C446}" sibTransId="{C178D044-9903-42AE-9683-85B643DF0E52}"/>
    <dgm:cxn modelId="{7B7067EA-B4C2-47D3-8AD9-29FE89EF2F8E}" type="presOf" srcId="{02B50395-DE2B-41A3-AD16-D55B6FE14F73}" destId="{79139DB6-0515-4747-8878-195356BCDC07}" srcOrd="0" destOrd="0" presId="urn:microsoft.com/office/officeart/2005/8/layout/chevron2"/>
    <dgm:cxn modelId="{B3989A70-8C28-4235-B87A-934D78C50B4A}" type="presOf" srcId="{BE0E414E-98C0-40BF-953D-70F5DB6053FE}" destId="{D03DCFBA-ADDB-418F-BA56-40C5D9121C56}" srcOrd="0" destOrd="0" presId="urn:microsoft.com/office/officeart/2005/8/layout/chevron2"/>
    <dgm:cxn modelId="{65285E21-AE35-40AF-91FF-AF34282E36BA}" type="presOf" srcId="{F28A88EC-FC92-47F7-82E9-399192FC51F6}" destId="{DD6BBEA1-231D-48B1-8D30-55767F0A50AB}" srcOrd="0" destOrd="0" presId="urn:microsoft.com/office/officeart/2005/8/layout/chevron2"/>
    <dgm:cxn modelId="{FE3D61C4-0407-4CDC-937E-587AF07237E1}" srcId="{A557240E-EF22-4373-95B8-E9DA598CB812}" destId="{02B50395-DE2B-41A3-AD16-D55B6FE14F73}" srcOrd="3" destOrd="0" parTransId="{7927F6A2-6B2D-480B-9AF4-BCC7CA7A9BD5}" sibTransId="{5CB716C3-9A64-401C-A0FB-E1954F135D77}"/>
    <dgm:cxn modelId="{FFAF230D-89B3-4426-9A59-C3A04E039188}" type="presOf" srcId="{A557240E-EF22-4373-95B8-E9DA598CB812}" destId="{A76C3809-7343-4324-9675-427D5A8AC654}" srcOrd="0" destOrd="0" presId="urn:microsoft.com/office/officeart/2005/8/layout/chevron2"/>
    <dgm:cxn modelId="{92028FB2-53A1-48B8-9883-B4ACB95CB210}" srcId="{A557240E-EF22-4373-95B8-E9DA598CB812}" destId="{3F066EA9-B96E-4046-A0C6-A7CE7DCB6490}" srcOrd="0" destOrd="0" parTransId="{8647635E-B385-4A3A-B609-8A80235EDEDC}" sibTransId="{1CCDF421-5580-4E39-B1C8-125727811D0A}"/>
    <dgm:cxn modelId="{27562F80-2A69-4D6E-BC79-E86247D42127}" type="presOf" srcId="{381D219F-45CA-450F-8AC2-C1C204E8B8EF}" destId="{9C155284-F079-4E5A-8318-3D417562D311}" srcOrd="0" destOrd="0" presId="urn:microsoft.com/office/officeart/2005/8/layout/chevron2"/>
    <dgm:cxn modelId="{716FDEF0-177F-4A1F-B825-78C96991FBF5}" type="presOf" srcId="{5D9264A0-98BC-4C4C-AC99-5818013E2F50}" destId="{F6E4DAF7-18BA-4441-98B0-30B894E7C9E1}" srcOrd="0" destOrd="0" presId="urn:microsoft.com/office/officeart/2005/8/layout/chevron2"/>
    <dgm:cxn modelId="{C620615B-A0E0-4E0F-A5EC-41D06E81B4FA}" srcId="{3F066EA9-B96E-4046-A0C6-A7CE7DCB6490}" destId="{5D9264A0-98BC-4C4C-AC99-5818013E2F50}" srcOrd="0" destOrd="0" parTransId="{DEF7C34C-2455-458D-80AC-3A8DB95F16FC}" sibTransId="{3A665343-918C-4E94-A86C-826E34C9FCBA}"/>
    <dgm:cxn modelId="{C287BF8E-F937-43E7-B1D2-E8F10F270154}" srcId="{F28A88EC-FC92-47F7-82E9-399192FC51F6}" destId="{4FAA6737-C8E6-4625-B62A-C6942BFFAA6E}" srcOrd="0" destOrd="0" parTransId="{FEAFBEDE-06F4-4A43-AB23-97F68F77923D}" sibTransId="{C1469A03-669F-4514-8199-019A494250C5}"/>
    <dgm:cxn modelId="{73362C63-EE2A-43D0-B9B4-8882AD579734}" type="presOf" srcId="{3EA43B1A-8E6B-4746-9E72-B8D52B97E28C}" destId="{59C40DEF-06AB-4CC7-91EB-C52C7C03E876}" srcOrd="0" destOrd="0" presId="urn:microsoft.com/office/officeart/2005/8/layout/chevron2"/>
    <dgm:cxn modelId="{139FDF00-F30F-4FAB-87D8-87C52932E043}" type="presOf" srcId="{4FAA6737-C8E6-4625-B62A-C6942BFFAA6E}" destId="{3005F131-0CE6-42CD-A63E-F59AA28587D8}" srcOrd="0" destOrd="0" presId="urn:microsoft.com/office/officeart/2005/8/layout/chevron2"/>
    <dgm:cxn modelId="{F6D851D0-5981-4D61-8380-E14073C206B3}" type="presParOf" srcId="{A76C3809-7343-4324-9675-427D5A8AC654}" destId="{4375F310-DB3F-4399-8A5D-DCB3F3FB19C5}" srcOrd="0" destOrd="0" presId="urn:microsoft.com/office/officeart/2005/8/layout/chevron2"/>
    <dgm:cxn modelId="{B5415D4D-2B98-4E9B-9A52-A7C8EB05218E}" type="presParOf" srcId="{4375F310-DB3F-4399-8A5D-DCB3F3FB19C5}" destId="{4FF91C63-32D5-4EF9-B3CC-7EC2CDBA0D72}" srcOrd="0" destOrd="0" presId="urn:microsoft.com/office/officeart/2005/8/layout/chevron2"/>
    <dgm:cxn modelId="{B84DB97C-7A43-4E5F-ACCE-30D40CD84E44}" type="presParOf" srcId="{4375F310-DB3F-4399-8A5D-DCB3F3FB19C5}" destId="{F6E4DAF7-18BA-4441-98B0-30B894E7C9E1}" srcOrd="1" destOrd="0" presId="urn:microsoft.com/office/officeart/2005/8/layout/chevron2"/>
    <dgm:cxn modelId="{DA551E8E-B424-494D-92A2-A0961136FA05}" type="presParOf" srcId="{A76C3809-7343-4324-9675-427D5A8AC654}" destId="{D8E97FA9-038F-475A-A0D8-C597FF32492E}" srcOrd="1" destOrd="0" presId="urn:microsoft.com/office/officeart/2005/8/layout/chevron2"/>
    <dgm:cxn modelId="{F46D00DD-9022-48C5-8B2D-13827DCBCE16}" type="presParOf" srcId="{A76C3809-7343-4324-9675-427D5A8AC654}" destId="{F323E3F4-1A95-4BF7-9C38-7DF98E5E75FF}" srcOrd="2" destOrd="0" presId="urn:microsoft.com/office/officeart/2005/8/layout/chevron2"/>
    <dgm:cxn modelId="{62FDFDC1-31EC-4694-9812-7F9BC4F3512F}" type="presParOf" srcId="{F323E3F4-1A95-4BF7-9C38-7DF98E5E75FF}" destId="{DD6BBEA1-231D-48B1-8D30-55767F0A50AB}" srcOrd="0" destOrd="0" presId="urn:microsoft.com/office/officeart/2005/8/layout/chevron2"/>
    <dgm:cxn modelId="{433DC40E-EFC4-4180-81D2-07A0B2CFE7CE}" type="presParOf" srcId="{F323E3F4-1A95-4BF7-9C38-7DF98E5E75FF}" destId="{3005F131-0CE6-42CD-A63E-F59AA28587D8}" srcOrd="1" destOrd="0" presId="urn:microsoft.com/office/officeart/2005/8/layout/chevron2"/>
    <dgm:cxn modelId="{DF818EFF-9D0D-4BF7-8D73-48D9F9AD0DF2}" type="presParOf" srcId="{A76C3809-7343-4324-9675-427D5A8AC654}" destId="{2E73DBFA-403C-4333-9395-A9EF56B6B6A2}" srcOrd="3" destOrd="0" presId="urn:microsoft.com/office/officeart/2005/8/layout/chevron2"/>
    <dgm:cxn modelId="{905525CA-C5BB-4C69-AB75-68E914E76538}" type="presParOf" srcId="{A76C3809-7343-4324-9675-427D5A8AC654}" destId="{571ABC8A-69FB-42CF-9464-70758DFEE144}" srcOrd="4" destOrd="0" presId="urn:microsoft.com/office/officeart/2005/8/layout/chevron2"/>
    <dgm:cxn modelId="{19682C92-FF45-4545-8CE5-31BB6E0CF52F}" type="presParOf" srcId="{571ABC8A-69FB-42CF-9464-70758DFEE144}" destId="{D03DCFBA-ADDB-418F-BA56-40C5D9121C56}" srcOrd="0" destOrd="0" presId="urn:microsoft.com/office/officeart/2005/8/layout/chevron2"/>
    <dgm:cxn modelId="{0872C9DC-2E24-4642-82B3-785DB55F77C6}" type="presParOf" srcId="{571ABC8A-69FB-42CF-9464-70758DFEE144}" destId="{59C40DEF-06AB-4CC7-91EB-C52C7C03E876}" srcOrd="1" destOrd="0" presId="urn:microsoft.com/office/officeart/2005/8/layout/chevron2"/>
    <dgm:cxn modelId="{77633A60-1706-49D5-940E-EF0AF0FF2034}" type="presParOf" srcId="{A76C3809-7343-4324-9675-427D5A8AC654}" destId="{FCBFDF41-85F0-45A2-A386-7D43610BD951}" srcOrd="5" destOrd="0" presId="urn:microsoft.com/office/officeart/2005/8/layout/chevron2"/>
    <dgm:cxn modelId="{ADD4DB49-90A2-4251-A773-C91BED1D6088}" type="presParOf" srcId="{A76C3809-7343-4324-9675-427D5A8AC654}" destId="{CA95A700-0A96-43A2-A2B1-E6498CAB155E}" srcOrd="6" destOrd="0" presId="urn:microsoft.com/office/officeart/2005/8/layout/chevron2"/>
    <dgm:cxn modelId="{5EFA9F2C-D1D7-4EE0-9FBB-111BC8F05B86}" type="presParOf" srcId="{CA95A700-0A96-43A2-A2B1-E6498CAB155E}" destId="{79139DB6-0515-4747-8878-195356BCDC07}" srcOrd="0" destOrd="0" presId="urn:microsoft.com/office/officeart/2005/8/layout/chevron2"/>
    <dgm:cxn modelId="{C3A54203-719E-4576-8DDA-405D1C0A12E0}" type="presParOf" srcId="{CA95A700-0A96-43A2-A2B1-E6498CAB155E}" destId="{9C155284-F079-4E5A-8318-3D417562D31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DE5C5-C945-4EF6-8025-CF0290E54226}"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sv-SE"/>
        </a:p>
      </dgm:t>
    </dgm:pt>
    <dgm:pt modelId="{AA78AB99-6238-498B-AD57-0F6B3C9F2EBA}">
      <dgm:prSet phldrT="[Text]"/>
      <dgm:spPr/>
      <dgm:t>
        <a:bodyPr/>
        <a:lstStyle/>
        <a:p>
          <a:r>
            <a:rPr lang="sv-SE" dirty="0" smtClean="0"/>
            <a:t>Upptäcka</a:t>
          </a:r>
          <a:endParaRPr lang="sv-SE" dirty="0"/>
        </a:p>
      </dgm:t>
    </dgm:pt>
    <dgm:pt modelId="{9AE27FC6-8B13-4DF8-B123-ABF915323AFB}" type="parTrans" cxnId="{5F8E6521-8CC2-4070-9B40-6CEA090B0787}">
      <dgm:prSet/>
      <dgm:spPr/>
      <dgm:t>
        <a:bodyPr/>
        <a:lstStyle/>
        <a:p>
          <a:endParaRPr lang="sv-SE"/>
        </a:p>
      </dgm:t>
    </dgm:pt>
    <dgm:pt modelId="{8EC097E2-6BEC-4B80-A30B-A7867337B948}" type="sibTrans" cxnId="{5F8E6521-8CC2-4070-9B40-6CEA090B0787}">
      <dgm:prSet/>
      <dgm:spPr/>
      <dgm:t>
        <a:bodyPr/>
        <a:lstStyle/>
        <a:p>
          <a:endParaRPr lang="sv-SE"/>
        </a:p>
      </dgm:t>
    </dgm:pt>
    <dgm:pt modelId="{D5B02994-E1C6-4CA2-9F5F-0C35BBF0671B}">
      <dgm:prSet phldrT="[Text]" custT="1"/>
      <dgm:spPr/>
      <dgm:t>
        <a:bodyPr/>
        <a:lstStyle/>
        <a:p>
          <a:r>
            <a:rPr lang="sv-SE" sz="1600" dirty="0" smtClean="0"/>
            <a:t>Linda har sökt kontakt med skolsköterskan flera gånger senaste terminen</a:t>
          </a:r>
          <a:endParaRPr lang="sv-SE" sz="1600" dirty="0"/>
        </a:p>
      </dgm:t>
    </dgm:pt>
    <dgm:pt modelId="{3A16B151-B1A9-4140-9076-B483AC29AAFA}" type="parTrans" cxnId="{363772D8-7451-4BA5-9657-4926A34D8711}">
      <dgm:prSet/>
      <dgm:spPr/>
      <dgm:t>
        <a:bodyPr/>
        <a:lstStyle/>
        <a:p>
          <a:endParaRPr lang="sv-SE"/>
        </a:p>
      </dgm:t>
    </dgm:pt>
    <dgm:pt modelId="{A89F6841-87C4-4040-AE96-70249FB6FD4E}" type="sibTrans" cxnId="{363772D8-7451-4BA5-9657-4926A34D8711}">
      <dgm:prSet/>
      <dgm:spPr/>
      <dgm:t>
        <a:bodyPr/>
        <a:lstStyle/>
        <a:p>
          <a:endParaRPr lang="sv-SE"/>
        </a:p>
      </dgm:t>
    </dgm:pt>
    <dgm:pt modelId="{E60E7A89-28EB-4FE2-B763-F19E14BB88F2}">
      <dgm:prSet phldrT="[Text]"/>
      <dgm:spPr/>
      <dgm:t>
        <a:bodyPr/>
        <a:lstStyle/>
        <a:p>
          <a:r>
            <a:rPr lang="sv-SE" dirty="0" smtClean="0"/>
            <a:t>Utreda</a:t>
          </a:r>
          <a:endParaRPr lang="sv-SE" dirty="0"/>
        </a:p>
      </dgm:t>
    </dgm:pt>
    <dgm:pt modelId="{24442DE5-A589-4985-8D29-0F1ECC4BE8C7}" type="parTrans" cxnId="{BAB87D7E-C903-49B6-A451-4FA2B165E629}">
      <dgm:prSet/>
      <dgm:spPr/>
      <dgm:t>
        <a:bodyPr/>
        <a:lstStyle/>
        <a:p>
          <a:endParaRPr lang="sv-SE"/>
        </a:p>
      </dgm:t>
    </dgm:pt>
    <dgm:pt modelId="{71847B27-68BA-472D-A9C0-B0FC7F06A0F8}" type="sibTrans" cxnId="{BAB87D7E-C903-49B6-A451-4FA2B165E629}">
      <dgm:prSet/>
      <dgm:spPr/>
      <dgm:t>
        <a:bodyPr/>
        <a:lstStyle/>
        <a:p>
          <a:endParaRPr lang="sv-SE"/>
        </a:p>
      </dgm:t>
    </dgm:pt>
    <dgm:pt modelId="{3B6D2532-A991-48E5-8321-45B70055B7BB}">
      <dgm:prSet phldrT="[Text]" custT="1"/>
      <dgm:spPr/>
      <dgm:t>
        <a:bodyPr/>
        <a:lstStyle/>
        <a:p>
          <a:r>
            <a:rPr lang="sv-SE" sz="1600" dirty="0" smtClean="0"/>
            <a:t>Lindas föräldrar tar kontakt med Första linjen (alternativt Ungdomsmottagningen)</a:t>
          </a:r>
          <a:endParaRPr lang="sv-SE" sz="1600" dirty="0"/>
        </a:p>
      </dgm:t>
    </dgm:pt>
    <dgm:pt modelId="{5B2DAFCD-88D8-4EFA-A3EC-6112E8DC6782}" type="parTrans" cxnId="{3CCD6128-5FC0-4AD6-B22B-B97F36B5D980}">
      <dgm:prSet/>
      <dgm:spPr/>
      <dgm:t>
        <a:bodyPr/>
        <a:lstStyle/>
        <a:p>
          <a:endParaRPr lang="sv-SE"/>
        </a:p>
      </dgm:t>
    </dgm:pt>
    <dgm:pt modelId="{59844A78-14C0-49EA-818D-5A7A56434B73}" type="sibTrans" cxnId="{3CCD6128-5FC0-4AD6-B22B-B97F36B5D980}">
      <dgm:prSet/>
      <dgm:spPr/>
      <dgm:t>
        <a:bodyPr/>
        <a:lstStyle/>
        <a:p>
          <a:endParaRPr lang="sv-SE"/>
        </a:p>
      </dgm:t>
    </dgm:pt>
    <dgm:pt modelId="{DB50E9DF-9BDD-4A0D-B716-042E3E225A64}">
      <dgm:prSet phldrT="[Text]" custT="1"/>
      <dgm:spPr/>
      <dgm:t>
        <a:bodyPr/>
        <a:lstStyle/>
        <a:p>
          <a:r>
            <a:rPr lang="sv-SE" sz="1600" dirty="0" smtClean="0"/>
            <a:t>Kartläggning av Lindas psykosociala hälsa och situation, MET</a:t>
          </a:r>
          <a:endParaRPr lang="sv-SE" sz="1600" dirty="0"/>
        </a:p>
      </dgm:t>
    </dgm:pt>
    <dgm:pt modelId="{478D7209-3FDB-48C2-B3DD-4E6C14AEAA83}" type="parTrans" cxnId="{8D3B5CAD-2980-4929-AD3F-1440318FBC4E}">
      <dgm:prSet/>
      <dgm:spPr/>
      <dgm:t>
        <a:bodyPr/>
        <a:lstStyle/>
        <a:p>
          <a:endParaRPr lang="sv-SE"/>
        </a:p>
      </dgm:t>
    </dgm:pt>
    <dgm:pt modelId="{6838F6C6-790A-41DE-A875-3BFA59AA3746}" type="sibTrans" cxnId="{8D3B5CAD-2980-4929-AD3F-1440318FBC4E}">
      <dgm:prSet/>
      <dgm:spPr/>
      <dgm:t>
        <a:bodyPr/>
        <a:lstStyle/>
        <a:p>
          <a:endParaRPr lang="sv-SE"/>
        </a:p>
      </dgm:t>
    </dgm:pt>
    <dgm:pt modelId="{C9362D9D-2E2F-467D-A2A6-F6B2CCF29DB0}">
      <dgm:prSet phldrT="[Text]"/>
      <dgm:spPr/>
      <dgm:t>
        <a:bodyPr/>
        <a:lstStyle/>
        <a:p>
          <a:r>
            <a:rPr lang="sv-SE" dirty="0" smtClean="0"/>
            <a:t>Stödja</a:t>
          </a:r>
          <a:endParaRPr lang="sv-SE" dirty="0"/>
        </a:p>
      </dgm:t>
    </dgm:pt>
    <dgm:pt modelId="{B617780D-31FF-482A-A104-A98FD1562998}" type="parTrans" cxnId="{249BEE6B-C3D0-4B9F-9F2F-DFA491FE01C8}">
      <dgm:prSet/>
      <dgm:spPr/>
      <dgm:t>
        <a:bodyPr/>
        <a:lstStyle/>
        <a:p>
          <a:endParaRPr lang="sv-SE"/>
        </a:p>
      </dgm:t>
    </dgm:pt>
    <dgm:pt modelId="{246E521D-216B-4E7E-8681-3726D7526543}" type="sibTrans" cxnId="{249BEE6B-C3D0-4B9F-9F2F-DFA491FE01C8}">
      <dgm:prSet/>
      <dgm:spPr/>
      <dgm:t>
        <a:bodyPr/>
        <a:lstStyle/>
        <a:p>
          <a:endParaRPr lang="sv-SE"/>
        </a:p>
      </dgm:t>
    </dgm:pt>
    <dgm:pt modelId="{97140A64-0F67-48E9-896C-D58FDD6E55AB}">
      <dgm:prSet phldrT="[Text]" custT="1"/>
      <dgm:spPr/>
      <dgm:t>
        <a:bodyPr/>
        <a:lstStyle/>
        <a:p>
          <a:r>
            <a:rPr lang="sv-SE" sz="1600" dirty="0" smtClean="0"/>
            <a:t>MI: Enskilda samtal med Linda</a:t>
          </a:r>
          <a:endParaRPr lang="sv-SE" sz="1600" dirty="0"/>
        </a:p>
      </dgm:t>
    </dgm:pt>
    <dgm:pt modelId="{18EBB025-5E2C-4AC9-A04E-54B0D5820DD4}" type="parTrans" cxnId="{DBD27776-BE3D-43F2-8E86-843AA9D15623}">
      <dgm:prSet/>
      <dgm:spPr/>
      <dgm:t>
        <a:bodyPr/>
        <a:lstStyle/>
        <a:p>
          <a:endParaRPr lang="sv-SE"/>
        </a:p>
      </dgm:t>
    </dgm:pt>
    <dgm:pt modelId="{E4C4C090-AE42-4FBA-A625-DEC0FFFB8B04}" type="sibTrans" cxnId="{DBD27776-BE3D-43F2-8E86-843AA9D15623}">
      <dgm:prSet/>
      <dgm:spPr/>
      <dgm:t>
        <a:bodyPr/>
        <a:lstStyle/>
        <a:p>
          <a:endParaRPr lang="sv-SE"/>
        </a:p>
      </dgm:t>
    </dgm:pt>
    <dgm:pt modelId="{C9175C36-0726-4E8C-B0B0-40BBC4948C89}">
      <dgm:prSet phldrT="[Text]" custT="1"/>
      <dgm:spPr/>
      <dgm:t>
        <a:bodyPr/>
        <a:lstStyle/>
        <a:p>
          <a:r>
            <a:rPr lang="sv-SE" sz="1600" dirty="0" smtClean="0"/>
            <a:t>MI: Samtal med föräldrar och Linda</a:t>
          </a:r>
          <a:endParaRPr lang="sv-SE" sz="1600" dirty="0"/>
        </a:p>
      </dgm:t>
    </dgm:pt>
    <dgm:pt modelId="{743D951D-8A99-4898-854D-7AB7ED0A7F46}" type="parTrans" cxnId="{5382DB86-840F-4E8D-97B4-6722C21FCDC8}">
      <dgm:prSet/>
      <dgm:spPr/>
      <dgm:t>
        <a:bodyPr/>
        <a:lstStyle/>
        <a:p>
          <a:endParaRPr lang="sv-SE"/>
        </a:p>
      </dgm:t>
    </dgm:pt>
    <dgm:pt modelId="{0EE1978F-A9BA-4EE1-9943-0495721B86AD}" type="sibTrans" cxnId="{5382DB86-840F-4E8D-97B4-6722C21FCDC8}">
      <dgm:prSet/>
      <dgm:spPr/>
      <dgm:t>
        <a:bodyPr/>
        <a:lstStyle/>
        <a:p>
          <a:endParaRPr lang="sv-SE"/>
        </a:p>
      </dgm:t>
    </dgm:pt>
    <dgm:pt modelId="{2A3363E0-FC9C-4243-A938-D683F086F5BC}">
      <dgm:prSet phldrT="[Text]" custT="1"/>
      <dgm:spPr/>
      <dgm:t>
        <a:bodyPr/>
        <a:lstStyle/>
        <a:p>
          <a:r>
            <a:rPr lang="sv-SE" sz="1600" dirty="0" smtClean="0"/>
            <a:t>Samtal med skolsköterskan samt AUDIT (visar inte regelbundet drickande)</a:t>
          </a:r>
          <a:endParaRPr lang="sv-SE" sz="1600" dirty="0"/>
        </a:p>
      </dgm:t>
    </dgm:pt>
    <dgm:pt modelId="{4659AB67-F3BD-410E-A1C7-26974C1906D3}" type="parTrans" cxnId="{2678466E-ACBF-4BA8-A1F5-EB2C129DF58B}">
      <dgm:prSet/>
      <dgm:spPr/>
      <dgm:t>
        <a:bodyPr/>
        <a:lstStyle/>
        <a:p>
          <a:endParaRPr lang="sv-SE"/>
        </a:p>
      </dgm:t>
    </dgm:pt>
    <dgm:pt modelId="{83EB6265-54D9-4C24-81F0-3E8DB9578DC6}" type="sibTrans" cxnId="{2678466E-ACBF-4BA8-A1F5-EB2C129DF58B}">
      <dgm:prSet/>
      <dgm:spPr/>
      <dgm:t>
        <a:bodyPr/>
        <a:lstStyle/>
        <a:p>
          <a:endParaRPr lang="sv-SE"/>
        </a:p>
      </dgm:t>
    </dgm:pt>
    <dgm:pt modelId="{01B91C09-9451-4BD5-AF55-A82E3947A1F7}">
      <dgm:prSet phldrT="[Text]" custT="1"/>
      <dgm:spPr/>
      <dgm:t>
        <a:bodyPr/>
        <a:lstStyle/>
        <a:p>
          <a:r>
            <a:rPr lang="sv-SE" sz="1600" dirty="0" smtClean="0"/>
            <a:t>Möte mellan skolsköterska, skolkurator, Linda och Lindas föräldrar</a:t>
          </a:r>
          <a:endParaRPr lang="sv-SE" sz="1600" dirty="0"/>
        </a:p>
      </dgm:t>
    </dgm:pt>
    <dgm:pt modelId="{E65D15F5-B26E-40F0-A84F-908ED7F7671E}" type="parTrans" cxnId="{351B32E5-CB26-4467-AF3D-93DBD1BC8880}">
      <dgm:prSet/>
      <dgm:spPr/>
      <dgm:t>
        <a:bodyPr/>
        <a:lstStyle/>
        <a:p>
          <a:endParaRPr lang="sv-SE"/>
        </a:p>
      </dgm:t>
    </dgm:pt>
    <dgm:pt modelId="{173A0925-253F-46E2-B588-30C780E97390}" type="sibTrans" cxnId="{351B32E5-CB26-4467-AF3D-93DBD1BC8880}">
      <dgm:prSet/>
      <dgm:spPr/>
      <dgm:t>
        <a:bodyPr/>
        <a:lstStyle/>
        <a:p>
          <a:endParaRPr lang="sv-SE"/>
        </a:p>
      </dgm:t>
    </dgm:pt>
    <dgm:pt modelId="{93671A5A-F881-42DD-8D5A-7DC5D20551FB}">
      <dgm:prSet phldrT="[Text]" custT="1"/>
      <dgm:spPr/>
      <dgm:t>
        <a:bodyPr/>
        <a:lstStyle/>
        <a:p>
          <a:r>
            <a:rPr lang="sv-SE" sz="1600" dirty="0" smtClean="0"/>
            <a:t>Möte med skolan</a:t>
          </a:r>
          <a:endParaRPr lang="sv-SE" sz="1600" dirty="0"/>
        </a:p>
      </dgm:t>
    </dgm:pt>
    <dgm:pt modelId="{4788F209-5FED-484D-9876-96ED15209743}" type="parTrans" cxnId="{EF3C16BA-EEC8-40FF-929E-8FBF93308714}">
      <dgm:prSet/>
      <dgm:spPr/>
      <dgm:t>
        <a:bodyPr/>
        <a:lstStyle/>
        <a:p>
          <a:endParaRPr lang="sv-SE"/>
        </a:p>
      </dgm:t>
    </dgm:pt>
    <dgm:pt modelId="{13E653B0-608B-4D51-9A0E-866DD19FC533}" type="sibTrans" cxnId="{EF3C16BA-EEC8-40FF-929E-8FBF93308714}">
      <dgm:prSet/>
      <dgm:spPr/>
      <dgm:t>
        <a:bodyPr/>
        <a:lstStyle/>
        <a:p>
          <a:endParaRPr lang="sv-SE"/>
        </a:p>
      </dgm:t>
    </dgm:pt>
    <dgm:pt modelId="{AECCD4F0-224C-4AD4-90DC-76D2FAF3F609}">
      <dgm:prSet phldrT="[Text]" custT="1"/>
      <dgm:spPr/>
      <dgm:t>
        <a:bodyPr/>
        <a:lstStyle/>
        <a:p>
          <a:r>
            <a:rPr lang="sv-SE" sz="1600" dirty="0" smtClean="0"/>
            <a:t>Bedömning att anmälan eller remiss ej aktuellt</a:t>
          </a:r>
          <a:endParaRPr lang="sv-SE" sz="1600" dirty="0"/>
        </a:p>
      </dgm:t>
    </dgm:pt>
    <dgm:pt modelId="{E8D76418-046F-4EB2-80D9-ED81AD8AFCEC}" type="parTrans" cxnId="{B36A1E14-BF6F-41C5-85BD-BC92DEF5331F}">
      <dgm:prSet/>
      <dgm:spPr/>
      <dgm:t>
        <a:bodyPr/>
        <a:lstStyle/>
        <a:p>
          <a:endParaRPr lang="sv-SE"/>
        </a:p>
      </dgm:t>
    </dgm:pt>
    <dgm:pt modelId="{05B348BD-5D92-4726-A2A5-0662AD2AE913}" type="sibTrans" cxnId="{B36A1E14-BF6F-41C5-85BD-BC92DEF5331F}">
      <dgm:prSet/>
      <dgm:spPr/>
      <dgm:t>
        <a:bodyPr/>
        <a:lstStyle/>
        <a:p>
          <a:endParaRPr lang="sv-SE"/>
        </a:p>
      </dgm:t>
    </dgm:pt>
    <dgm:pt modelId="{CE060D7A-5DC3-4653-AE94-B35449EFFF19}" type="pres">
      <dgm:prSet presAssocID="{D2FDE5C5-C945-4EF6-8025-CF0290E54226}" presName="linearFlow" presStyleCnt="0">
        <dgm:presLayoutVars>
          <dgm:dir/>
          <dgm:animLvl val="lvl"/>
          <dgm:resizeHandles val="exact"/>
        </dgm:presLayoutVars>
      </dgm:prSet>
      <dgm:spPr/>
      <dgm:t>
        <a:bodyPr/>
        <a:lstStyle/>
        <a:p>
          <a:endParaRPr lang="sv-SE"/>
        </a:p>
      </dgm:t>
    </dgm:pt>
    <dgm:pt modelId="{B9A868A4-B553-4B2B-92FE-375031C90296}" type="pres">
      <dgm:prSet presAssocID="{AA78AB99-6238-498B-AD57-0F6B3C9F2EBA}" presName="composite" presStyleCnt="0"/>
      <dgm:spPr/>
    </dgm:pt>
    <dgm:pt modelId="{4819BBED-41C1-4E20-8671-D8B0E72B89FB}" type="pres">
      <dgm:prSet presAssocID="{AA78AB99-6238-498B-AD57-0F6B3C9F2EBA}" presName="parentText" presStyleLbl="alignNode1" presStyleIdx="0" presStyleCnt="3">
        <dgm:presLayoutVars>
          <dgm:chMax val="1"/>
          <dgm:bulletEnabled val="1"/>
        </dgm:presLayoutVars>
      </dgm:prSet>
      <dgm:spPr/>
      <dgm:t>
        <a:bodyPr/>
        <a:lstStyle/>
        <a:p>
          <a:endParaRPr lang="sv-SE"/>
        </a:p>
      </dgm:t>
    </dgm:pt>
    <dgm:pt modelId="{95A8B111-8C71-4F48-AC6A-AE2312AD7014}" type="pres">
      <dgm:prSet presAssocID="{AA78AB99-6238-498B-AD57-0F6B3C9F2EBA}" presName="descendantText" presStyleLbl="alignAcc1" presStyleIdx="0" presStyleCnt="3" custScaleY="108246" custLinFactNeighborX="-788" custLinFactNeighborY="2645">
        <dgm:presLayoutVars>
          <dgm:bulletEnabled val="1"/>
        </dgm:presLayoutVars>
      </dgm:prSet>
      <dgm:spPr/>
      <dgm:t>
        <a:bodyPr/>
        <a:lstStyle/>
        <a:p>
          <a:endParaRPr lang="sv-SE"/>
        </a:p>
      </dgm:t>
    </dgm:pt>
    <dgm:pt modelId="{B18FE433-4F7D-419F-A482-4506F117431B}" type="pres">
      <dgm:prSet presAssocID="{8EC097E2-6BEC-4B80-A30B-A7867337B948}" presName="sp" presStyleCnt="0"/>
      <dgm:spPr/>
    </dgm:pt>
    <dgm:pt modelId="{78AEE3B7-21FC-4539-B53C-DAEF31853E9F}" type="pres">
      <dgm:prSet presAssocID="{E60E7A89-28EB-4FE2-B763-F19E14BB88F2}" presName="composite" presStyleCnt="0"/>
      <dgm:spPr/>
    </dgm:pt>
    <dgm:pt modelId="{38B7CA95-9DC5-40F8-AFE9-BE53BED38529}" type="pres">
      <dgm:prSet presAssocID="{E60E7A89-28EB-4FE2-B763-F19E14BB88F2}" presName="parentText" presStyleLbl="alignNode1" presStyleIdx="1" presStyleCnt="3">
        <dgm:presLayoutVars>
          <dgm:chMax val="1"/>
          <dgm:bulletEnabled val="1"/>
        </dgm:presLayoutVars>
      </dgm:prSet>
      <dgm:spPr/>
      <dgm:t>
        <a:bodyPr/>
        <a:lstStyle/>
        <a:p>
          <a:endParaRPr lang="sv-SE"/>
        </a:p>
      </dgm:t>
    </dgm:pt>
    <dgm:pt modelId="{3BA92091-A7AB-4487-98EC-96D678ED02C6}" type="pres">
      <dgm:prSet presAssocID="{E60E7A89-28EB-4FE2-B763-F19E14BB88F2}" presName="descendantText" presStyleLbl="alignAcc1" presStyleIdx="1" presStyleCnt="3" custScaleY="124627">
        <dgm:presLayoutVars>
          <dgm:bulletEnabled val="1"/>
        </dgm:presLayoutVars>
      </dgm:prSet>
      <dgm:spPr/>
      <dgm:t>
        <a:bodyPr/>
        <a:lstStyle/>
        <a:p>
          <a:endParaRPr lang="sv-SE"/>
        </a:p>
      </dgm:t>
    </dgm:pt>
    <dgm:pt modelId="{5A797CEF-71B3-4DD4-B6C5-E2A3093C1E76}" type="pres">
      <dgm:prSet presAssocID="{71847B27-68BA-472D-A9C0-B0FC7F06A0F8}" presName="sp" presStyleCnt="0"/>
      <dgm:spPr/>
    </dgm:pt>
    <dgm:pt modelId="{AA140700-8B65-409E-A511-C4AF2CB3F099}" type="pres">
      <dgm:prSet presAssocID="{C9362D9D-2E2F-467D-A2A6-F6B2CCF29DB0}" presName="composite" presStyleCnt="0"/>
      <dgm:spPr/>
    </dgm:pt>
    <dgm:pt modelId="{05E169BC-A992-4A52-917B-F3BA64EF0555}" type="pres">
      <dgm:prSet presAssocID="{C9362D9D-2E2F-467D-A2A6-F6B2CCF29DB0}" presName="parentText" presStyleLbl="alignNode1" presStyleIdx="2" presStyleCnt="3">
        <dgm:presLayoutVars>
          <dgm:chMax val="1"/>
          <dgm:bulletEnabled val="1"/>
        </dgm:presLayoutVars>
      </dgm:prSet>
      <dgm:spPr/>
      <dgm:t>
        <a:bodyPr/>
        <a:lstStyle/>
        <a:p>
          <a:endParaRPr lang="sv-SE"/>
        </a:p>
      </dgm:t>
    </dgm:pt>
    <dgm:pt modelId="{54B41B34-B20C-4BCA-9F69-7237F4A7893E}" type="pres">
      <dgm:prSet presAssocID="{C9362D9D-2E2F-467D-A2A6-F6B2CCF29DB0}" presName="descendantText" presStyleLbl="alignAcc1" presStyleIdx="2" presStyleCnt="3">
        <dgm:presLayoutVars>
          <dgm:bulletEnabled val="1"/>
        </dgm:presLayoutVars>
      </dgm:prSet>
      <dgm:spPr/>
      <dgm:t>
        <a:bodyPr/>
        <a:lstStyle/>
        <a:p>
          <a:endParaRPr lang="sv-SE"/>
        </a:p>
      </dgm:t>
    </dgm:pt>
  </dgm:ptLst>
  <dgm:cxnLst>
    <dgm:cxn modelId="{363772D8-7451-4BA5-9657-4926A34D8711}" srcId="{AA78AB99-6238-498B-AD57-0F6B3C9F2EBA}" destId="{D5B02994-E1C6-4CA2-9F5F-0C35BBF0671B}" srcOrd="0" destOrd="0" parTransId="{3A16B151-B1A9-4140-9076-B483AC29AAFA}" sibTransId="{A89F6841-87C4-4040-AE96-70249FB6FD4E}"/>
    <dgm:cxn modelId="{3EB61EC8-B3E9-418C-8165-0544B3D5C1E9}" type="presOf" srcId="{C9175C36-0726-4E8C-B0B0-40BBC4948C89}" destId="{54B41B34-B20C-4BCA-9F69-7237F4A7893E}" srcOrd="0" destOrd="1" presId="urn:microsoft.com/office/officeart/2005/8/layout/chevron2"/>
    <dgm:cxn modelId="{351B32E5-CB26-4467-AF3D-93DBD1BC8880}" srcId="{AA78AB99-6238-498B-AD57-0F6B3C9F2EBA}" destId="{01B91C09-9451-4BD5-AF55-A82E3947A1F7}" srcOrd="2" destOrd="0" parTransId="{E65D15F5-B26E-40F0-A84F-908ED7F7671E}" sibTransId="{173A0925-253F-46E2-B588-30C780E97390}"/>
    <dgm:cxn modelId="{EF3C16BA-EEC8-40FF-929E-8FBF93308714}" srcId="{C9362D9D-2E2F-467D-A2A6-F6B2CCF29DB0}" destId="{93671A5A-F881-42DD-8D5A-7DC5D20551FB}" srcOrd="2" destOrd="0" parTransId="{4788F209-5FED-484D-9876-96ED15209743}" sibTransId="{13E653B0-608B-4D51-9A0E-866DD19FC533}"/>
    <dgm:cxn modelId="{B36A1E14-BF6F-41C5-85BD-BC92DEF5331F}" srcId="{E60E7A89-28EB-4FE2-B763-F19E14BB88F2}" destId="{AECCD4F0-224C-4AD4-90DC-76D2FAF3F609}" srcOrd="2" destOrd="0" parTransId="{E8D76418-046F-4EB2-80D9-ED81AD8AFCEC}" sibTransId="{05B348BD-5D92-4726-A2A5-0662AD2AE913}"/>
    <dgm:cxn modelId="{28323498-0E6A-49AC-B438-1056A5507923}" type="presOf" srcId="{D5B02994-E1C6-4CA2-9F5F-0C35BBF0671B}" destId="{95A8B111-8C71-4F48-AC6A-AE2312AD7014}" srcOrd="0" destOrd="0" presId="urn:microsoft.com/office/officeart/2005/8/layout/chevron2"/>
    <dgm:cxn modelId="{3CCD6128-5FC0-4AD6-B22B-B97F36B5D980}" srcId="{E60E7A89-28EB-4FE2-B763-F19E14BB88F2}" destId="{3B6D2532-A991-48E5-8321-45B70055B7BB}" srcOrd="0" destOrd="0" parTransId="{5B2DAFCD-88D8-4EFA-A3EC-6112E8DC6782}" sibTransId="{59844A78-14C0-49EA-818D-5A7A56434B73}"/>
    <dgm:cxn modelId="{249BEE6B-C3D0-4B9F-9F2F-DFA491FE01C8}" srcId="{D2FDE5C5-C945-4EF6-8025-CF0290E54226}" destId="{C9362D9D-2E2F-467D-A2A6-F6B2CCF29DB0}" srcOrd="2" destOrd="0" parTransId="{B617780D-31FF-482A-A104-A98FD1562998}" sibTransId="{246E521D-216B-4E7E-8681-3726D7526543}"/>
    <dgm:cxn modelId="{5227D707-BF51-4E9C-B97D-E5D15D04E792}" type="presOf" srcId="{3B6D2532-A991-48E5-8321-45B70055B7BB}" destId="{3BA92091-A7AB-4487-98EC-96D678ED02C6}" srcOrd="0" destOrd="0" presId="urn:microsoft.com/office/officeart/2005/8/layout/chevron2"/>
    <dgm:cxn modelId="{5382DB86-840F-4E8D-97B4-6722C21FCDC8}" srcId="{C9362D9D-2E2F-467D-A2A6-F6B2CCF29DB0}" destId="{C9175C36-0726-4E8C-B0B0-40BBC4948C89}" srcOrd="1" destOrd="0" parTransId="{743D951D-8A99-4898-854D-7AB7ED0A7F46}" sibTransId="{0EE1978F-A9BA-4EE1-9943-0495721B86AD}"/>
    <dgm:cxn modelId="{8D3B5CAD-2980-4929-AD3F-1440318FBC4E}" srcId="{E60E7A89-28EB-4FE2-B763-F19E14BB88F2}" destId="{DB50E9DF-9BDD-4A0D-B716-042E3E225A64}" srcOrd="1" destOrd="0" parTransId="{478D7209-3FDB-48C2-B3DD-4E6C14AEAA83}" sibTransId="{6838F6C6-790A-41DE-A875-3BFA59AA3746}"/>
    <dgm:cxn modelId="{0C4418BF-A59A-4942-AFFD-BBE3A22A9AC8}" type="presOf" srcId="{93671A5A-F881-42DD-8D5A-7DC5D20551FB}" destId="{54B41B34-B20C-4BCA-9F69-7237F4A7893E}" srcOrd="0" destOrd="2" presId="urn:microsoft.com/office/officeart/2005/8/layout/chevron2"/>
    <dgm:cxn modelId="{4CACA281-7696-4305-9BAA-B59D4854E1A8}" type="presOf" srcId="{DB50E9DF-9BDD-4A0D-B716-042E3E225A64}" destId="{3BA92091-A7AB-4487-98EC-96D678ED02C6}" srcOrd="0" destOrd="1" presId="urn:microsoft.com/office/officeart/2005/8/layout/chevron2"/>
    <dgm:cxn modelId="{21C84303-0141-402F-B949-0892F90793DE}" type="presOf" srcId="{01B91C09-9451-4BD5-AF55-A82E3947A1F7}" destId="{95A8B111-8C71-4F48-AC6A-AE2312AD7014}" srcOrd="0" destOrd="2" presId="urn:microsoft.com/office/officeart/2005/8/layout/chevron2"/>
    <dgm:cxn modelId="{E7EA169D-E85B-4671-87CF-8E205ABADDFA}" type="presOf" srcId="{AA78AB99-6238-498B-AD57-0F6B3C9F2EBA}" destId="{4819BBED-41C1-4E20-8671-D8B0E72B89FB}" srcOrd="0" destOrd="0" presId="urn:microsoft.com/office/officeart/2005/8/layout/chevron2"/>
    <dgm:cxn modelId="{0CD7E564-8B9C-4D79-9B7B-A89006EF98EC}" type="presOf" srcId="{E60E7A89-28EB-4FE2-B763-F19E14BB88F2}" destId="{38B7CA95-9DC5-40F8-AFE9-BE53BED38529}" srcOrd="0" destOrd="0" presId="urn:microsoft.com/office/officeart/2005/8/layout/chevron2"/>
    <dgm:cxn modelId="{EDB89A4A-61AF-410D-AF47-32208E98C28F}" type="presOf" srcId="{C9362D9D-2E2F-467D-A2A6-F6B2CCF29DB0}" destId="{05E169BC-A992-4A52-917B-F3BA64EF0555}" srcOrd="0" destOrd="0" presId="urn:microsoft.com/office/officeart/2005/8/layout/chevron2"/>
    <dgm:cxn modelId="{DBD27776-BE3D-43F2-8E86-843AA9D15623}" srcId="{C9362D9D-2E2F-467D-A2A6-F6B2CCF29DB0}" destId="{97140A64-0F67-48E9-896C-D58FDD6E55AB}" srcOrd="0" destOrd="0" parTransId="{18EBB025-5E2C-4AC9-A04E-54B0D5820DD4}" sibTransId="{E4C4C090-AE42-4FBA-A625-DEC0FFFB8B04}"/>
    <dgm:cxn modelId="{9525FF67-8D63-4FDA-8910-A1AD33A0C65C}" type="presOf" srcId="{2A3363E0-FC9C-4243-A938-D683F086F5BC}" destId="{95A8B111-8C71-4F48-AC6A-AE2312AD7014}" srcOrd="0" destOrd="1" presId="urn:microsoft.com/office/officeart/2005/8/layout/chevron2"/>
    <dgm:cxn modelId="{6DAC50C5-CE5B-4B47-AEFD-711809471391}" type="presOf" srcId="{D2FDE5C5-C945-4EF6-8025-CF0290E54226}" destId="{CE060D7A-5DC3-4653-AE94-B35449EFFF19}" srcOrd="0" destOrd="0" presId="urn:microsoft.com/office/officeart/2005/8/layout/chevron2"/>
    <dgm:cxn modelId="{C1057700-F469-47AD-9F2B-3F492D55CDBC}" type="presOf" srcId="{97140A64-0F67-48E9-896C-D58FDD6E55AB}" destId="{54B41B34-B20C-4BCA-9F69-7237F4A7893E}" srcOrd="0" destOrd="0" presId="urn:microsoft.com/office/officeart/2005/8/layout/chevron2"/>
    <dgm:cxn modelId="{5F8E6521-8CC2-4070-9B40-6CEA090B0787}" srcId="{D2FDE5C5-C945-4EF6-8025-CF0290E54226}" destId="{AA78AB99-6238-498B-AD57-0F6B3C9F2EBA}" srcOrd="0" destOrd="0" parTransId="{9AE27FC6-8B13-4DF8-B123-ABF915323AFB}" sibTransId="{8EC097E2-6BEC-4B80-A30B-A7867337B948}"/>
    <dgm:cxn modelId="{2678466E-ACBF-4BA8-A1F5-EB2C129DF58B}" srcId="{AA78AB99-6238-498B-AD57-0F6B3C9F2EBA}" destId="{2A3363E0-FC9C-4243-A938-D683F086F5BC}" srcOrd="1" destOrd="0" parTransId="{4659AB67-F3BD-410E-A1C7-26974C1906D3}" sibTransId="{83EB6265-54D9-4C24-81F0-3E8DB9578DC6}"/>
    <dgm:cxn modelId="{BAB87D7E-C903-49B6-A451-4FA2B165E629}" srcId="{D2FDE5C5-C945-4EF6-8025-CF0290E54226}" destId="{E60E7A89-28EB-4FE2-B763-F19E14BB88F2}" srcOrd="1" destOrd="0" parTransId="{24442DE5-A589-4985-8D29-0F1ECC4BE8C7}" sibTransId="{71847B27-68BA-472D-A9C0-B0FC7F06A0F8}"/>
    <dgm:cxn modelId="{8836BD74-2917-4C18-9365-D367468F18EA}" type="presOf" srcId="{AECCD4F0-224C-4AD4-90DC-76D2FAF3F609}" destId="{3BA92091-A7AB-4487-98EC-96D678ED02C6}" srcOrd="0" destOrd="2" presId="urn:microsoft.com/office/officeart/2005/8/layout/chevron2"/>
    <dgm:cxn modelId="{35A92CE1-9E04-491C-9333-8A60AE166BB9}" type="presParOf" srcId="{CE060D7A-5DC3-4653-AE94-B35449EFFF19}" destId="{B9A868A4-B553-4B2B-92FE-375031C90296}" srcOrd="0" destOrd="0" presId="urn:microsoft.com/office/officeart/2005/8/layout/chevron2"/>
    <dgm:cxn modelId="{2EB5B51A-4B16-4A68-B692-A72A3C901AAF}" type="presParOf" srcId="{B9A868A4-B553-4B2B-92FE-375031C90296}" destId="{4819BBED-41C1-4E20-8671-D8B0E72B89FB}" srcOrd="0" destOrd="0" presId="urn:microsoft.com/office/officeart/2005/8/layout/chevron2"/>
    <dgm:cxn modelId="{A97E6992-6217-4DFF-B894-10EEB0C622BA}" type="presParOf" srcId="{B9A868A4-B553-4B2B-92FE-375031C90296}" destId="{95A8B111-8C71-4F48-AC6A-AE2312AD7014}" srcOrd="1" destOrd="0" presId="urn:microsoft.com/office/officeart/2005/8/layout/chevron2"/>
    <dgm:cxn modelId="{D78583B9-68F9-4455-947C-1DC7ACCD3391}" type="presParOf" srcId="{CE060D7A-5DC3-4653-AE94-B35449EFFF19}" destId="{B18FE433-4F7D-419F-A482-4506F117431B}" srcOrd="1" destOrd="0" presId="urn:microsoft.com/office/officeart/2005/8/layout/chevron2"/>
    <dgm:cxn modelId="{66C8E8A9-E741-460D-A182-9B413C326FC6}" type="presParOf" srcId="{CE060D7A-5DC3-4653-AE94-B35449EFFF19}" destId="{78AEE3B7-21FC-4539-B53C-DAEF31853E9F}" srcOrd="2" destOrd="0" presId="urn:microsoft.com/office/officeart/2005/8/layout/chevron2"/>
    <dgm:cxn modelId="{FFBB9DA5-2CB3-42F3-8496-9C501C617F10}" type="presParOf" srcId="{78AEE3B7-21FC-4539-B53C-DAEF31853E9F}" destId="{38B7CA95-9DC5-40F8-AFE9-BE53BED38529}" srcOrd="0" destOrd="0" presId="urn:microsoft.com/office/officeart/2005/8/layout/chevron2"/>
    <dgm:cxn modelId="{50D39AE0-9D1A-4AA7-92F7-0EDCBB32F3E4}" type="presParOf" srcId="{78AEE3B7-21FC-4539-B53C-DAEF31853E9F}" destId="{3BA92091-A7AB-4487-98EC-96D678ED02C6}" srcOrd="1" destOrd="0" presId="urn:microsoft.com/office/officeart/2005/8/layout/chevron2"/>
    <dgm:cxn modelId="{9EE00335-C853-48DA-8CFB-86B0AB3773DD}" type="presParOf" srcId="{CE060D7A-5DC3-4653-AE94-B35449EFFF19}" destId="{5A797CEF-71B3-4DD4-B6C5-E2A3093C1E76}" srcOrd="3" destOrd="0" presId="urn:microsoft.com/office/officeart/2005/8/layout/chevron2"/>
    <dgm:cxn modelId="{C45C0E9D-B126-4F89-AFB8-0CC66C8A8192}" type="presParOf" srcId="{CE060D7A-5DC3-4653-AE94-B35449EFFF19}" destId="{AA140700-8B65-409E-A511-C4AF2CB3F099}" srcOrd="4" destOrd="0" presId="urn:microsoft.com/office/officeart/2005/8/layout/chevron2"/>
    <dgm:cxn modelId="{70C7DF10-7B89-46C6-A762-46125342FBAC}" type="presParOf" srcId="{AA140700-8B65-409E-A511-C4AF2CB3F099}" destId="{05E169BC-A992-4A52-917B-F3BA64EF0555}" srcOrd="0" destOrd="0" presId="urn:microsoft.com/office/officeart/2005/8/layout/chevron2"/>
    <dgm:cxn modelId="{5E2FBB61-B146-49BC-A410-81F02E1F6E4B}" type="presParOf" srcId="{AA140700-8B65-409E-A511-C4AF2CB3F099}" destId="{54B41B34-B20C-4BCA-9F69-7237F4A789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BA569-17B3-4413-9725-8AB88E28C9A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sv-SE"/>
        </a:p>
      </dgm:t>
    </dgm:pt>
    <dgm:pt modelId="{8DEE0BD4-2E38-4AA0-83EA-F9A81493521B}">
      <dgm:prSet phldrT="[Text]" custT="1"/>
      <dgm:spPr/>
      <dgm:t>
        <a:bodyPr/>
        <a:lstStyle/>
        <a:p>
          <a:r>
            <a:rPr lang="sv-SE" sz="1400" b="1" dirty="0" smtClean="0"/>
            <a:t>Negativ förändring</a:t>
          </a:r>
          <a:endParaRPr lang="sv-SE" sz="1400" b="1" dirty="0"/>
        </a:p>
      </dgm:t>
    </dgm:pt>
    <dgm:pt modelId="{215DBDC3-F241-4DC5-9AEC-D2D77700702F}" type="parTrans" cxnId="{95B76D6F-C04E-4023-BC10-190A517262D5}">
      <dgm:prSet/>
      <dgm:spPr/>
      <dgm:t>
        <a:bodyPr/>
        <a:lstStyle/>
        <a:p>
          <a:endParaRPr lang="sv-SE"/>
        </a:p>
      </dgm:t>
    </dgm:pt>
    <dgm:pt modelId="{F18ED433-5588-4AA8-85B7-81BFA263A606}" type="sibTrans" cxnId="{95B76D6F-C04E-4023-BC10-190A517262D5}">
      <dgm:prSet/>
      <dgm:spPr/>
      <dgm:t>
        <a:bodyPr/>
        <a:lstStyle/>
        <a:p>
          <a:endParaRPr lang="sv-SE"/>
        </a:p>
      </dgm:t>
    </dgm:pt>
    <dgm:pt modelId="{3CE29ACA-9A4A-4A85-9F41-2DE62F2D9B09}">
      <dgm:prSet phldrT="[Text]"/>
      <dgm:spPr/>
      <dgm:t>
        <a:bodyPr/>
        <a:lstStyle/>
        <a:p>
          <a:r>
            <a:rPr lang="sv-SE" b="1" dirty="0" smtClean="0"/>
            <a:t>Föräldrarna uteblir från möten</a:t>
          </a:r>
          <a:endParaRPr lang="sv-SE" b="1" dirty="0"/>
        </a:p>
      </dgm:t>
    </dgm:pt>
    <dgm:pt modelId="{2F8A8DB2-CA10-4A18-BF62-48D0F1B74B56}" type="parTrans" cxnId="{BF285B64-3A8F-4AEA-8C4C-399F153977C6}">
      <dgm:prSet/>
      <dgm:spPr/>
      <dgm:t>
        <a:bodyPr/>
        <a:lstStyle/>
        <a:p>
          <a:endParaRPr lang="sv-SE"/>
        </a:p>
      </dgm:t>
    </dgm:pt>
    <dgm:pt modelId="{886947AB-F866-46A2-91A8-92F456E9DC54}" type="sibTrans" cxnId="{BF285B64-3A8F-4AEA-8C4C-399F153977C6}">
      <dgm:prSet/>
      <dgm:spPr/>
      <dgm:t>
        <a:bodyPr/>
        <a:lstStyle/>
        <a:p>
          <a:endParaRPr lang="sv-SE"/>
        </a:p>
      </dgm:t>
    </dgm:pt>
    <dgm:pt modelId="{84DDBD73-96F0-4AB8-91AB-FDAB4154277B}">
      <dgm:prSet phldrT="[Text]"/>
      <dgm:spPr/>
      <dgm:t>
        <a:bodyPr/>
        <a:lstStyle/>
        <a:p>
          <a:r>
            <a:rPr lang="sv-SE" b="1" dirty="0" smtClean="0"/>
            <a:t>Linda mår inte bättre, dricker alkohol</a:t>
          </a:r>
          <a:endParaRPr lang="sv-SE" b="1" dirty="0"/>
        </a:p>
      </dgm:t>
    </dgm:pt>
    <dgm:pt modelId="{B52A6D8D-7829-4A53-9AAB-70236F63C148}" type="parTrans" cxnId="{0FDDA628-D352-47EB-A998-68DCCA6D250E}">
      <dgm:prSet/>
      <dgm:spPr/>
      <dgm:t>
        <a:bodyPr/>
        <a:lstStyle/>
        <a:p>
          <a:endParaRPr lang="sv-SE"/>
        </a:p>
      </dgm:t>
    </dgm:pt>
    <dgm:pt modelId="{FDF73846-E021-4B76-B3AF-60DB9D5A367B}" type="sibTrans" cxnId="{0FDDA628-D352-47EB-A998-68DCCA6D250E}">
      <dgm:prSet/>
      <dgm:spPr/>
      <dgm:t>
        <a:bodyPr/>
        <a:lstStyle/>
        <a:p>
          <a:endParaRPr lang="sv-SE"/>
        </a:p>
      </dgm:t>
    </dgm:pt>
    <dgm:pt modelId="{F23B867B-E088-45E0-B6F4-28B5F44B9545}">
      <dgm:prSet phldrT="[Text]"/>
      <dgm:spPr/>
      <dgm:t>
        <a:bodyPr/>
        <a:lstStyle/>
        <a:p>
          <a:r>
            <a:rPr lang="sv-SE" b="1" dirty="0" smtClean="0"/>
            <a:t>Avslöjar konflikter hemma</a:t>
          </a:r>
          <a:endParaRPr lang="sv-SE" b="1" dirty="0"/>
        </a:p>
      </dgm:t>
    </dgm:pt>
    <dgm:pt modelId="{495AFCFD-E606-4985-AF3F-40AC938A580E}" type="parTrans" cxnId="{602BF75C-D846-4AE1-9F4C-B33230D54A90}">
      <dgm:prSet/>
      <dgm:spPr/>
      <dgm:t>
        <a:bodyPr/>
        <a:lstStyle/>
        <a:p>
          <a:endParaRPr lang="sv-SE"/>
        </a:p>
      </dgm:t>
    </dgm:pt>
    <dgm:pt modelId="{5B911EA9-A908-4776-8B98-2933B0610F52}" type="sibTrans" cxnId="{602BF75C-D846-4AE1-9F4C-B33230D54A90}">
      <dgm:prSet/>
      <dgm:spPr/>
      <dgm:t>
        <a:bodyPr/>
        <a:lstStyle/>
        <a:p>
          <a:endParaRPr lang="sv-SE"/>
        </a:p>
      </dgm:t>
    </dgm:pt>
    <dgm:pt modelId="{EB8D8D3C-5F11-42DA-88D6-DA6477BF1B49}">
      <dgm:prSet phldrT="[Text]"/>
      <dgm:spPr/>
      <dgm:t>
        <a:bodyPr/>
        <a:lstStyle/>
        <a:p>
          <a:r>
            <a:rPr lang="sv-SE" b="1" dirty="0" smtClean="0"/>
            <a:t>Linda är mer och mer med äldre kompisar</a:t>
          </a:r>
          <a:endParaRPr lang="sv-SE" b="1" dirty="0"/>
        </a:p>
      </dgm:t>
    </dgm:pt>
    <dgm:pt modelId="{EC97E86D-E1D4-4DCF-9D55-056305D04DF1}" type="parTrans" cxnId="{A5E1EB6A-6596-4B2C-9162-DFDD619B4062}">
      <dgm:prSet/>
      <dgm:spPr/>
      <dgm:t>
        <a:bodyPr/>
        <a:lstStyle/>
        <a:p>
          <a:endParaRPr lang="sv-SE"/>
        </a:p>
      </dgm:t>
    </dgm:pt>
    <dgm:pt modelId="{86423054-9DE9-47AA-9C05-E8D7664C0796}" type="sibTrans" cxnId="{A5E1EB6A-6596-4B2C-9162-DFDD619B4062}">
      <dgm:prSet/>
      <dgm:spPr/>
      <dgm:t>
        <a:bodyPr/>
        <a:lstStyle/>
        <a:p>
          <a:endParaRPr lang="sv-SE"/>
        </a:p>
      </dgm:t>
    </dgm:pt>
    <dgm:pt modelId="{9351CB93-A784-4FE1-ABFE-338A635B669C}" type="pres">
      <dgm:prSet presAssocID="{B88BA569-17B3-4413-9725-8AB88E28C9A5}" presName="cycle" presStyleCnt="0">
        <dgm:presLayoutVars>
          <dgm:dir/>
          <dgm:resizeHandles val="exact"/>
        </dgm:presLayoutVars>
      </dgm:prSet>
      <dgm:spPr/>
      <dgm:t>
        <a:bodyPr/>
        <a:lstStyle/>
        <a:p>
          <a:endParaRPr lang="sv-SE"/>
        </a:p>
      </dgm:t>
    </dgm:pt>
    <dgm:pt modelId="{D365A5AD-8891-40C0-BA95-DE2AA4EF4451}" type="pres">
      <dgm:prSet presAssocID="{8DEE0BD4-2E38-4AA0-83EA-F9A81493521B}" presName="node" presStyleLbl="node1" presStyleIdx="0" presStyleCnt="5">
        <dgm:presLayoutVars>
          <dgm:bulletEnabled val="1"/>
        </dgm:presLayoutVars>
      </dgm:prSet>
      <dgm:spPr/>
      <dgm:t>
        <a:bodyPr/>
        <a:lstStyle/>
        <a:p>
          <a:endParaRPr lang="sv-SE"/>
        </a:p>
      </dgm:t>
    </dgm:pt>
    <dgm:pt modelId="{F752FE49-4E36-4F9B-9D9A-8607FF42F74E}" type="pres">
      <dgm:prSet presAssocID="{F18ED433-5588-4AA8-85B7-81BFA263A606}" presName="sibTrans" presStyleLbl="sibTrans2D1" presStyleIdx="0" presStyleCnt="5"/>
      <dgm:spPr/>
      <dgm:t>
        <a:bodyPr/>
        <a:lstStyle/>
        <a:p>
          <a:endParaRPr lang="sv-SE"/>
        </a:p>
      </dgm:t>
    </dgm:pt>
    <dgm:pt modelId="{058D03B9-8407-4745-B899-5F49A6F27685}" type="pres">
      <dgm:prSet presAssocID="{F18ED433-5588-4AA8-85B7-81BFA263A606}" presName="connectorText" presStyleLbl="sibTrans2D1" presStyleIdx="0" presStyleCnt="5"/>
      <dgm:spPr/>
      <dgm:t>
        <a:bodyPr/>
        <a:lstStyle/>
        <a:p>
          <a:endParaRPr lang="sv-SE"/>
        </a:p>
      </dgm:t>
    </dgm:pt>
    <dgm:pt modelId="{4E8CC0F4-429D-4ACA-A72A-8DEE0B867822}" type="pres">
      <dgm:prSet presAssocID="{3CE29ACA-9A4A-4A85-9F41-2DE62F2D9B09}" presName="node" presStyleLbl="node1" presStyleIdx="1" presStyleCnt="5">
        <dgm:presLayoutVars>
          <dgm:bulletEnabled val="1"/>
        </dgm:presLayoutVars>
      </dgm:prSet>
      <dgm:spPr/>
      <dgm:t>
        <a:bodyPr/>
        <a:lstStyle/>
        <a:p>
          <a:endParaRPr lang="sv-SE"/>
        </a:p>
      </dgm:t>
    </dgm:pt>
    <dgm:pt modelId="{99B280FB-3AE1-4530-B8D7-8EAFCB9E1270}" type="pres">
      <dgm:prSet presAssocID="{886947AB-F866-46A2-91A8-92F456E9DC54}" presName="sibTrans" presStyleLbl="sibTrans2D1" presStyleIdx="1" presStyleCnt="5"/>
      <dgm:spPr/>
      <dgm:t>
        <a:bodyPr/>
        <a:lstStyle/>
        <a:p>
          <a:endParaRPr lang="sv-SE"/>
        </a:p>
      </dgm:t>
    </dgm:pt>
    <dgm:pt modelId="{F14C994E-8DD2-437F-8E82-97946F8CBA09}" type="pres">
      <dgm:prSet presAssocID="{886947AB-F866-46A2-91A8-92F456E9DC54}" presName="connectorText" presStyleLbl="sibTrans2D1" presStyleIdx="1" presStyleCnt="5"/>
      <dgm:spPr/>
      <dgm:t>
        <a:bodyPr/>
        <a:lstStyle/>
        <a:p>
          <a:endParaRPr lang="sv-SE"/>
        </a:p>
      </dgm:t>
    </dgm:pt>
    <dgm:pt modelId="{042B53A5-E4B7-4407-A1F3-D32FA70187ED}" type="pres">
      <dgm:prSet presAssocID="{84DDBD73-96F0-4AB8-91AB-FDAB4154277B}" presName="node" presStyleLbl="node1" presStyleIdx="2" presStyleCnt="5">
        <dgm:presLayoutVars>
          <dgm:bulletEnabled val="1"/>
        </dgm:presLayoutVars>
      </dgm:prSet>
      <dgm:spPr/>
      <dgm:t>
        <a:bodyPr/>
        <a:lstStyle/>
        <a:p>
          <a:endParaRPr lang="sv-SE"/>
        </a:p>
      </dgm:t>
    </dgm:pt>
    <dgm:pt modelId="{1C7EB2EF-B786-40D3-A294-DAE1D1B0F3CD}" type="pres">
      <dgm:prSet presAssocID="{FDF73846-E021-4B76-B3AF-60DB9D5A367B}" presName="sibTrans" presStyleLbl="sibTrans2D1" presStyleIdx="2" presStyleCnt="5"/>
      <dgm:spPr/>
      <dgm:t>
        <a:bodyPr/>
        <a:lstStyle/>
        <a:p>
          <a:endParaRPr lang="sv-SE"/>
        </a:p>
      </dgm:t>
    </dgm:pt>
    <dgm:pt modelId="{128DF1C9-2256-48B6-89F0-63A4FAD5926F}" type="pres">
      <dgm:prSet presAssocID="{FDF73846-E021-4B76-B3AF-60DB9D5A367B}" presName="connectorText" presStyleLbl="sibTrans2D1" presStyleIdx="2" presStyleCnt="5"/>
      <dgm:spPr/>
      <dgm:t>
        <a:bodyPr/>
        <a:lstStyle/>
        <a:p>
          <a:endParaRPr lang="sv-SE"/>
        </a:p>
      </dgm:t>
    </dgm:pt>
    <dgm:pt modelId="{412049C8-A6BC-47E4-B211-1A09514D7A84}" type="pres">
      <dgm:prSet presAssocID="{F23B867B-E088-45E0-B6F4-28B5F44B9545}" presName="node" presStyleLbl="node1" presStyleIdx="3" presStyleCnt="5">
        <dgm:presLayoutVars>
          <dgm:bulletEnabled val="1"/>
        </dgm:presLayoutVars>
      </dgm:prSet>
      <dgm:spPr/>
      <dgm:t>
        <a:bodyPr/>
        <a:lstStyle/>
        <a:p>
          <a:endParaRPr lang="sv-SE"/>
        </a:p>
      </dgm:t>
    </dgm:pt>
    <dgm:pt modelId="{9E9177C8-2706-4EA2-86AA-D2ABA8AAD043}" type="pres">
      <dgm:prSet presAssocID="{5B911EA9-A908-4776-8B98-2933B0610F52}" presName="sibTrans" presStyleLbl="sibTrans2D1" presStyleIdx="3" presStyleCnt="5"/>
      <dgm:spPr/>
      <dgm:t>
        <a:bodyPr/>
        <a:lstStyle/>
        <a:p>
          <a:endParaRPr lang="sv-SE"/>
        </a:p>
      </dgm:t>
    </dgm:pt>
    <dgm:pt modelId="{1486A15B-0B1E-4E8A-A3D6-3B63BB1444B0}" type="pres">
      <dgm:prSet presAssocID="{5B911EA9-A908-4776-8B98-2933B0610F52}" presName="connectorText" presStyleLbl="sibTrans2D1" presStyleIdx="3" presStyleCnt="5"/>
      <dgm:spPr/>
      <dgm:t>
        <a:bodyPr/>
        <a:lstStyle/>
        <a:p>
          <a:endParaRPr lang="sv-SE"/>
        </a:p>
      </dgm:t>
    </dgm:pt>
    <dgm:pt modelId="{B7ACF175-53A5-40FB-BA0B-E57CC2F04247}" type="pres">
      <dgm:prSet presAssocID="{EB8D8D3C-5F11-42DA-88D6-DA6477BF1B49}" presName="node" presStyleLbl="node1" presStyleIdx="4" presStyleCnt="5">
        <dgm:presLayoutVars>
          <dgm:bulletEnabled val="1"/>
        </dgm:presLayoutVars>
      </dgm:prSet>
      <dgm:spPr/>
      <dgm:t>
        <a:bodyPr/>
        <a:lstStyle/>
        <a:p>
          <a:endParaRPr lang="sv-SE"/>
        </a:p>
      </dgm:t>
    </dgm:pt>
    <dgm:pt modelId="{5E8A6986-651F-4064-85E6-1356C25EA6D1}" type="pres">
      <dgm:prSet presAssocID="{86423054-9DE9-47AA-9C05-E8D7664C0796}" presName="sibTrans" presStyleLbl="sibTrans2D1" presStyleIdx="4" presStyleCnt="5"/>
      <dgm:spPr/>
      <dgm:t>
        <a:bodyPr/>
        <a:lstStyle/>
        <a:p>
          <a:endParaRPr lang="sv-SE"/>
        </a:p>
      </dgm:t>
    </dgm:pt>
    <dgm:pt modelId="{34AB17BD-C42E-4E8E-B7A3-EE3730A87A84}" type="pres">
      <dgm:prSet presAssocID="{86423054-9DE9-47AA-9C05-E8D7664C0796}" presName="connectorText" presStyleLbl="sibTrans2D1" presStyleIdx="4" presStyleCnt="5"/>
      <dgm:spPr/>
      <dgm:t>
        <a:bodyPr/>
        <a:lstStyle/>
        <a:p>
          <a:endParaRPr lang="sv-SE"/>
        </a:p>
      </dgm:t>
    </dgm:pt>
  </dgm:ptLst>
  <dgm:cxnLst>
    <dgm:cxn modelId="{0FDDA628-D352-47EB-A998-68DCCA6D250E}" srcId="{B88BA569-17B3-4413-9725-8AB88E28C9A5}" destId="{84DDBD73-96F0-4AB8-91AB-FDAB4154277B}" srcOrd="2" destOrd="0" parTransId="{B52A6D8D-7829-4A53-9AAB-70236F63C148}" sibTransId="{FDF73846-E021-4B76-B3AF-60DB9D5A367B}"/>
    <dgm:cxn modelId="{602BF75C-D846-4AE1-9F4C-B33230D54A90}" srcId="{B88BA569-17B3-4413-9725-8AB88E28C9A5}" destId="{F23B867B-E088-45E0-B6F4-28B5F44B9545}" srcOrd="3" destOrd="0" parTransId="{495AFCFD-E606-4985-AF3F-40AC938A580E}" sibTransId="{5B911EA9-A908-4776-8B98-2933B0610F52}"/>
    <dgm:cxn modelId="{A57FCEEE-1122-498C-A9DB-7AE291E5B36D}" type="presOf" srcId="{5B911EA9-A908-4776-8B98-2933B0610F52}" destId="{1486A15B-0B1E-4E8A-A3D6-3B63BB1444B0}" srcOrd="1" destOrd="0" presId="urn:microsoft.com/office/officeart/2005/8/layout/cycle2"/>
    <dgm:cxn modelId="{C1220559-812F-4072-AA30-0F16F68BCC8A}" type="presOf" srcId="{3CE29ACA-9A4A-4A85-9F41-2DE62F2D9B09}" destId="{4E8CC0F4-429D-4ACA-A72A-8DEE0B867822}" srcOrd="0" destOrd="0" presId="urn:microsoft.com/office/officeart/2005/8/layout/cycle2"/>
    <dgm:cxn modelId="{0354D4D9-5C6F-4795-B42E-1805C6D1734F}" type="presOf" srcId="{FDF73846-E021-4B76-B3AF-60DB9D5A367B}" destId="{1C7EB2EF-B786-40D3-A294-DAE1D1B0F3CD}" srcOrd="0" destOrd="0" presId="urn:microsoft.com/office/officeart/2005/8/layout/cycle2"/>
    <dgm:cxn modelId="{A17AB855-DFDC-4BBB-A388-04D6F5E5D97D}" type="presOf" srcId="{F18ED433-5588-4AA8-85B7-81BFA263A606}" destId="{058D03B9-8407-4745-B899-5F49A6F27685}" srcOrd="1" destOrd="0" presId="urn:microsoft.com/office/officeart/2005/8/layout/cycle2"/>
    <dgm:cxn modelId="{708574AF-C56E-4023-9F5D-D6D44892A78E}" type="presOf" srcId="{EB8D8D3C-5F11-42DA-88D6-DA6477BF1B49}" destId="{B7ACF175-53A5-40FB-BA0B-E57CC2F04247}" srcOrd="0" destOrd="0" presId="urn:microsoft.com/office/officeart/2005/8/layout/cycle2"/>
    <dgm:cxn modelId="{6287F58A-7A7A-4479-84CB-FFDE7C5DF84B}" type="presOf" srcId="{8DEE0BD4-2E38-4AA0-83EA-F9A81493521B}" destId="{D365A5AD-8891-40C0-BA95-DE2AA4EF4451}" srcOrd="0" destOrd="0" presId="urn:microsoft.com/office/officeart/2005/8/layout/cycle2"/>
    <dgm:cxn modelId="{BF285B64-3A8F-4AEA-8C4C-399F153977C6}" srcId="{B88BA569-17B3-4413-9725-8AB88E28C9A5}" destId="{3CE29ACA-9A4A-4A85-9F41-2DE62F2D9B09}" srcOrd="1" destOrd="0" parTransId="{2F8A8DB2-CA10-4A18-BF62-48D0F1B74B56}" sibTransId="{886947AB-F866-46A2-91A8-92F456E9DC54}"/>
    <dgm:cxn modelId="{5E7C1DFE-3769-4B33-A53C-844C3260244A}" type="presOf" srcId="{FDF73846-E021-4B76-B3AF-60DB9D5A367B}" destId="{128DF1C9-2256-48B6-89F0-63A4FAD5926F}" srcOrd="1" destOrd="0" presId="urn:microsoft.com/office/officeart/2005/8/layout/cycle2"/>
    <dgm:cxn modelId="{A5E1EB6A-6596-4B2C-9162-DFDD619B4062}" srcId="{B88BA569-17B3-4413-9725-8AB88E28C9A5}" destId="{EB8D8D3C-5F11-42DA-88D6-DA6477BF1B49}" srcOrd="4" destOrd="0" parTransId="{EC97E86D-E1D4-4DCF-9D55-056305D04DF1}" sibTransId="{86423054-9DE9-47AA-9C05-E8D7664C0796}"/>
    <dgm:cxn modelId="{7CB55427-AAA0-47CF-AD5E-C108DD197EE8}" type="presOf" srcId="{86423054-9DE9-47AA-9C05-E8D7664C0796}" destId="{34AB17BD-C42E-4E8E-B7A3-EE3730A87A84}" srcOrd="1" destOrd="0" presId="urn:microsoft.com/office/officeart/2005/8/layout/cycle2"/>
    <dgm:cxn modelId="{0CC621F8-74B3-4A5C-BB00-DC7E92288BDF}" type="presOf" srcId="{F23B867B-E088-45E0-B6F4-28B5F44B9545}" destId="{412049C8-A6BC-47E4-B211-1A09514D7A84}" srcOrd="0" destOrd="0" presId="urn:microsoft.com/office/officeart/2005/8/layout/cycle2"/>
    <dgm:cxn modelId="{C960786B-7C29-4F8F-BB1A-180E0D7F17B6}" type="presOf" srcId="{5B911EA9-A908-4776-8B98-2933B0610F52}" destId="{9E9177C8-2706-4EA2-86AA-D2ABA8AAD043}" srcOrd="0" destOrd="0" presId="urn:microsoft.com/office/officeart/2005/8/layout/cycle2"/>
    <dgm:cxn modelId="{5F3E6FEC-DCB4-47E7-BF9A-7B16975AEEC2}" type="presOf" srcId="{84DDBD73-96F0-4AB8-91AB-FDAB4154277B}" destId="{042B53A5-E4B7-4407-A1F3-D32FA70187ED}" srcOrd="0" destOrd="0" presId="urn:microsoft.com/office/officeart/2005/8/layout/cycle2"/>
    <dgm:cxn modelId="{4153EB2A-3718-4740-AACD-E24E5B3AAA8F}" type="presOf" srcId="{B88BA569-17B3-4413-9725-8AB88E28C9A5}" destId="{9351CB93-A784-4FE1-ABFE-338A635B669C}" srcOrd="0" destOrd="0" presId="urn:microsoft.com/office/officeart/2005/8/layout/cycle2"/>
    <dgm:cxn modelId="{95B76D6F-C04E-4023-BC10-190A517262D5}" srcId="{B88BA569-17B3-4413-9725-8AB88E28C9A5}" destId="{8DEE0BD4-2E38-4AA0-83EA-F9A81493521B}" srcOrd="0" destOrd="0" parTransId="{215DBDC3-F241-4DC5-9AEC-D2D77700702F}" sibTransId="{F18ED433-5588-4AA8-85B7-81BFA263A606}"/>
    <dgm:cxn modelId="{FB9BD9E2-7C01-41DF-9385-2DEDA9EA126E}" type="presOf" srcId="{886947AB-F866-46A2-91A8-92F456E9DC54}" destId="{99B280FB-3AE1-4530-B8D7-8EAFCB9E1270}" srcOrd="0" destOrd="0" presId="urn:microsoft.com/office/officeart/2005/8/layout/cycle2"/>
    <dgm:cxn modelId="{9A300E06-0ECF-4E9B-B03F-C73133A1D6A5}" type="presOf" srcId="{F18ED433-5588-4AA8-85B7-81BFA263A606}" destId="{F752FE49-4E36-4F9B-9D9A-8607FF42F74E}" srcOrd="0" destOrd="0" presId="urn:microsoft.com/office/officeart/2005/8/layout/cycle2"/>
    <dgm:cxn modelId="{80DB82CD-E9B3-494C-AF1D-E6CB982B8EC7}" type="presOf" srcId="{886947AB-F866-46A2-91A8-92F456E9DC54}" destId="{F14C994E-8DD2-437F-8E82-97946F8CBA09}" srcOrd="1" destOrd="0" presId="urn:microsoft.com/office/officeart/2005/8/layout/cycle2"/>
    <dgm:cxn modelId="{AD5DD235-7CA7-4EF2-B9AB-4A21EDEA47F9}" type="presOf" srcId="{86423054-9DE9-47AA-9C05-E8D7664C0796}" destId="{5E8A6986-651F-4064-85E6-1356C25EA6D1}" srcOrd="0" destOrd="0" presId="urn:microsoft.com/office/officeart/2005/8/layout/cycle2"/>
    <dgm:cxn modelId="{68E465F2-70E6-4F67-A23F-2F868D044C23}" type="presParOf" srcId="{9351CB93-A784-4FE1-ABFE-338A635B669C}" destId="{D365A5AD-8891-40C0-BA95-DE2AA4EF4451}" srcOrd="0" destOrd="0" presId="urn:microsoft.com/office/officeart/2005/8/layout/cycle2"/>
    <dgm:cxn modelId="{B9423D26-8E3D-45FC-827D-FC67FD4C80E3}" type="presParOf" srcId="{9351CB93-A784-4FE1-ABFE-338A635B669C}" destId="{F752FE49-4E36-4F9B-9D9A-8607FF42F74E}" srcOrd="1" destOrd="0" presId="urn:microsoft.com/office/officeart/2005/8/layout/cycle2"/>
    <dgm:cxn modelId="{1E84AEBB-084A-4F30-9529-9F62B9D3BF80}" type="presParOf" srcId="{F752FE49-4E36-4F9B-9D9A-8607FF42F74E}" destId="{058D03B9-8407-4745-B899-5F49A6F27685}" srcOrd="0" destOrd="0" presId="urn:microsoft.com/office/officeart/2005/8/layout/cycle2"/>
    <dgm:cxn modelId="{C6203725-1EC8-4223-B0CA-A6D6C35AFBB3}" type="presParOf" srcId="{9351CB93-A784-4FE1-ABFE-338A635B669C}" destId="{4E8CC0F4-429D-4ACA-A72A-8DEE0B867822}" srcOrd="2" destOrd="0" presId="urn:microsoft.com/office/officeart/2005/8/layout/cycle2"/>
    <dgm:cxn modelId="{D9C07D0D-13CA-47C6-BC04-C86013A9F373}" type="presParOf" srcId="{9351CB93-A784-4FE1-ABFE-338A635B669C}" destId="{99B280FB-3AE1-4530-B8D7-8EAFCB9E1270}" srcOrd="3" destOrd="0" presId="urn:microsoft.com/office/officeart/2005/8/layout/cycle2"/>
    <dgm:cxn modelId="{B908C595-C68B-4635-B333-6DB7EB7157F3}" type="presParOf" srcId="{99B280FB-3AE1-4530-B8D7-8EAFCB9E1270}" destId="{F14C994E-8DD2-437F-8E82-97946F8CBA09}" srcOrd="0" destOrd="0" presId="urn:microsoft.com/office/officeart/2005/8/layout/cycle2"/>
    <dgm:cxn modelId="{423AC42A-4AB1-45CB-ACC0-6131AE15D938}" type="presParOf" srcId="{9351CB93-A784-4FE1-ABFE-338A635B669C}" destId="{042B53A5-E4B7-4407-A1F3-D32FA70187ED}" srcOrd="4" destOrd="0" presId="urn:microsoft.com/office/officeart/2005/8/layout/cycle2"/>
    <dgm:cxn modelId="{5CB798C4-1420-49ED-8507-1C00A093777F}" type="presParOf" srcId="{9351CB93-A784-4FE1-ABFE-338A635B669C}" destId="{1C7EB2EF-B786-40D3-A294-DAE1D1B0F3CD}" srcOrd="5" destOrd="0" presId="urn:microsoft.com/office/officeart/2005/8/layout/cycle2"/>
    <dgm:cxn modelId="{044E901B-1EEC-4AFA-8F7C-E40453CB89E6}" type="presParOf" srcId="{1C7EB2EF-B786-40D3-A294-DAE1D1B0F3CD}" destId="{128DF1C9-2256-48B6-89F0-63A4FAD5926F}" srcOrd="0" destOrd="0" presId="urn:microsoft.com/office/officeart/2005/8/layout/cycle2"/>
    <dgm:cxn modelId="{94E93B34-86C9-4365-AB6F-CBD9787D81D0}" type="presParOf" srcId="{9351CB93-A784-4FE1-ABFE-338A635B669C}" destId="{412049C8-A6BC-47E4-B211-1A09514D7A84}" srcOrd="6" destOrd="0" presId="urn:microsoft.com/office/officeart/2005/8/layout/cycle2"/>
    <dgm:cxn modelId="{698EC596-95CC-4A60-9D73-C432D4BF9573}" type="presParOf" srcId="{9351CB93-A784-4FE1-ABFE-338A635B669C}" destId="{9E9177C8-2706-4EA2-86AA-D2ABA8AAD043}" srcOrd="7" destOrd="0" presId="urn:microsoft.com/office/officeart/2005/8/layout/cycle2"/>
    <dgm:cxn modelId="{55B9AB45-00A3-4BC0-94A1-674E3B6BC38A}" type="presParOf" srcId="{9E9177C8-2706-4EA2-86AA-D2ABA8AAD043}" destId="{1486A15B-0B1E-4E8A-A3D6-3B63BB1444B0}" srcOrd="0" destOrd="0" presId="urn:microsoft.com/office/officeart/2005/8/layout/cycle2"/>
    <dgm:cxn modelId="{E467BB35-E72A-47A0-916D-81894B2A619A}" type="presParOf" srcId="{9351CB93-A784-4FE1-ABFE-338A635B669C}" destId="{B7ACF175-53A5-40FB-BA0B-E57CC2F04247}" srcOrd="8" destOrd="0" presId="urn:microsoft.com/office/officeart/2005/8/layout/cycle2"/>
    <dgm:cxn modelId="{9EFC877F-D35C-4C63-B94F-CBF083D6F891}" type="presParOf" srcId="{9351CB93-A784-4FE1-ABFE-338A635B669C}" destId="{5E8A6986-651F-4064-85E6-1356C25EA6D1}" srcOrd="9" destOrd="0" presId="urn:microsoft.com/office/officeart/2005/8/layout/cycle2"/>
    <dgm:cxn modelId="{187F0AFA-1DCA-4B5E-A42D-9D91DBC91AA8}" type="presParOf" srcId="{5E8A6986-651F-4064-85E6-1356C25EA6D1}" destId="{34AB17BD-C42E-4E8E-B7A3-EE3730A87A84}" srcOrd="0" destOrd="0" presId="urn:microsoft.com/office/officeart/2005/8/layout/cycle2"/>
  </dgm:cxnLst>
  <dgm:bg>
    <a:solidFill>
      <a:schemeClr val="bg1">
        <a:lumMod val="75000"/>
      </a:schemeClr>
    </a:solidFill>
  </dgm:bg>
  <dgm:whole>
    <a:ln w="6350">
      <a:solidFill>
        <a:schemeClr val="accent1">
          <a:shade val="95000"/>
          <a:satMod val="10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7548DB-81A6-43FB-B0CA-163DFB7BF10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sv-SE"/>
        </a:p>
      </dgm:t>
    </dgm:pt>
    <dgm:pt modelId="{140222FF-9805-4EC1-B291-A1A12A5EAE2A}">
      <dgm:prSet phldrT="[Text]"/>
      <dgm:spPr/>
      <dgm:t>
        <a:bodyPr/>
        <a:lstStyle/>
        <a:p>
          <a:r>
            <a:rPr lang="sv-SE" b="1" dirty="0" smtClean="0"/>
            <a:t>Positiv förändring</a:t>
          </a:r>
          <a:endParaRPr lang="sv-SE" b="1" dirty="0"/>
        </a:p>
      </dgm:t>
    </dgm:pt>
    <dgm:pt modelId="{DE2F0A5E-B201-410A-BDA7-2E1DDAC1BE9A}" type="parTrans" cxnId="{BB60DFB4-91A8-4995-A938-52E7B1B2AF11}">
      <dgm:prSet/>
      <dgm:spPr/>
      <dgm:t>
        <a:bodyPr/>
        <a:lstStyle/>
        <a:p>
          <a:endParaRPr lang="sv-SE"/>
        </a:p>
      </dgm:t>
    </dgm:pt>
    <dgm:pt modelId="{56E0438A-3422-4555-9E30-DBBE24F090F5}" type="sibTrans" cxnId="{BB60DFB4-91A8-4995-A938-52E7B1B2AF11}">
      <dgm:prSet/>
      <dgm:spPr/>
      <dgm:t>
        <a:bodyPr/>
        <a:lstStyle/>
        <a:p>
          <a:endParaRPr lang="sv-SE"/>
        </a:p>
      </dgm:t>
    </dgm:pt>
    <dgm:pt modelId="{91EC192D-EFB6-46A8-9CD6-A71F6519C97D}">
      <dgm:prSet phldrT="[Text]"/>
      <dgm:spPr/>
      <dgm:t>
        <a:bodyPr/>
        <a:lstStyle/>
        <a:p>
          <a:r>
            <a:rPr lang="sv-SE" b="1" dirty="0" smtClean="0"/>
            <a:t>Föräldrarna samarbetar</a:t>
          </a:r>
          <a:endParaRPr lang="sv-SE" b="1" dirty="0"/>
        </a:p>
      </dgm:t>
    </dgm:pt>
    <dgm:pt modelId="{B553B097-1334-4A8D-9D86-AA54079500E1}" type="parTrans" cxnId="{1663A820-8D10-4289-9DD1-97A38EAC8917}">
      <dgm:prSet/>
      <dgm:spPr/>
      <dgm:t>
        <a:bodyPr/>
        <a:lstStyle/>
        <a:p>
          <a:endParaRPr lang="sv-SE"/>
        </a:p>
      </dgm:t>
    </dgm:pt>
    <dgm:pt modelId="{BE99533C-6854-4EC1-9196-AAC22712D39D}" type="sibTrans" cxnId="{1663A820-8D10-4289-9DD1-97A38EAC8917}">
      <dgm:prSet/>
      <dgm:spPr/>
      <dgm:t>
        <a:bodyPr/>
        <a:lstStyle/>
        <a:p>
          <a:endParaRPr lang="sv-SE"/>
        </a:p>
      </dgm:t>
    </dgm:pt>
    <dgm:pt modelId="{E584020D-2937-4131-BB8C-A748AC5E0D10}">
      <dgm:prSet phldrT="[Text]"/>
      <dgm:spPr/>
      <dgm:t>
        <a:bodyPr/>
        <a:lstStyle/>
        <a:p>
          <a:r>
            <a:rPr lang="sv-SE" b="1" dirty="0" smtClean="0"/>
            <a:t>Stöd från skolan</a:t>
          </a:r>
          <a:endParaRPr lang="sv-SE" b="1" dirty="0"/>
        </a:p>
      </dgm:t>
    </dgm:pt>
    <dgm:pt modelId="{98C5AF1C-78A2-4CFC-9D9A-F6B8A82E0D62}" type="parTrans" cxnId="{FA1B039F-FE69-4F15-BB4A-0CD344415973}">
      <dgm:prSet/>
      <dgm:spPr/>
      <dgm:t>
        <a:bodyPr/>
        <a:lstStyle/>
        <a:p>
          <a:endParaRPr lang="sv-SE"/>
        </a:p>
      </dgm:t>
    </dgm:pt>
    <dgm:pt modelId="{3BD6641C-970E-4463-B476-EC6AFDDE5247}" type="sibTrans" cxnId="{FA1B039F-FE69-4F15-BB4A-0CD344415973}">
      <dgm:prSet/>
      <dgm:spPr/>
      <dgm:t>
        <a:bodyPr/>
        <a:lstStyle/>
        <a:p>
          <a:endParaRPr lang="sv-SE"/>
        </a:p>
      </dgm:t>
    </dgm:pt>
    <dgm:pt modelId="{2BE91CED-46B9-4E05-A5A8-D3FDCBA896A8}">
      <dgm:prSet phldrT="[Text]"/>
      <dgm:spPr/>
      <dgm:t>
        <a:bodyPr/>
        <a:lstStyle/>
        <a:p>
          <a:r>
            <a:rPr lang="sv-SE" b="1" dirty="0" smtClean="0"/>
            <a:t>Linda börjar må bättre</a:t>
          </a:r>
          <a:endParaRPr lang="sv-SE" b="1" dirty="0"/>
        </a:p>
      </dgm:t>
    </dgm:pt>
    <dgm:pt modelId="{76A80986-4C59-4069-AC23-6B385BD27406}" type="parTrans" cxnId="{778C429A-369F-45E0-9179-413A648C1CCA}">
      <dgm:prSet/>
      <dgm:spPr/>
      <dgm:t>
        <a:bodyPr/>
        <a:lstStyle/>
        <a:p>
          <a:endParaRPr lang="sv-SE"/>
        </a:p>
      </dgm:t>
    </dgm:pt>
    <dgm:pt modelId="{6AD52DD8-8462-492F-B0EE-53886B160FDB}" type="sibTrans" cxnId="{778C429A-369F-45E0-9179-413A648C1CCA}">
      <dgm:prSet/>
      <dgm:spPr/>
      <dgm:t>
        <a:bodyPr/>
        <a:lstStyle/>
        <a:p>
          <a:endParaRPr lang="sv-SE"/>
        </a:p>
      </dgm:t>
    </dgm:pt>
    <dgm:pt modelId="{27651243-8B48-4144-ADC6-38A934788093}">
      <dgm:prSet phldrT="[Text]"/>
      <dgm:spPr/>
      <dgm:t>
        <a:bodyPr/>
        <a:lstStyle/>
        <a:p>
          <a:r>
            <a:rPr lang="sv-SE" b="1" dirty="0" smtClean="0"/>
            <a:t>Inte druckit alkohol</a:t>
          </a:r>
          <a:endParaRPr lang="sv-SE" b="1" dirty="0"/>
        </a:p>
      </dgm:t>
    </dgm:pt>
    <dgm:pt modelId="{15FA55ED-4533-43E7-8D2D-075552F61388}" type="parTrans" cxnId="{D9811DB8-DE68-46C4-B5E3-8CB38B9DAE3F}">
      <dgm:prSet/>
      <dgm:spPr/>
      <dgm:t>
        <a:bodyPr/>
        <a:lstStyle/>
        <a:p>
          <a:endParaRPr lang="sv-SE"/>
        </a:p>
      </dgm:t>
    </dgm:pt>
    <dgm:pt modelId="{2C2673CD-A05D-4AC9-8FA2-90A6C4708529}" type="sibTrans" cxnId="{D9811DB8-DE68-46C4-B5E3-8CB38B9DAE3F}">
      <dgm:prSet/>
      <dgm:spPr/>
      <dgm:t>
        <a:bodyPr/>
        <a:lstStyle/>
        <a:p>
          <a:endParaRPr lang="sv-SE"/>
        </a:p>
      </dgm:t>
    </dgm:pt>
    <dgm:pt modelId="{EC38A7FF-AEB4-4903-8ECD-D4F47AA7EF5A}" type="pres">
      <dgm:prSet presAssocID="{037548DB-81A6-43FB-B0CA-163DFB7BF108}" presName="cycle" presStyleCnt="0">
        <dgm:presLayoutVars>
          <dgm:dir/>
          <dgm:resizeHandles val="exact"/>
        </dgm:presLayoutVars>
      </dgm:prSet>
      <dgm:spPr/>
      <dgm:t>
        <a:bodyPr/>
        <a:lstStyle/>
        <a:p>
          <a:endParaRPr lang="sv-SE"/>
        </a:p>
      </dgm:t>
    </dgm:pt>
    <dgm:pt modelId="{D6934271-442D-46BD-801C-7D2DD26FC2B4}" type="pres">
      <dgm:prSet presAssocID="{140222FF-9805-4EC1-B291-A1A12A5EAE2A}" presName="node" presStyleLbl="node1" presStyleIdx="0" presStyleCnt="5">
        <dgm:presLayoutVars>
          <dgm:bulletEnabled val="1"/>
        </dgm:presLayoutVars>
      </dgm:prSet>
      <dgm:spPr/>
      <dgm:t>
        <a:bodyPr/>
        <a:lstStyle/>
        <a:p>
          <a:endParaRPr lang="sv-SE"/>
        </a:p>
      </dgm:t>
    </dgm:pt>
    <dgm:pt modelId="{E3DCF878-6F19-41B5-BB6F-3EE685D6EAD0}" type="pres">
      <dgm:prSet presAssocID="{56E0438A-3422-4555-9E30-DBBE24F090F5}" presName="sibTrans" presStyleLbl="sibTrans2D1" presStyleIdx="0" presStyleCnt="5"/>
      <dgm:spPr/>
      <dgm:t>
        <a:bodyPr/>
        <a:lstStyle/>
        <a:p>
          <a:endParaRPr lang="sv-SE"/>
        </a:p>
      </dgm:t>
    </dgm:pt>
    <dgm:pt modelId="{18FCF5D5-8C9E-431F-8B00-B84773B6F2EF}" type="pres">
      <dgm:prSet presAssocID="{56E0438A-3422-4555-9E30-DBBE24F090F5}" presName="connectorText" presStyleLbl="sibTrans2D1" presStyleIdx="0" presStyleCnt="5"/>
      <dgm:spPr/>
      <dgm:t>
        <a:bodyPr/>
        <a:lstStyle/>
        <a:p>
          <a:endParaRPr lang="sv-SE"/>
        </a:p>
      </dgm:t>
    </dgm:pt>
    <dgm:pt modelId="{9F2664B0-6027-4E61-B4D3-C20EF9DB233F}" type="pres">
      <dgm:prSet presAssocID="{91EC192D-EFB6-46A8-9CD6-A71F6519C97D}" presName="node" presStyleLbl="node1" presStyleIdx="1" presStyleCnt="5">
        <dgm:presLayoutVars>
          <dgm:bulletEnabled val="1"/>
        </dgm:presLayoutVars>
      </dgm:prSet>
      <dgm:spPr/>
      <dgm:t>
        <a:bodyPr/>
        <a:lstStyle/>
        <a:p>
          <a:endParaRPr lang="sv-SE"/>
        </a:p>
      </dgm:t>
    </dgm:pt>
    <dgm:pt modelId="{8189682B-F0E0-4A91-ADC7-A40F4EB8D332}" type="pres">
      <dgm:prSet presAssocID="{BE99533C-6854-4EC1-9196-AAC22712D39D}" presName="sibTrans" presStyleLbl="sibTrans2D1" presStyleIdx="1" presStyleCnt="5"/>
      <dgm:spPr/>
      <dgm:t>
        <a:bodyPr/>
        <a:lstStyle/>
        <a:p>
          <a:endParaRPr lang="sv-SE"/>
        </a:p>
      </dgm:t>
    </dgm:pt>
    <dgm:pt modelId="{B976DF47-FCAC-4EC6-A1B0-887BDDB8E346}" type="pres">
      <dgm:prSet presAssocID="{BE99533C-6854-4EC1-9196-AAC22712D39D}" presName="connectorText" presStyleLbl="sibTrans2D1" presStyleIdx="1" presStyleCnt="5"/>
      <dgm:spPr/>
      <dgm:t>
        <a:bodyPr/>
        <a:lstStyle/>
        <a:p>
          <a:endParaRPr lang="sv-SE"/>
        </a:p>
      </dgm:t>
    </dgm:pt>
    <dgm:pt modelId="{414AB974-2A0F-43AA-8728-7A279F983F9B}" type="pres">
      <dgm:prSet presAssocID="{E584020D-2937-4131-BB8C-A748AC5E0D10}" presName="node" presStyleLbl="node1" presStyleIdx="2" presStyleCnt="5">
        <dgm:presLayoutVars>
          <dgm:bulletEnabled val="1"/>
        </dgm:presLayoutVars>
      </dgm:prSet>
      <dgm:spPr/>
      <dgm:t>
        <a:bodyPr/>
        <a:lstStyle/>
        <a:p>
          <a:endParaRPr lang="sv-SE"/>
        </a:p>
      </dgm:t>
    </dgm:pt>
    <dgm:pt modelId="{BF4E2342-0EB6-4FA2-ACE9-6CAD6FD66443}" type="pres">
      <dgm:prSet presAssocID="{3BD6641C-970E-4463-B476-EC6AFDDE5247}" presName="sibTrans" presStyleLbl="sibTrans2D1" presStyleIdx="2" presStyleCnt="5"/>
      <dgm:spPr/>
      <dgm:t>
        <a:bodyPr/>
        <a:lstStyle/>
        <a:p>
          <a:endParaRPr lang="sv-SE"/>
        </a:p>
      </dgm:t>
    </dgm:pt>
    <dgm:pt modelId="{F52138D5-5C29-4DD9-9E47-DE1AA11C6626}" type="pres">
      <dgm:prSet presAssocID="{3BD6641C-970E-4463-B476-EC6AFDDE5247}" presName="connectorText" presStyleLbl="sibTrans2D1" presStyleIdx="2" presStyleCnt="5"/>
      <dgm:spPr/>
      <dgm:t>
        <a:bodyPr/>
        <a:lstStyle/>
        <a:p>
          <a:endParaRPr lang="sv-SE"/>
        </a:p>
      </dgm:t>
    </dgm:pt>
    <dgm:pt modelId="{292345C0-9279-4E11-A8D7-0B616C9805DE}" type="pres">
      <dgm:prSet presAssocID="{2BE91CED-46B9-4E05-A5A8-D3FDCBA896A8}" presName="node" presStyleLbl="node1" presStyleIdx="3" presStyleCnt="5">
        <dgm:presLayoutVars>
          <dgm:bulletEnabled val="1"/>
        </dgm:presLayoutVars>
      </dgm:prSet>
      <dgm:spPr/>
      <dgm:t>
        <a:bodyPr/>
        <a:lstStyle/>
        <a:p>
          <a:endParaRPr lang="sv-SE"/>
        </a:p>
      </dgm:t>
    </dgm:pt>
    <dgm:pt modelId="{75F07652-F45D-4FD9-8A47-BE895FA5AEDF}" type="pres">
      <dgm:prSet presAssocID="{6AD52DD8-8462-492F-B0EE-53886B160FDB}" presName="sibTrans" presStyleLbl="sibTrans2D1" presStyleIdx="3" presStyleCnt="5"/>
      <dgm:spPr/>
      <dgm:t>
        <a:bodyPr/>
        <a:lstStyle/>
        <a:p>
          <a:endParaRPr lang="sv-SE"/>
        </a:p>
      </dgm:t>
    </dgm:pt>
    <dgm:pt modelId="{BD7D9CCE-E92C-469C-B6A1-9C0DE32A6459}" type="pres">
      <dgm:prSet presAssocID="{6AD52DD8-8462-492F-B0EE-53886B160FDB}" presName="connectorText" presStyleLbl="sibTrans2D1" presStyleIdx="3" presStyleCnt="5"/>
      <dgm:spPr/>
      <dgm:t>
        <a:bodyPr/>
        <a:lstStyle/>
        <a:p>
          <a:endParaRPr lang="sv-SE"/>
        </a:p>
      </dgm:t>
    </dgm:pt>
    <dgm:pt modelId="{F1EEE90C-A7B0-4810-B598-B84FEF43BF81}" type="pres">
      <dgm:prSet presAssocID="{27651243-8B48-4144-ADC6-38A934788093}" presName="node" presStyleLbl="node1" presStyleIdx="4" presStyleCnt="5">
        <dgm:presLayoutVars>
          <dgm:bulletEnabled val="1"/>
        </dgm:presLayoutVars>
      </dgm:prSet>
      <dgm:spPr/>
      <dgm:t>
        <a:bodyPr/>
        <a:lstStyle/>
        <a:p>
          <a:endParaRPr lang="sv-SE"/>
        </a:p>
      </dgm:t>
    </dgm:pt>
    <dgm:pt modelId="{45957D21-8F1B-42F8-B8FB-574103D53EA2}" type="pres">
      <dgm:prSet presAssocID="{2C2673CD-A05D-4AC9-8FA2-90A6C4708529}" presName="sibTrans" presStyleLbl="sibTrans2D1" presStyleIdx="4" presStyleCnt="5"/>
      <dgm:spPr/>
      <dgm:t>
        <a:bodyPr/>
        <a:lstStyle/>
        <a:p>
          <a:endParaRPr lang="sv-SE"/>
        </a:p>
      </dgm:t>
    </dgm:pt>
    <dgm:pt modelId="{8AF178B5-EB31-461D-A7AF-9FD0C644F258}" type="pres">
      <dgm:prSet presAssocID="{2C2673CD-A05D-4AC9-8FA2-90A6C4708529}" presName="connectorText" presStyleLbl="sibTrans2D1" presStyleIdx="4" presStyleCnt="5"/>
      <dgm:spPr/>
      <dgm:t>
        <a:bodyPr/>
        <a:lstStyle/>
        <a:p>
          <a:endParaRPr lang="sv-SE"/>
        </a:p>
      </dgm:t>
    </dgm:pt>
  </dgm:ptLst>
  <dgm:cxnLst>
    <dgm:cxn modelId="{1663A820-8D10-4289-9DD1-97A38EAC8917}" srcId="{037548DB-81A6-43FB-B0CA-163DFB7BF108}" destId="{91EC192D-EFB6-46A8-9CD6-A71F6519C97D}" srcOrd="1" destOrd="0" parTransId="{B553B097-1334-4A8D-9D86-AA54079500E1}" sibTransId="{BE99533C-6854-4EC1-9196-AAC22712D39D}"/>
    <dgm:cxn modelId="{D330DB5F-ED2F-4F6E-B3F1-9DB394C314DF}" type="presOf" srcId="{BE99533C-6854-4EC1-9196-AAC22712D39D}" destId="{8189682B-F0E0-4A91-ADC7-A40F4EB8D332}" srcOrd="0" destOrd="0" presId="urn:microsoft.com/office/officeart/2005/8/layout/cycle2"/>
    <dgm:cxn modelId="{DD239F18-F472-4E5E-A9AC-F287541AC12E}" type="presOf" srcId="{56E0438A-3422-4555-9E30-DBBE24F090F5}" destId="{E3DCF878-6F19-41B5-BB6F-3EE685D6EAD0}" srcOrd="0" destOrd="0" presId="urn:microsoft.com/office/officeart/2005/8/layout/cycle2"/>
    <dgm:cxn modelId="{31A64892-C66C-4DD4-85A4-02963B7F8584}" type="presOf" srcId="{27651243-8B48-4144-ADC6-38A934788093}" destId="{F1EEE90C-A7B0-4810-B598-B84FEF43BF81}" srcOrd="0" destOrd="0" presId="urn:microsoft.com/office/officeart/2005/8/layout/cycle2"/>
    <dgm:cxn modelId="{07C6B9FD-D079-4752-9BE6-E4362E4B45CB}" type="presOf" srcId="{2C2673CD-A05D-4AC9-8FA2-90A6C4708529}" destId="{45957D21-8F1B-42F8-B8FB-574103D53EA2}" srcOrd="0" destOrd="0" presId="urn:microsoft.com/office/officeart/2005/8/layout/cycle2"/>
    <dgm:cxn modelId="{778C429A-369F-45E0-9179-413A648C1CCA}" srcId="{037548DB-81A6-43FB-B0CA-163DFB7BF108}" destId="{2BE91CED-46B9-4E05-A5A8-D3FDCBA896A8}" srcOrd="3" destOrd="0" parTransId="{76A80986-4C59-4069-AC23-6B385BD27406}" sibTransId="{6AD52DD8-8462-492F-B0EE-53886B160FDB}"/>
    <dgm:cxn modelId="{F2B1815A-969B-4204-B7A9-6F5F19FCF880}" type="presOf" srcId="{56E0438A-3422-4555-9E30-DBBE24F090F5}" destId="{18FCF5D5-8C9E-431F-8B00-B84773B6F2EF}" srcOrd="1" destOrd="0" presId="urn:microsoft.com/office/officeart/2005/8/layout/cycle2"/>
    <dgm:cxn modelId="{C220E894-2E38-4BA0-841F-EC9C72930833}" type="presOf" srcId="{140222FF-9805-4EC1-B291-A1A12A5EAE2A}" destId="{D6934271-442D-46BD-801C-7D2DD26FC2B4}" srcOrd="0" destOrd="0" presId="urn:microsoft.com/office/officeart/2005/8/layout/cycle2"/>
    <dgm:cxn modelId="{D9811DB8-DE68-46C4-B5E3-8CB38B9DAE3F}" srcId="{037548DB-81A6-43FB-B0CA-163DFB7BF108}" destId="{27651243-8B48-4144-ADC6-38A934788093}" srcOrd="4" destOrd="0" parTransId="{15FA55ED-4533-43E7-8D2D-075552F61388}" sibTransId="{2C2673CD-A05D-4AC9-8FA2-90A6C4708529}"/>
    <dgm:cxn modelId="{969B2F8B-39B9-4EFE-9BDF-3D6BD6B20325}" type="presOf" srcId="{2BE91CED-46B9-4E05-A5A8-D3FDCBA896A8}" destId="{292345C0-9279-4E11-A8D7-0B616C9805DE}" srcOrd="0" destOrd="0" presId="urn:microsoft.com/office/officeart/2005/8/layout/cycle2"/>
    <dgm:cxn modelId="{FA1B039F-FE69-4F15-BB4A-0CD344415973}" srcId="{037548DB-81A6-43FB-B0CA-163DFB7BF108}" destId="{E584020D-2937-4131-BB8C-A748AC5E0D10}" srcOrd="2" destOrd="0" parTransId="{98C5AF1C-78A2-4CFC-9D9A-F6B8A82E0D62}" sibTransId="{3BD6641C-970E-4463-B476-EC6AFDDE5247}"/>
    <dgm:cxn modelId="{CA1E09A3-7604-46A9-97CB-7951A4A79750}" type="presOf" srcId="{6AD52DD8-8462-492F-B0EE-53886B160FDB}" destId="{BD7D9CCE-E92C-469C-B6A1-9C0DE32A6459}" srcOrd="1" destOrd="0" presId="urn:microsoft.com/office/officeart/2005/8/layout/cycle2"/>
    <dgm:cxn modelId="{6DC1C834-0C7E-4F72-BDEC-BC55D1A592E2}" type="presOf" srcId="{037548DB-81A6-43FB-B0CA-163DFB7BF108}" destId="{EC38A7FF-AEB4-4903-8ECD-D4F47AA7EF5A}" srcOrd="0" destOrd="0" presId="urn:microsoft.com/office/officeart/2005/8/layout/cycle2"/>
    <dgm:cxn modelId="{1D7660C1-B360-4392-A271-D85A18496D25}" type="presOf" srcId="{BE99533C-6854-4EC1-9196-AAC22712D39D}" destId="{B976DF47-FCAC-4EC6-A1B0-887BDDB8E346}" srcOrd="1" destOrd="0" presId="urn:microsoft.com/office/officeart/2005/8/layout/cycle2"/>
    <dgm:cxn modelId="{F6CCC3EC-E210-41DC-B798-AB48994BD1B9}" type="presOf" srcId="{3BD6641C-970E-4463-B476-EC6AFDDE5247}" destId="{F52138D5-5C29-4DD9-9E47-DE1AA11C6626}" srcOrd="1" destOrd="0" presId="urn:microsoft.com/office/officeart/2005/8/layout/cycle2"/>
    <dgm:cxn modelId="{4A6B327C-EB33-4EC5-AA9E-F6617D9AF08A}" type="presOf" srcId="{2C2673CD-A05D-4AC9-8FA2-90A6C4708529}" destId="{8AF178B5-EB31-461D-A7AF-9FD0C644F258}" srcOrd="1" destOrd="0" presId="urn:microsoft.com/office/officeart/2005/8/layout/cycle2"/>
    <dgm:cxn modelId="{4154654F-6E68-48A0-BE70-EE2C90A45BDF}" type="presOf" srcId="{E584020D-2937-4131-BB8C-A748AC5E0D10}" destId="{414AB974-2A0F-43AA-8728-7A279F983F9B}" srcOrd="0" destOrd="0" presId="urn:microsoft.com/office/officeart/2005/8/layout/cycle2"/>
    <dgm:cxn modelId="{2884BA75-BAC4-4DE5-BBEB-2CCC2B09FEF7}" type="presOf" srcId="{3BD6641C-970E-4463-B476-EC6AFDDE5247}" destId="{BF4E2342-0EB6-4FA2-ACE9-6CAD6FD66443}" srcOrd="0" destOrd="0" presId="urn:microsoft.com/office/officeart/2005/8/layout/cycle2"/>
    <dgm:cxn modelId="{15ADC904-AA9D-4FFB-9D45-4DF67810FA1B}" type="presOf" srcId="{6AD52DD8-8462-492F-B0EE-53886B160FDB}" destId="{75F07652-F45D-4FD9-8A47-BE895FA5AEDF}" srcOrd="0" destOrd="0" presId="urn:microsoft.com/office/officeart/2005/8/layout/cycle2"/>
    <dgm:cxn modelId="{8F5079F6-3B44-4D79-AA74-B3147D09BD38}" type="presOf" srcId="{91EC192D-EFB6-46A8-9CD6-A71F6519C97D}" destId="{9F2664B0-6027-4E61-B4D3-C20EF9DB233F}" srcOrd="0" destOrd="0" presId="urn:microsoft.com/office/officeart/2005/8/layout/cycle2"/>
    <dgm:cxn modelId="{BB60DFB4-91A8-4995-A938-52E7B1B2AF11}" srcId="{037548DB-81A6-43FB-B0CA-163DFB7BF108}" destId="{140222FF-9805-4EC1-B291-A1A12A5EAE2A}" srcOrd="0" destOrd="0" parTransId="{DE2F0A5E-B201-410A-BDA7-2E1DDAC1BE9A}" sibTransId="{56E0438A-3422-4555-9E30-DBBE24F090F5}"/>
    <dgm:cxn modelId="{B7E278B7-F299-4AA6-A03D-0D9DC42730EB}" type="presParOf" srcId="{EC38A7FF-AEB4-4903-8ECD-D4F47AA7EF5A}" destId="{D6934271-442D-46BD-801C-7D2DD26FC2B4}" srcOrd="0" destOrd="0" presId="urn:microsoft.com/office/officeart/2005/8/layout/cycle2"/>
    <dgm:cxn modelId="{69354596-3A15-42C6-BBB9-5E85C99B98D8}" type="presParOf" srcId="{EC38A7FF-AEB4-4903-8ECD-D4F47AA7EF5A}" destId="{E3DCF878-6F19-41B5-BB6F-3EE685D6EAD0}" srcOrd="1" destOrd="0" presId="urn:microsoft.com/office/officeart/2005/8/layout/cycle2"/>
    <dgm:cxn modelId="{D69AAD73-F927-463D-9CD2-9621A8AAD2C6}" type="presParOf" srcId="{E3DCF878-6F19-41B5-BB6F-3EE685D6EAD0}" destId="{18FCF5D5-8C9E-431F-8B00-B84773B6F2EF}" srcOrd="0" destOrd="0" presId="urn:microsoft.com/office/officeart/2005/8/layout/cycle2"/>
    <dgm:cxn modelId="{176682C0-908C-4E47-A124-DF844FAB3CDE}" type="presParOf" srcId="{EC38A7FF-AEB4-4903-8ECD-D4F47AA7EF5A}" destId="{9F2664B0-6027-4E61-B4D3-C20EF9DB233F}" srcOrd="2" destOrd="0" presId="urn:microsoft.com/office/officeart/2005/8/layout/cycle2"/>
    <dgm:cxn modelId="{059744DA-73AF-4354-9F16-83F4B41FCBFF}" type="presParOf" srcId="{EC38A7FF-AEB4-4903-8ECD-D4F47AA7EF5A}" destId="{8189682B-F0E0-4A91-ADC7-A40F4EB8D332}" srcOrd="3" destOrd="0" presId="urn:microsoft.com/office/officeart/2005/8/layout/cycle2"/>
    <dgm:cxn modelId="{1AC48A8F-41AF-4D1C-A639-6AAC3F27C66F}" type="presParOf" srcId="{8189682B-F0E0-4A91-ADC7-A40F4EB8D332}" destId="{B976DF47-FCAC-4EC6-A1B0-887BDDB8E346}" srcOrd="0" destOrd="0" presId="urn:microsoft.com/office/officeart/2005/8/layout/cycle2"/>
    <dgm:cxn modelId="{6186A4D7-A2CD-4995-BD66-F11621AC1376}" type="presParOf" srcId="{EC38A7FF-AEB4-4903-8ECD-D4F47AA7EF5A}" destId="{414AB974-2A0F-43AA-8728-7A279F983F9B}" srcOrd="4" destOrd="0" presId="urn:microsoft.com/office/officeart/2005/8/layout/cycle2"/>
    <dgm:cxn modelId="{747288E9-034F-4DE8-910E-A4DA84A73F11}" type="presParOf" srcId="{EC38A7FF-AEB4-4903-8ECD-D4F47AA7EF5A}" destId="{BF4E2342-0EB6-4FA2-ACE9-6CAD6FD66443}" srcOrd="5" destOrd="0" presId="urn:microsoft.com/office/officeart/2005/8/layout/cycle2"/>
    <dgm:cxn modelId="{F36BE87A-995C-4AE9-BDA8-B5B90DD8F957}" type="presParOf" srcId="{BF4E2342-0EB6-4FA2-ACE9-6CAD6FD66443}" destId="{F52138D5-5C29-4DD9-9E47-DE1AA11C6626}" srcOrd="0" destOrd="0" presId="urn:microsoft.com/office/officeart/2005/8/layout/cycle2"/>
    <dgm:cxn modelId="{732E26D7-7C90-4CB6-AF91-F5561CD8BA13}" type="presParOf" srcId="{EC38A7FF-AEB4-4903-8ECD-D4F47AA7EF5A}" destId="{292345C0-9279-4E11-A8D7-0B616C9805DE}" srcOrd="6" destOrd="0" presId="urn:microsoft.com/office/officeart/2005/8/layout/cycle2"/>
    <dgm:cxn modelId="{98361B71-1F5F-4E98-B855-0D538C6D549E}" type="presParOf" srcId="{EC38A7FF-AEB4-4903-8ECD-D4F47AA7EF5A}" destId="{75F07652-F45D-4FD9-8A47-BE895FA5AEDF}" srcOrd="7" destOrd="0" presId="urn:microsoft.com/office/officeart/2005/8/layout/cycle2"/>
    <dgm:cxn modelId="{5F3BE14A-72E3-4D8E-AB63-798A8C9C98D4}" type="presParOf" srcId="{75F07652-F45D-4FD9-8A47-BE895FA5AEDF}" destId="{BD7D9CCE-E92C-469C-B6A1-9C0DE32A6459}" srcOrd="0" destOrd="0" presId="urn:microsoft.com/office/officeart/2005/8/layout/cycle2"/>
    <dgm:cxn modelId="{545A3528-F37A-4CB4-8C30-935A0EB2ADD9}" type="presParOf" srcId="{EC38A7FF-AEB4-4903-8ECD-D4F47AA7EF5A}" destId="{F1EEE90C-A7B0-4810-B598-B84FEF43BF81}" srcOrd="8" destOrd="0" presId="urn:microsoft.com/office/officeart/2005/8/layout/cycle2"/>
    <dgm:cxn modelId="{37E41F66-7D40-4F1E-BBFB-67C95EE14066}" type="presParOf" srcId="{EC38A7FF-AEB4-4903-8ECD-D4F47AA7EF5A}" destId="{45957D21-8F1B-42F8-B8FB-574103D53EA2}" srcOrd="9" destOrd="0" presId="urn:microsoft.com/office/officeart/2005/8/layout/cycle2"/>
    <dgm:cxn modelId="{6969B19C-28DE-42E3-95E0-61F82CCCF97B}" type="presParOf" srcId="{45957D21-8F1B-42F8-B8FB-574103D53EA2}" destId="{8AF178B5-EB31-461D-A7AF-9FD0C644F258}" srcOrd="0" destOrd="0" presId="urn:microsoft.com/office/officeart/2005/8/layout/cycle2"/>
  </dgm:cxnLst>
  <dgm:bg>
    <a:solidFill>
      <a:schemeClr val="accent3">
        <a:lumMod val="60000"/>
        <a:lumOff val="4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E52659-BDF0-4FBD-9378-19786FFABEE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sv-SE"/>
        </a:p>
      </dgm:t>
    </dgm:pt>
    <dgm:pt modelId="{E0FFE7F9-6CDB-49A6-BD6A-FBB2A7D3B5E6}">
      <dgm:prSet phldrT="[Text]"/>
      <dgm:spPr/>
      <dgm:t>
        <a:bodyPr/>
        <a:lstStyle/>
        <a:p>
          <a:r>
            <a:rPr lang="sv-SE" dirty="0" smtClean="0"/>
            <a:t>Beslut</a:t>
          </a:r>
          <a:endParaRPr lang="sv-SE" dirty="0"/>
        </a:p>
      </dgm:t>
    </dgm:pt>
    <dgm:pt modelId="{13D105EA-1379-4CB0-8615-226D8C3006CE}" type="parTrans" cxnId="{CAA56482-6163-41D5-9AE7-DF1C5E46D3E4}">
      <dgm:prSet/>
      <dgm:spPr/>
      <dgm:t>
        <a:bodyPr/>
        <a:lstStyle/>
        <a:p>
          <a:endParaRPr lang="sv-SE"/>
        </a:p>
      </dgm:t>
    </dgm:pt>
    <dgm:pt modelId="{DE1FCF05-80E9-46A2-B82C-1F5D105D9D67}" type="sibTrans" cxnId="{CAA56482-6163-41D5-9AE7-DF1C5E46D3E4}">
      <dgm:prSet/>
      <dgm:spPr/>
      <dgm:t>
        <a:bodyPr/>
        <a:lstStyle/>
        <a:p>
          <a:endParaRPr lang="sv-SE"/>
        </a:p>
      </dgm:t>
    </dgm:pt>
    <dgm:pt modelId="{EE874092-B93F-4DBE-B5AD-3A779BB4AB38}">
      <dgm:prSet phldrT="[Text]"/>
      <dgm:spPr/>
      <dgm:t>
        <a:bodyPr/>
        <a:lstStyle/>
        <a:p>
          <a:r>
            <a:rPr lang="sv-SE" dirty="0" smtClean="0"/>
            <a:t>Information</a:t>
          </a:r>
          <a:endParaRPr lang="sv-SE" dirty="0"/>
        </a:p>
      </dgm:t>
    </dgm:pt>
    <dgm:pt modelId="{B9772D0E-E91C-4BC4-9F1C-2924A888C41F}" type="parTrans" cxnId="{D7A56F51-D10B-47A7-B555-149E818C4144}">
      <dgm:prSet/>
      <dgm:spPr/>
      <dgm:t>
        <a:bodyPr/>
        <a:lstStyle/>
        <a:p>
          <a:endParaRPr lang="sv-SE"/>
        </a:p>
      </dgm:t>
    </dgm:pt>
    <dgm:pt modelId="{C38EC950-7B4B-4A4B-B041-FD6F16AA0242}" type="sibTrans" cxnId="{D7A56F51-D10B-47A7-B555-149E818C4144}">
      <dgm:prSet/>
      <dgm:spPr/>
      <dgm:t>
        <a:bodyPr/>
        <a:lstStyle/>
        <a:p>
          <a:endParaRPr lang="sv-SE"/>
        </a:p>
      </dgm:t>
    </dgm:pt>
    <dgm:pt modelId="{69A7F34F-EE4E-4C83-9C2D-A28CD5FCA1FE}">
      <dgm:prSet phldrT="[Text]"/>
      <dgm:spPr/>
      <dgm:t>
        <a:bodyPr/>
        <a:lstStyle/>
        <a:p>
          <a:r>
            <a:rPr lang="sv-SE" dirty="0" smtClean="0"/>
            <a:t>Utbildning</a:t>
          </a:r>
          <a:endParaRPr lang="sv-SE" dirty="0"/>
        </a:p>
      </dgm:t>
    </dgm:pt>
    <dgm:pt modelId="{47ED4B7D-79D2-409D-8AC1-3891C9E6BFA1}" type="parTrans" cxnId="{2D713532-8F01-40AD-84C3-F892A1A978EA}">
      <dgm:prSet/>
      <dgm:spPr/>
      <dgm:t>
        <a:bodyPr/>
        <a:lstStyle/>
        <a:p>
          <a:endParaRPr lang="sv-SE"/>
        </a:p>
      </dgm:t>
    </dgm:pt>
    <dgm:pt modelId="{E24A455D-3048-4364-AC91-C833AC07728E}" type="sibTrans" cxnId="{2D713532-8F01-40AD-84C3-F892A1A978EA}">
      <dgm:prSet/>
      <dgm:spPr/>
      <dgm:t>
        <a:bodyPr/>
        <a:lstStyle/>
        <a:p>
          <a:endParaRPr lang="sv-SE"/>
        </a:p>
      </dgm:t>
    </dgm:pt>
    <dgm:pt modelId="{2F4CA8C2-BC97-45C4-8510-A71694D40A00}">
      <dgm:prSet phldrT="[Text]"/>
      <dgm:spPr/>
      <dgm:t>
        <a:bodyPr/>
        <a:lstStyle/>
        <a:p>
          <a:r>
            <a:rPr lang="sv-SE" dirty="0" smtClean="0"/>
            <a:t>Utveckling av arbetssätt</a:t>
          </a:r>
          <a:endParaRPr lang="sv-SE" dirty="0"/>
        </a:p>
      </dgm:t>
    </dgm:pt>
    <dgm:pt modelId="{072C7A82-DF3E-45B9-BCBD-F24933F90D47}" type="parTrans" cxnId="{A79EF009-B253-49CF-AD7E-6560D7DAF033}">
      <dgm:prSet/>
      <dgm:spPr/>
      <dgm:t>
        <a:bodyPr/>
        <a:lstStyle/>
        <a:p>
          <a:endParaRPr lang="sv-SE"/>
        </a:p>
      </dgm:t>
    </dgm:pt>
    <dgm:pt modelId="{7B2FA7CA-C56A-4132-91F5-D38AB7DD0FDA}" type="sibTrans" cxnId="{A79EF009-B253-49CF-AD7E-6560D7DAF033}">
      <dgm:prSet/>
      <dgm:spPr/>
      <dgm:t>
        <a:bodyPr/>
        <a:lstStyle/>
        <a:p>
          <a:endParaRPr lang="sv-SE"/>
        </a:p>
      </dgm:t>
    </dgm:pt>
    <dgm:pt modelId="{427AC7D9-4D4D-4924-96AF-B50C44C0C4C5}">
      <dgm:prSet phldrT="[Text]"/>
      <dgm:spPr/>
      <dgm:t>
        <a:bodyPr/>
        <a:lstStyle/>
        <a:p>
          <a:r>
            <a:rPr lang="sv-SE" dirty="0" smtClean="0"/>
            <a:t>Uppföljning/</a:t>
          </a:r>
        </a:p>
        <a:p>
          <a:r>
            <a:rPr lang="sv-SE" dirty="0" smtClean="0"/>
            <a:t>revidering</a:t>
          </a:r>
          <a:endParaRPr lang="sv-SE" dirty="0"/>
        </a:p>
      </dgm:t>
    </dgm:pt>
    <dgm:pt modelId="{28EADE99-2B19-4064-9266-D536BA4228C1}" type="parTrans" cxnId="{5C134DD6-B094-419A-A41F-A774D80C5B59}">
      <dgm:prSet/>
      <dgm:spPr/>
      <dgm:t>
        <a:bodyPr/>
        <a:lstStyle/>
        <a:p>
          <a:endParaRPr lang="sv-SE"/>
        </a:p>
      </dgm:t>
    </dgm:pt>
    <dgm:pt modelId="{49962735-F211-430C-91E4-4FE5A98D4E4D}" type="sibTrans" cxnId="{5C134DD6-B094-419A-A41F-A774D80C5B59}">
      <dgm:prSet/>
      <dgm:spPr/>
      <dgm:t>
        <a:bodyPr/>
        <a:lstStyle/>
        <a:p>
          <a:endParaRPr lang="sv-SE"/>
        </a:p>
      </dgm:t>
    </dgm:pt>
    <dgm:pt modelId="{5C3C5EE6-3134-4D90-827C-689BF17D4EE6}" type="pres">
      <dgm:prSet presAssocID="{BCE52659-BDF0-4FBD-9378-19786FFABEEB}" presName="cycle" presStyleCnt="0">
        <dgm:presLayoutVars>
          <dgm:dir/>
          <dgm:resizeHandles val="exact"/>
        </dgm:presLayoutVars>
      </dgm:prSet>
      <dgm:spPr/>
      <dgm:t>
        <a:bodyPr/>
        <a:lstStyle/>
        <a:p>
          <a:endParaRPr lang="sv-SE"/>
        </a:p>
      </dgm:t>
    </dgm:pt>
    <dgm:pt modelId="{C4E03485-8B1D-498B-94A1-06C1795837CC}" type="pres">
      <dgm:prSet presAssocID="{E0FFE7F9-6CDB-49A6-BD6A-FBB2A7D3B5E6}" presName="node" presStyleLbl="node1" presStyleIdx="0" presStyleCnt="5">
        <dgm:presLayoutVars>
          <dgm:bulletEnabled val="1"/>
        </dgm:presLayoutVars>
      </dgm:prSet>
      <dgm:spPr/>
      <dgm:t>
        <a:bodyPr/>
        <a:lstStyle/>
        <a:p>
          <a:endParaRPr lang="sv-SE"/>
        </a:p>
      </dgm:t>
    </dgm:pt>
    <dgm:pt modelId="{C37E0292-1FCC-4D3A-905C-5C1B22B5E812}" type="pres">
      <dgm:prSet presAssocID="{E0FFE7F9-6CDB-49A6-BD6A-FBB2A7D3B5E6}" presName="spNode" presStyleCnt="0"/>
      <dgm:spPr/>
    </dgm:pt>
    <dgm:pt modelId="{0931B79C-2EF0-4AEE-9914-27D72BEB574D}" type="pres">
      <dgm:prSet presAssocID="{DE1FCF05-80E9-46A2-B82C-1F5D105D9D67}" presName="sibTrans" presStyleLbl="sibTrans1D1" presStyleIdx="0" presStyleCnt="5"/>
      <dgm:spPr/>
      <dgm:t>
        <a:bodyPr/>
        <a:lstStyle/>
        <a:p>
          <a:endParaRPr lang="sv-SE"/>
        </a:p>
      </dgm:t>
    </dgm:pt>
    <dgm:pt modelId="{ECEFA345-D4D5-452A-95D8-469BB0BB0856}" type="pres">
      <dgm:prSet presAssocID="{EE874092-B93F-4DBE-B5AD-3A779BB4AB38}" presName="node" presStyleLbl="node1" presStyleIdx="1" presStyleCnt="5">
        <dgm:presLayoutVars>
          <dgm:bulletEnabled val="1"/>
        </dgm:presLayoutVars>
      </dgm:prSet>
      <dgm:spPr/>
      <dgm:t>
        <a:bodyPr/>
        <a:lstStyle/>
        <a:p>
          <a:endParaRPr lang="sv-SE"/>
        </a:p>
      </dgm:t>
    </dgm:pt>
    <dgm:pt modelId="{0148679A-1C73-4F90-958E-FB9A347EE231}" type="pres">
      <dgm:prSet presAssocID="{EE874092-B93F-4DBE-B5AD-3A779BB4AB38}" presName="spNode" presStyleCnt="0"/>
      <dgm:spPr/>
    </dgm:pt>
    <dgm:pt modelId="{A13D6F25-FCEC-451A-9D45-86D4545FA8F2}" type="pres">
      <dgm:prSet presAssocID="{C38EC950-7B4B-4A4B-B041-FD6F16AA0242}" presName="sibTrans" presStyleLbl="sibTrans1D1" presStyleIdx="1" presStyleCnt="5"/>
      <dgm:spPr/>
      <dgm:t>
        <a:bodyPr/>
        <a:lstStyle/>
        <a:p>
          <a:endParaRPr lang="sv-SE"/>
        </a:p>
      </dgm:t>
    </dgm:pt>
    <dgm:pt modelId="{7A4D029B-A425-41B9-B82B-0097253E147E}" type="pres">
      <dgm:prSet presAssocID="{69A7F34F-EE4E-4C83-9C2D-A28CD5FCA1FE}" presName="node" presStyleLbl="node1" presStyleIdx="2" presStyleCnt="5">
        <dgm:presLayoutVars>
          <dgm:bulletEnabled val="1"/>
        </dgm:presLayoutVars>
      </dgm:prSet>
      <dgm:spPr/>
      <dgm:t>
        <a:bodyPr/>
        <a:lstStyle/>
        <a:p>
          <a:endParaRPr lang="sv-SE"/>
        </a:p>
      </dgm:t>
    </dgm:pt>
    <dgm:pt modelId="{B251883C-A0EA-4B93-9B7C-92563153A5D0}" type="pres">
      <dgm:prSet presAssocID="{69A7F34F-EE4E-4C83-9C2D-A28CD5FCA1FE}" presName="spNode" presStyleCnt="0"/>
      <dgm:spPr/>
    </dgm:pt>
    <dgm:pt modelId="{9D863E85-9775-4279-936D-743A1799E1C4}" type="pres">
      <dgm:prSet presAssocID="{E24A455D-3048-4364-AC91-C833AC07728E}" presName="sibTrans" presStyleLbl="sibTrans1D1" presStyleIdx="2" presStyleCnt="5"/>
      <dgm:spPr/>
      <dgm:t>
        <a:bodyPr/>
        <a:lstStyle/>
        <a:p>
          <a:endParaRPr lang="sv-SE"/>
        </a:p>
      </dgm:t>
    </dgm:pt>
    <dgm:pt modelId="{96F8BB2E-2980-4B02-966E-9BF0498231B6}" type="pres">
      <dgm:prSet presAssocID="{2F4CA8C2-BC97-45C4-8510-A71694D40A00}" presName="node" presStyleLbl="node1" presStyleIdx="3" presStyleCnt="5">
        <dgm:presLayoutVars>
          <dgm:bulletEnabled val="1"/>
        </dgm:presLayoutVars>
      </dgm:prSet>
      <dgm:spPr/>
      <dgm:t>
        <a:bodyPr/>
        <a:lstStyle/>
        <a:p>
          <a:endParaRPr lang="sv-SE"/>
        </a:p>
      </dgm:t>
    </dgm:pt>
    <dgm:pt modelId="{8ECD5BC5-1B33-4430-8E02-758B1AC6A7F5}" type="pres">
      <dgm:prSet presAssocID="{2F4CA8C2-BC97-45C4-8510-A71694D40A00}" presName="spNode" presStyleCnt="0"/>
      <dgm:spPr/>
    </dgm:pt>
    <dgm:pt modelId="{EF6D019D-89CF-43D1-B044-ECF69A6C11FF}" type="pres">
      <dgm:prSet presAssocID="{7B2FA7CA-C56A-4132-91F5-D38AB7DD0FDA}" presName="sibTrans" presStyleLbl="sibTrans1D1" presStyleIdx="3" presStyleCnt="5"/>
      <dgm:spPr/>
      <dgm:t>
        <a:bodyPr/>
        <a:lstStyle/>
        <a:p>
          <a:endParaRPr lang="sv-SE"/>
        </a:p>
      </dgm:t>
    </dgm:pt>
    <dgm:pt modelId="{BBFA4114-99EC-4E77-A96C-02FCE0C67059}" type="pres">
      <dgm:prSet presAssocID="{427AC7D9-4D4D-4924-96AF-B50C44C0C4C5}" presName="node" presStyleLbl="node1" presStyleIdx="4" presStyleCnt="5">
        <dgm:presLayoutVars>
          <dgm:bulletEnabled val="1"/>
        </dgm:presLayoutVars>
      </dgm:prSet>
      <dgm:spPr/>
      <dgm:t>
        <a:bodyPr/>
        <a:lstStyle/>
        <a:p>
          <a:endParaRPr lang="sv-SE"/>
        </a:p>
      </dgm:t>
    </dgm:pt>
    <dgm:pt modelId="{E3A18713-596B-476E-A693-305F8DA88828}" type="pres">
      <dgm:prSet presAssocID="{427AC7D9-4D4D-4924-96AF-B50C44C0C4C5}" presName="spNode" presStyleCnt="0"/>
      <dgm:spPr/>
    </dgm:pt>
    <dgm:pt modelId="{1D1A9272-8633-480B-BBC3-EE4ECFAEC4A6}" type="pres">
      <dgm:prSet presAssocID="{49962735-F211-430C-91E4-4FE5A98D4E4D}" presName="sibTrans" presStyleLbl="sibTrans1D1" presStyleIdx="4" presStyleCnt="5"/>
      <dgm:spPr/>
      <dgm:t>
        <a:bodyPr/>
        <a:lstStyle/>
        <a:p>
          <a:endParaRPr lang="sv-SE"/>
        </a:p>
      </dgm:t>
    </dgm:pt>
  </dgm:ptLst>
  <dgm:cxnLst>
    <dgm:cxn modelId="{3D19B9F3-ED33-436E-812C-D4070D158FA1}" type="presOf" srcId="{427AC7D9-4D4D-4924-96AF-B50C44C0C4C5}" destId="{BBFA4114-99EC-4E77-A96C-02FCE0C67059}" srcOrd="0" destOrd="0" presId="urn:microsoft.com/office/officeart/2005/8/layout/cycle5"/>
    <dgm:cxn modelId="{1548A324-1071-43AA-80DB-E7C690C0AB52}" type="presOf" srcId="{2F4CA8C2-BC97-45C4-8510-A71694D40A00}" destId="{96F8BB2E-2980-4B02-966E-9BF0498231B6}" srcOrd="0" destOrd="0" presId="urn:microsoft.com/office/officeart/2005/8/layout/cycle5"/>
    <dgm:cxn modelId="{5C134DD6-B094-419A-A41F-A774D80C5B59}" srcId="{BCE52659-BDF0-4FBD-9378-19786FFABEEB}" destId="{427AC7D9-4D4D-4924-96AF-B50C44C0C4C5}" srcOrd="4" destOrd="0" parTransId="{28EADE99-2B19-4064-9266-D536BA4228C1}" sibTransId="{49962735-F211-430C-91E4-4FE5A98D4E4D}"/>
    <dgm:cxn modelId="{D7A56F51-D10B-47A7-B555-149E818C4144}" srcId="{BCE52659-BDF0-4FBD-9378-19786FFABEEB}" destId="{EE874092-B93F-4DBE-B5AD-3A779BB4AB38}" srcOrd="1" destOrd="0" parTransId="{B9772D0E-E91C-4BC4-9F1C-2924A888C41F}" sibTransId="{C38EC950-7B4B-4A4B-B041-FD6F16AA0242}"/>
    <dgm:cxn modelId="{64237DB8-7D10-4492-98A9-4392AB3E07EA}" type="presOf" srcId="{DE1FCF05-80E9-46A2-B82C-1F5D105D9D67}" destId="{0931B79C-2EF0-4AEE-9914-27D72BEB574D}" srcOrd="0" destOrd="0" presId="urn:microsoft.com/office/officeart/2005/8/layout/cycle5"/>
    <dgm:cxn modelId="{241171ED-A859-47C3-AB6A-1A52C0CCBB3E}" type="presOf" srcId="{49962735-F211-430C-91E4-4FE5A98D4E4D}" destId="{1D1A9272-8633-480B-BBC3-EE4ECFAEC4A6}" srcOrd="0" destOrd="0" presId="urn:microsoft.com/office/officeart/2005/8/layout/cycle5"/>
    <dgm:cxn modelId="{CAA56482-6163-41D5-9AE7-DF1C5E46D3E4}" srcId="{BCE52659-BDF0-4FBD-9378-19786FFABEEB}" destId="{E0FFE7F9-6CDB-49A6-BD6A-FBB2A7D3B5E6}" srcOrd="0" destOrd="0" parTransId="{13D105EA-1379-4CB0-8615-226D8C3006CE}" sibTransId="{DE1FCF05-80E9-46A2-B82C-1F5D105D9D67}"/>
    <dgm:cxn modelId="{4BB35261-A62C-471F-BFD2-6B80745C1B94}" type="presOf" srcId="{C38EC950-7B4B-4A4B-B041-FD6F16AA0242}" destId="{A13D6F25-FCEC-451A-9D45-86D4545FA8F2}" srcOrd="0" destOrd="0" presId="urn:microsoft.com/office/officeart/2005/8/layout/cycle5"/>
    <dgm:cxn modelId="{F28F25C6-7A8D-46CD-8687-8B16ADAEABB4}" type="presOf" srcId="{7B2FA7CA-C56A-4132-91F5-D38AB7DD0FDA}" destId="{EF6D019D-89CF-43D1-B044-ECF69A6C11FF}" srcOrd="0" destOrd="0" presId="urn:microsoft.com/office/officeart/2005/8/layout/cycle5"/>
    <dgm:cxn modelId="{F01DE070-E8D9-4116-95D5-E222806A36AA}" type="presOf" srcId="{EE874092-B93F-4DBE-B5AD-3A779BB4AB38}" destId="{ECEFA345-D4D5-452A-95D8-469BB0BB0856}" srcOrd="0" destOrd="0" presId="urn:microsoft.com/office/officeart/2005/8/layout/cycle5"/>
    <dgm:cxn modelId="{537A7804-E876-4E17-9116-E2E9DFD98A33}" type="presOf" srcId="{E24A455D-3048-4364-AC91-C833AC07728E}" destId="{9D863E85-9775-4279-936D-743A1799E1C4}" srcOrd="0" destOrd="0" presId="urn:microsoft.com/office/officeart/2005/8/layout/cycle5"/>
    <dgm:cxn modelId="{A79EF009-B253-49CF-AD7E-6560D7DAF033}" srcId="{BCE52659-BDF0-4FBD-9378-19786FFABEEB}" destId="{2F4CA8C2-BC97-45C4-8510-A71694D40A00}" srcOrd="3" destOrd="0" parTransId="{072C7A82-DF3E-45B9-BCBD-F24933F90D47}" sibTransId="{7B2FA7CA-C56A-4132-91F5-D38AB7DD0FDA}"/>
    <dgm:cxn modelId="{2D713532-8F01-40AD-84C3-F892A1A978EA}" srcId="{BCE52659-BDF0-4FBD-9378-19786FFABEEB}" destId="{69A7F34F-EE4E-4C83-9C2D-A28CD5FCA1FE}" srcOrd="2" destOrd="0" parTransId="{47ED4B7D-79D2-409D-8AC1-3891C9E6BFA1}" sibTransId="{E24A455D-3048-4364-AC91-C833AC07728E}"/>
    <dgm:cxn modelId="{B390E28E-FD84-40EE-90C7-7E245ADE6C4F}" type="presOf" srcId="{E0FFE7F9-6CDB-49A6-BD6A-FBB2A7D3B5E6}" destId="{C4E03485-8B1D-498B-94A1-06C1795837CC}" srcOrd="0" destOrd="0" presId="urn:microsoft.com/office/officeart/2005/8/layout/cycle5"/>
    <dgm:cxn modelId="{2357BCAE-0250-4057-91E8-0280179562A1}" type="presOf" srcId="{69A7F34F-EE4E-4C83-9C2D-A28CD5FCA1FE}" destId="{7A4D029B-A425-41B9-B82B-0097253E147E}" srcOrd="0" destOrd="0" presId="urn:microsoft.com/office/officeart/2005/8/layout/cycle5"/>
    <dgm:cxn modelId="{71D199F1-C2E9-4654-AA43-52311A7C9BE5}" type="presOf" srcId="{BCE52659-BDF0-4FBD-9378-19786FFABEEB}" destId="{5C3C5EE6-3134-4D90-827C-689BF17D4EE6}" srcOrd="0" destOrd="0" presId="urn:microsoft.com/office/officeart/2005/8/layout/cycle5"/>
    <dgm:cxn modelId="{3E590924-0D70-4C57-B409-05F1F7850CE4}" type="presParOf" srcId="{5C3C5EE6-3134-4D90-827C-689BF17D4EE6}" destId="{C4E03485-8B1D-498B-94A1-06C1795837CC}" srcOrd="0" destOrd="0" presId="urn:microsoft.com/office/officeart/2005/8/layout/cycle5"/>
    <dgm:cxn modelId="{6E5D45D3-E5E3-4362-85E1-EF9B70335D66}" type="presParOf" srcId="{5C3C5EE6-3134-4D90-827C-689BF17D4EE6}" destId="{C37E0292-1FCC-4D3A-905C-5C1B22B5E812}" srcOrd="1" destOrd="0" presId="urn:microsoft.com/office/officeart/2005/8/layout/cycle5"/>
    <dgm:cxn modelId="{FB24115F-A81D-46C0-A3B6-2E5F1197D5F7}" type="presParOf" srcId="{5C3C5EE6-3134-4D90-827C-689BF17D4EE6}" destId="{0931B79C-2EF0-4AEE-9914-27D72BEB574D}" srcOrd="2" destOrd="0" presId="urn:microsoft.com/office/officeart/2005/8/layout/cycle5"/>
    <dgm:cxn modelId="{4218C7CE-357C-409D-812D-C693364DE823}" type="presParOf" srcId="{5C3C5EE6-3134-4D90-827C-689BF17D4EE6}" destId="{ECEFA345-D4D5-452A-95D8-469BB0BB0856}" srcOrd="3" destOrd="0" presId="urn:microsoft.com/office/officeart/2005/8/layout/cycle5"/>
    <dgm:cxn modelId="{C37FDB1A-06E3-4631-B6B0-BCF400D42934}" type="presParOf" srcId="{5C3C5EE6-3134-4D90-827C-689BF17D4EE6}" destId="{0148679A-1C73-4F90-958E-FB9A347EE231}" srcOrd="4" destOrd="0" presId="urn:microsoft.com/office/officeart/2005/8/layout/cycle5"/>
    <dgm:cxn modelId="{767432FB-469E-40FD-85DC-9795DFB1EBFF}" type="presParOf" srcId="{5C3C5EE6-3134-4D90-827C-689BF17D4EE6}" destId="{A13D6F25-FCEC-451A-9D45-86D4545FA8F2}" srcOrd="5" destOrd="0" presId="urn:microsoft.com/office/officeart/2005/8/layout/cycle5"/>
    <dgm:cxn modelId="{678EEB14-8AFE-46FB-9E31-E15E7A665807}" type="presParOf" srcId="{5C3C5EE6-3134-4D90-827C-689BF17D4EE6}" destId="{7A4D029B-A425-41B9-B82B-0097253E147E}" srcOrd="6" destOrd="0" presId="urn:microsoft.com/office/officeart/2005/8/layout/cycle5"/>
    <dgm:cxn modelId="{B1E28868-2F13-4EF1-90D9-8E71B7382EC2}" type="presParOf" srcId="{5C3C5EE6-3134-4D90-827C-689BF17D4EE6}" destId="{B251883C-A0EA-4B93-9B7C-92563153A5D0}" srcOrd="7" destOrd="0" presId="urn:microsoft.com/office/officeart/2005/8/layout/cycle5"/>
    <dgm:cxn modelId="{BCB9E457-7C67-4AA2-B854-701C1E28AD7A}" type="presParOf" srcId="{5C3C5EE6-3134-4D90-827C-689BF17D4EE6}" destId="{9D863E85-9775-4279-936D-743A1799E1C4}" srcOrd="8" destOrd="0" presId="urn:microsoft.com/office/officeart/2005/8/layout/cycle5"/>
    <dgm:cxn modelId="{CC510C68-4A05-498F-8425-FB7E0290DB75}" type="presParOf" srcId="{5C3C5EE6-3134-4D90-827C-689BF17D4EE6}" destId="{96F8BB2E-2980-4B02-966E-9BF0498231B6}" srcOrd="9" destOrd="0" presId="urn:microsoft.com/office/officeart/2005/8/layout/cycle5"/>
    <dgm:cxn modelId="{736735CD-6C53-4E76-B33A-886A88C2EF8A}" type="presParOf" srcId="{5C3C5EE6-3134-4D90-827C-689BF17D4EE6}" destId="{8ECD5BC5-1B33-4430-8E02-758B1AC6A7F5}" srcOrd="10" destOrd="0" presId="urn:microsoft.com/office/officeart/2005/8/layout/cycle5"/>
    <dgm:cxn modelId="{04C214DC-E55B-4734-B8FF-599F2E02482C}" type="presParOf" srcId="{5C3C5EE6-3134-4D90-827C-689BF17D4EE6}" destId="{EF6D019D-89CF-43D1-B044-ECF69A6C11FF}" srcOrd="11" destOrd="0" presId="urn:microsoft.com/office/officeart/2005/8/layout/cycle5"/>
    <dgm:cxn modelId="{D63FF4F3-4296-405E-A899-77183A275EE2}" type="presParOf" srcId="{5C3C5EE6-3134-4D90-827C-689BF17D4EE6}" destId="{BBFA4114-99EC-4E77-A96C-02FCE0C67059}" srcOrd="12" destOrd="0" presId="urn:microsoft.com/office/officeart/2005/8/layout/cycle5"/>
    <dgm:cxn modelId="{8356B824-25BC-4C61-A02A-4794AA3ED3C3}" type="presParOf" srcId="{5C3C5EE6-3134-4D90-827C-689BF17D4EE6}" destId="{E3A18713-596B-476E-A693-305F8DA88828}" srcOrd="13" destOrd="0" presId="urn:microsoft.com/office/officeart/2005/8/layout/cycle5"/>
    <dgm:cxn modelId="{8497F8BF-8EDD-414B-A559-CF6DB6632381}" type="presParOf" srcId="{5C3C5EE6-3134-4D90-827C-689BF17D4EE6}" destId="{1D1A9272-8633-480B-BBC3-EE4ECFAEC4A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91C63-32D5-4EF9-B3CC-7EC2CDBA0D72}">
      <dsp:nvSpPr>
        <dsp:cNvPr id="0" name=""/>
        <dsp:cNvSpPr/>
      </dsp:nvSpPr>
      <dsp:spPr>
        <a:xfrm rot="5400000">
          <a:off x="-185966" y="189497"/>
          <a:ext cx="1239777" cy="867844"/>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Steg 1</a:t>
          </a:r>
          <a:endParaRPr lang="sv-SE" sz="2400" kern="1200" dirty="0"/>
        </a:p>
      </dsp:txBody>
      <dsp:txXfrm rot="-5400000">
        <a:off x="1" y="437452"/>
        <a:ext cx="867844" cy="371933"/>
      </dsp:txXfrm>
    </dsp:sp>
    <dsp:sp modelId="{F6E4DAF7-18BA-4441-98B0-30B894E7C9E1}">
      <dsp:nvSpPr>
        <dsp:cNvPr id="0" name=""/>
        <dsp:cNvSpPr/>
      </dsp:nvSpPr>
      <dsp:spPr>
        <a:xfrm rot="5400000">
          <a:off x="4145794" y="-3274419"/>
          <a:ext cx="805855" cy="7361755"/>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sv-SE" sz="3100" kern="1200" dirty="0" smtClean="0"/>
            <a:t>Ta fram underlag </a:t>
          </a:r>
          <a:endParaRPr lang="sv-SE" sz="3100" kern="1200" dirty="0"/>
        </a:p>
      </dsp:txBody>
      <dsp:txXfrm rot="-5400000">
        <a:off x="867845" y="42869"/>
        <a:ext cx="7322416" cy="727177"/>
      </dsp:txXfrm>
    </dsp:sp>
    <dsp:sp modelId="{DD6BBEA1-231D-48B1-8D30-55767F0A50AB}">
      <dsp:nvSpPr>
        <dsp:cNvPr id="0" name=""/>
        <dsp:cNvSpPr/>
      </dsp:nvSpPr>
      <dsp:spPr>
        <a:xfrm rot="5400000">
          <a:off x="-185966" y="1282538"/>
          <a:ext cx="1239777" cy="867844"/>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Steg 2</a:t>
          </a:r>
          <a:endParaRPr lang="sv-SE" sz="2400" kern="1200" dirty="0"/>
        </a:p>
      </dsp:txBody>
      <dsp:txXfrm rot="-5400000">
        <a:off x="1" y="1530493"/>
        <a:ext cx="867844" cy="371933"/>
      </dsp:txXfrm>
    </dsp:sp>
    <dsp:sp modelId="{3005F131-0CE6-42CD-A63E-F59AA28587D8}">
      <dsp:nvSpPr>
        <dsp:cNvPr id="0" name=""/>
        <dsp:cNvSpPr/>
      </dsp:nvSpPr>
      <dsp:spPr>
        <a:xfrm rot="5400000">
          <a:off x="4145794" y="-2181378"/>
          <a:ext cx="805855" cy="7361755"/>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sv-SE" sz="3100" kern="1200" dirty="0" smtClean="0"/>
            <a:t>Inventera utvecklingsbehov</a:t>
          </a:r>
          <a:endParaRPr lang="sv-SE" sz="3100" kern="1200" dirty="0"/>
        </a:p>
      </dsp:txBody>
      <dsp:txXfrm rot="-5400000">
        <a:off x="867845" y="1135910"/>
        <a:ext cx="7322416" cy="727177"/>
      </dsp:txXfrm>
    </dsp:sp>
    <dsp:sp modelId="{D03DCFBA-ADDB-418F-BA56-40C5D9121C56}">
      <dsp:nvSpPr>
        <dsp:cNvPr id="0" name=""/>
        <dsp:cNvSpPr/>
      </dsp:nvSpPr>
      <dsp:spPr>
        <a:xfrm rot="5400000">
          <a:off x="-185966" y="2375579"/>
          <a:ext cx="1239777" cy="867844"/>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Steg 3</a:t>
          </a:r>
          <a:endParaRPr lang="sv-SE" sz="2400" kern="1200" dirty="0"/>
        </a:p>
      </dsp:txBody>
      <dsp:txXfrm rot="-5400000">
        <a:off x="1" y="2623534"/>
        <a:ext cx="867844" cy="371933"/>
      </dsp:txXfrm>
    </dsp:sp>
    <dsp:sp modelId="{59C40DEF-06AB-4CC7-91EB-C52C7C03E876}">
      <dsp:nvSpPr>
        <dsp:cNvPr id="0" name=""/>
        <dsp:cNvSpPr/>
      </dsp:nvSpPr>
      <dsp:spPr>
        <a:xfrm rot="5400000">
          <a:off x="4145794" y="-1088336"/>
          <a:ext cx="805855" cy="7361755"/>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sv-SE" sz="3100" kern="1200" dirty="0" smtClean="0"/>
            <a:t>Remiss</a:t>
          </a:r>
          <a:endParaRPr lang="sv-SE" sz="3100" kern="1200" dirty="0"/>
        </a:p>
      </dsp:txBody>
      <dsp:txXfrm rot="-5400000">
        <a:off x="867845" y="2228952"/>
        <a:ext cx="7322416" cy="727177"/>
      </dsp:txXfrm>
    </dsp:sp>
    <dsp:sp modelId="{79139DB6-0515-4747-8878-195356BCDC07}">
      <dsp:nvSpPr>
        <dsp:cNvPr id="0" name=""/>
        <dsp:cNvSpPr/>
      </dsp:nvSpPr>
      <dsp:spPr>
        <a:xfrm rot="5400000">
          <a:off x="-185966" y="3468621"/>
          <a:ext cx="1239777" cy="867844"/>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b="1" kern="1200" dirty="0" smtClean="0"/>
            <a:t>Steg 4</a:t>
          </a:r>
          <a:endParaRPr lang="sv-SE" sz="2400" b="1" kern="1200" dirty="0"/>
        </a:p>
      </dsp:txBody>
      <dsp:txXfrm rot="-5400000">
        <a:off x="1" y="3716576"/>
        <a:ext cx="867844" cy="371933"/>
      </dsp:txXfrm>
    </dsp:sp>
    <dsp:sp modelId="{9C155284-F079-4E5A-8318-3D417562D311}">
      <dsp:nvSpPr>
        <dsp:cNvPr id="0" name=""/>
        <dsp:cNvSpPr/>
      </dsp:nvSpPr>
      <dsp:spPr>
        <a:xfrm rot="5400000">
          <a:off x="4145794" y="4704"/>
          <a:ext cx="805855" cy="7361755"/>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sv-SE" sz="3100" b="1" kern="1200" dirty="0" smtClean="0"/>
            <a:t>Utbildningssatsning och implementering</a:t>
          </a:r>
          <a:endParaRPr lang="sv-SE" sz="3100" b="1" kern="1200" dirty="0"/>
        </a:p>
      </dsp:txBody>
      <dsp:txXfrm rot="-5400000">
        <a:off x="867845" y="3321993"/>
        <a:ext cx="7322416" cy="727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9BBED-41C1-4E20-8671-D8B0E72B89FB}">
      <dsp:nvSpPr>
        <dsp:cNvPr id="0" name=""/>
        <dsp:cNvSpPr/>
      </dsp:nvSpPr>
      <dsp:spPr>
        <a:xfrm rot="5400000">
          <a:off x="-260642" y="312909"/>
          <a:ext cx="1737614" cy="121633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Upptäcka</a:t>
          </a:r>
          <a:endParaRPr lang="sv-SE" sz="2400" kern="1200" dirty="0"/>
        </a:p>
      </dsp:txBody>
      <dsp:txXfrm rot="-5400000">
        <a:off x="0" y="660432"/>
        <a:ext cx="1216330" cy="521284"/>
      </dsp:txXfrm>
    </dsp:sp>
    <dsp:sp modelId="{95A8B111-8C71-4F48-AC6A-AE2312AD7014}">
      <dsp:nvSpPr>
        <dsp:cNvPr id="0" name=""/>
        <dsp:cNvSpPr/>
      </dsp:nvSpPr>
      <dsp:spPr>
        <a:xfrm rot="5400000">
          <a:off x="4056408" y="-2859769"/>
          <a:ext cx="1222584" cy="70132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Linda har sökt kontakt med skolsköterskan flera gånger senaste terminen</a:t>
          </a:r>
          <a:endParaRPr lang="sv-SE" sz="1600" kern="1200" dirty="0"/>
        </a:p>
        <a:p>
          <a:pPr marL="171450" lvl="1" indent="-171450" algn="l" defTabSz="711200">
            <a:lnSpc>
              <a:spcPct val="90000"/>
            </a:lnSpc>
            <a:spcBef>
              <a:spcPct val="0"/>
            </a:spcBef>
            <a:spcAft>
              <a:spcPct val="15000"/>
            </a:spcAft>
            <a:buChar char="••"/>
          </a:pPr>
          <a:r>
            <a:rPr lang="sv-SE" sz="1600" kern="1200" dirty="0" smtClean="0"/>
            <a:t>Samtal med skolsköterskan samt AUDIT (visar inte regelbundet drickande)</a:t>
          </a:r>
          <a:endParaRPr lang="sv-SE" sz="1600" kern="1200" dirty="0"/>
        </a:p>
        <a:p>
          <a:pPr marL="171450" lvl="1" indent="-171450" algn="l" defTabSz="711200">
            <a:lnSpc>
              <a:spcPct val="90000"/>
            </a:lnSpc>
            <a:spcBef>
              <a:spcPct val="0"/>
            </a:spcBef>
            <a:spcAft>
              <a:spcPct val="15000"/>
            </a:spcAft>
            <a:buChar char="••"/>
          </a:pPr>
          <a:r>
            <a:rPr lang="sv-SE" sz="1600" kern="1200" dirty="0" smtClean="0"/>
            <a:t>Möte mellan skolsköterska, skolkurator, Linda och Lindas föräldrar</a:t>
          </a:r>
          <a:endParaRPr lang="sv-SE" sz="1600" kern="1200" dirty="0"/>
        </a:p>
      </dsp:txBody>
      <dsp:txXfrm rot="-5400000">
        <a:off x="1161066" y="95255"/>
        <a:ext cx="6953587" cy="1103220"/>
      </dsp:txXfrm>
    </dsp:sp>
    <dsp:sp modelId="{38B7CA95-9DC5-40F8-AFE9-BE53BED38529}">
      <dsp:nvSpPr>
        <dsp:cNvPr id="0" name=""/>
        <dsp:cNvSpPr/>
      </dsp:nvSpPr>
      <dsp:spPr>
        <a:xfrm rot="5400000">
          <a:off x="-260642" y="2004935"/>
          <a:ext cx="1737614" cy="121633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Utreda</a:t>
          </a:r>
          <a:endParaRPr lang="sv-SE" sz="2400" kern="1200" dirty="0"/>
        </a:p>
      </dsp:txBody>
      <dsp:txXfrm rot="-5400000">
        <a:off x="0" y="2352458"/>
        <a:ext cx="1216330" cy="521284"/>
      </dsp:txXfrm>
    </dsp:sp>
    <dsp:sp modelId="{3BA92091-A7AB-4487-98EC-96D678ED02C6}">
      <dsp:nvSpPr>
        <dsp:cNvPr id="0" name=""/>
        <dsp:cNvSpPr/>
      </dsp:nvSpPr>
      <dsp:spPr>
        <a:xfrm rot="5400000">
          <a:off x="4019165" y="-1197616"/>
          <a:ext cx="1407599" cy="701326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Lindas föräldrar tar kontakt med Första linjen (alternativt Ungdomsmottagningen)</a:t>
          </a:r>
          <a:endParaRPr lang="sv-SE" sz="1600" kern="1200" dirty="0"/>
        </a:p>
        <a:p>
          <a:pPr marL="171450" lvl="1" indent="-171450" algn="l" defTabSz="711200">
            <a:lnSpc>
              <a:spcPct val="90000"/>
            </a:lnSpc>
            <a:spcBef>
              <a:spcPct val="0"/>
            </a:spcBef>
            <a:spcAft>
              <a:spcPct val="15000"/>
            </a:spcAft>
            <a:buChar char="••"/>
          </a:pPr>
          <a:r>
            <a:rPr lang="sv-SE" sz="1600" kern="1200" dirty="0" smtClean="0"/>
            <a:t>Kartläggning av Lindas psykosociala hälsa och situation, MET</a:t>
          </a:r>
          <a:endParaRPr lang="sv-SE" sz="1600" kern="1200" dirty="0"/>
        </a:p>
        <a:p>
          <a:pPr marL="171450" lvl="1" indent="-171450" algn="l" defTabSz="711200">
            <a:lnSpc>
              <a:spcPct val="90000"/>
            </a:lnSpc>
            <a:spcBef>
              <a:spcPct val="0"/>
            </a:spcBef>
            <a:spcAft>
              <a:spcPct val="15000"/>
            </a:spcAft>
            <a:buChar char="••"/>
          </a:pPr>
          <a:r>
            <a:rPr lang="sv-SE" sz="1600" kern="1200" dirty="0" smtClean="0"/>
            <a:t>Bedömning att anmälan eller remiss ej aktuellt</a:t>
          </a:r>
          <a:endParaRPr lang="sv-SE" sz="1600" kern="1200" dirty="0"/>
        </a:p>
      </dsp:txBody>
      <dsp:txXfrm rot="-5400000">
        <a:off x="1216331" y="1673931"/>
        <a:ext cx="6944556" cy="1270173"/>
      </dsp:txXfrm>
    </dsp:sp>
    <dsp:sp modelId="{05E169BC-A992-4A52-917B-F3BA64EF0555}">
      <dsp:nvSpPr>
        <dsp:cNvPr id="0" name=""/>
        <dsp:cNvSpPr/>
      </dsp:nvSpPr>
      <dsp:spPr>
        <a:xfrm rot="5400000">
          <a:off x="-260642" y="3557887"/>
          <a:ext cx="1737614" cy="121633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v-SE" sz="2400" kern="1200" dirty="0" smtClean="0"/>
            <a:t>Stödja</a:t>
          </a:r>
          <a:endParaRPr lang="sv-SE" sz="2400" kern="1200" dirty="0"/>
        </a:p>
      </dsp:txBody>
      <dsp:txXfrm rot="-5400000">
        <a:off x="0" y="3905410"/>
        <a:ext cx="1216330" cy="521284"/>
      </dsp:txXfrm>
    </dsp:sp>
    <dsp:sp modelId="{54B41B34-B20C-4BCA-9F69-7237F4A7893E}">
      <dsp:nvSpPr>
        <dsp:cNvPr id="0" name=""/>
        <dsp:cNvSpPr/>
      </dsp:nvSpPr>
      <dsp:spPr>
        <a:xfrm rot="5400000">
          <a:off x="4158240" y="355335"/>
          <a:ext cx="1129449" cy="701326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sv-SE" sz="1600" kern="1200" dirty="0" smtClean="0"/>
            <a:t>MI: Enskilda samtal med Linda</a:t>
          </a:r>
          <a:endParaRPr lang="sv-SE" sz="1600" kern="1200" dirty="0"/>
        </a:p>
        <a:p>
          <a:pPr marL="171450" lvl="1" indent="-171450" algn="l" defTabSz="711200">
            <a:lnSpc>
              <a:spcPct val="90000"/>
            </a:lnSpc>
            <a:spcBef>
              <a:spcPct val="0"/>
            </a:spcBef>
            <a:spcAft>
              <a:spcPct val="15000"/>
            </a:spcAft>
            <a:buChar char="••"/>
          </a:pPr>
          <a:r>
            <a:rPr lang="sv-SE" sz="1600" kern="1200" dirty="0" smtClean="0"/>
            <a:t>MI: Samtal med föräldrar och Linda</a:t>
          </a:r>
          <a:endParaRPr lang="sv-SE" sz="1600" kern="1200" dirty="0"/>
        </a:p>
        <a:p>
          <a:pPr marL="171450" lvl="1" indent="-171450" algn="l" defTabSz="711200">
            <a:lnSpc>
              <a:spcPct val="90000"/>
            </a:lnSpc>
            <a:spcBef>
              <a:spcPct val="0"/>
            </a:spcBef>
            <a:spcAft>
              <a:spcPct val="15000"/>
            </a:spcAft>
            <a:buChar char="••"/>
          </a:pPr>
          <a:r>
            <a:rPr lang="sv-SE" sz="1600" kern="1200" dirty="0" smtClean="0"/>
            <a:t>Möte med skolan</a:t>
          </a:r>
          <a:endParaRPr lang="sv-SE" sz="1600" kern="1200" dirty="0"/>
        </a:p>
      </dsp:txBody>
      <dsp:txXfrm rot="-5400000">
        <a:off x="1216331" y="3352380"/>
        <a:ext cx="6958134" cy="1019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5A5AD-8891-40C0-BA95-DE2AA4EF4451}">
      <dsp:nvSpPr>
        <dsp:cNvPr id="0" name=""/>
        <dsp:cNvSpPr/>
      </dsp:nvSpPr>
      <dsp:spPr>
        <a:xfrm>
          <a:off x="1431790" y="25787"/>
          <a:ext cx="1178193" cy="11781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t>Negativ förändring</a:t>
          </a:r>
          <a:endParaRPr lang="sv-SE" sz="1400" b="1" kern="1200" dirty="0"/>
        </a:p>
      </dsp:txBody>
      <dsp:txXfrm>
        <a:off x="1604332" y="198329"/>
        <a:ext cx="833109" cy="833109"/>
      </dsp:txXfrm>
    </dsp:sp>
    <dsp:sp modelId="{F752FE49-4E36-4F9B-9D9A-8607FF42F74E}">
      <dsp:nvSpPr>
        <dsp:cNvPr id="0" name=""/>
        <dsp:cNvSpPr/>
      </dsp:nvSpPr>
      <dsp:spPr>
        <a:xfrm rot="2160000">
          <a:off x="2572672" y="930623"/>
          <a:ext cx="312889" cy="3976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a:off x="2581636" y="982564"/>
        <a:ext cx="219022" cy="238584"/>
      </dsp:txXfrm>
    </dsp:sp>
    <dsp:sp modelId="{4E8CC0F4-429D-4ACA-A72A-8DEE0B867822}">
      <dsp:nvSpPr>
        <dsp:cNvPr id="0" name=""/>
        <dsp:cNvSpPr/>
      </dsp:nvSpPr>
      <dsp:spPr>
        <a:xfrm>
          <a:off x="2862578" y="1065315"/>
          <a:ext cx="1178193" cy="11781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b="1" kern="1200" dirty="0" smtClean="0"/>
            <a:t>Föräldrarna uteblir från möten</a:t>
          </a:r>
          <a:endParaRPr lang="sv-SE" sz="1200" b="1" kern="1200" dirty="0"/>
        </a:p>
      </dsp:txBody>
      <dsp:txXfrm>
        <a:off x="3035120" y="1237857"/>
        <a:ext cx="833109" cy="833109"/>
      </dsp:txXfrm>
    </dsp:sp>
    <dsp:sp modelId="{99B280FB-3AE1-4530-B8D7-8EAFCB9E1270}">
      <dsp:nvSpPr>
        <dsp:cNvPr id="0" name=""/>
        <dsp:cNvSpPr/>
      </dsp:nvSpPr>
      <dsp:spPr>
        <a:xfrm rot="6480000">
          <a:off x="3024710" y="2288165"/>
          <a:ext cx="312889" cy="3976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3086147" y="2323057"/>
        <a:ext cx="219022" cy="238584"/>
      </dsp:txXfrm>
    </dsp:sp>
    <dsp:sp modelId="{042B53A5-E4B7-4407-A1F3-D32FA70187ED}">
      <dsp:nvSpPr>
        <dsp:cNvPr id="0" name=""/>
        <dsp:cNvSpPr/>
      </dsp:nvSpPr>
      <dsp:spPr>
        <a:xfrm>
          <a:off x="2316066" y="2747307"/>
          <a:ext cx="1178193" cy="11781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b="1" kern="1200" dirty="0" smtClean="0"/>
            <a:t>Linda mår inte bättre, dricker alkohol</a:t>
          </a:r>
          <a:endParaRPr lang="sv-SE" sz="1200" b="1" kern="1200" dirty="0"/>
        </a:p>
      </dsp:txBody>
      <dsp:txXfrm>
        <a:off x="2488608" y="2919849"/>
        <a:ext cx="833109" cy="833109"/>
      </dsp:txXfrm>
    </dsp:sp>
    <dsp:sp modelId="{1C7EB2EF-B786-40D3-A294-DAE1D1B0F3CD}">
      <dsp:nvSpPr>
        <dsp:cNvPr id="0" name=""/>
        <dsp:cNvSpPr/>
      </dsp:nvSpPr>
      <dsp:spPr>
        <a:xfrm rot="10800000">
          <a:off x="1873298" y="3137583"/>
          <a:ext cx="312889" cy="3976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1967165" y="3217111"/>
        <a:ext cx="219022" cy="238584"/>
      </dsp:txXfrm>
    </dsp:sp>
    <dsp:sp modelId="{412049C8-A6BC-47E4-B211-1A09514D7A84}">
      <dsp:nvSpPr>
        <dsp:cNvPr id="0" name=""/>
        <dsp:cNvSpPr/>
      </dsp:nvSpPr>
      <dsp:spPr>
        <a:xfrm>
          <a:off x="547515" y="2747307"/>
          <a:ext cx="1178193" cy="11781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b="1" kern="1200" dirty="0" smtClean="0"/>
            <a:t>Avslöjar konflikter hemma</a:t>
          </a:r>
          <a:endParaRPr lang="sv-SE" sz="1200" b="1" kern="1200" dirty="0"/>
        </a:p>
      </dsp:txBody>
      <dsp:txXfrm>
        <a:off x="720057" y="2919849"/>
        <a:ext cx="833109" cy="833109"/>
      </dsp:txXfrm>
    </dsp:sp>
    <dsp:sp modelId="{9E9177C8-2706-4EA2-86AA-D2ABA8AAD043}">
      <dsp:nvSpPr>
        <dsp:cNvPr id="0" name=""/>
        <dsp:cNvSpPr/>
      </dsp:nvSpPr>
      <dsp:spPr>
        <a:xfrm rot="15120000">
          <a:off x="709647" y="2305009"/>
          <a:ext cx="312889" cy="3976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771084" y="2429173"/>
        <a:ext cx="219022" cy="238584"/>
      </dsp:txXfrm>
    </dsp:sp>
    <dsp:sp modelId="{B7ACF175-53A5-40FB-BA0B-E57CC2F04247}">
      <dsp:nvSpPr>
        <dsp:cNvPr id="0" name=""/>
        <dsp:cNvSpPr/>
      </dsp:nvSpPr>
      <dsp:spPr>
        <a:xfrm>
          <a:off x="1003" y="1065315"/>
          <a:ext cx="1178193" cy="117819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b="1" kern="1200" dirty="0" smtClean="0"/>
            <a:t>Linda är mer och mer med äldre kompisar</a:t>
          </a:r>
          <a:endParaRPr lang="sv-SE" sz="1200" b="1" kern="1200" dirty="0"/>
        </a:p>
      </dsp:txBody>
      <dsp:txXfrm>
        <a:off x="173545" y="1237857"/>
        <a:ext cx="833109" cy="833109"/>
      </dsp:txXfrm>
    </dsp:sp>
    <dsp:sp modelId="{5E8A6986-651F-4064-85E6-1356C25EA6D1}">
      <dsp:nvSpPr>
        <dsp:cNvPr id="0" name=""/>
        <dsp:cNvSpPr/>
      </dsp:nvSpPr>
      <dsp:spPr>
        <a:xfrm rot="19440000">
          <a:off x="1141884" y="941033"/>
          <a:ext cx="312889" cy="39764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a:off x="1150848" y="1048148"/>
        <a:ext cx="219022" cy="238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34271-442D-46BD-801C-7D2DD26FC2B4}">
      <dsp:nvSpPr>
        <dsp:cNvPr id="0" name=""/>
        <dsp:cNvSpPr/>
      </dsp:nvSpPr>
      <dsp:spPr>
        <a:xfrm>
          <a:off x="1431228" y="26280"/>
          <a:ext cx="1177730" cy="117773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t>Positiv förändring</a:t>
          </a:r>
          <a:endParaRPr lang="sv-SE" sz="1300" b="1" kern="1200" dirty="0"/>
        </a:p>
      </dsp:txBody>
      <dsp:txXfrm>
        <a:off x="1603703" y="198755"/>
        <a:ext cx="832780" cy="832780"/>
      </dsp:txXfrm>
    </dsp:sp>
    <dsp:sp modelId="{E3DCF878-6F19-41B5-BB6F-3EE685D6EAD0}">
      <dsp:nvSpPr>
        <dsp:cNvPr id="0" name=""/>
        <dsp:cNvSpPr/>
      </dsp:nvSpPr>
      <dsp:spPr>
        <a:xfrm rot="2160000">
          <a:off x="2571707" y="930862"/>
          <a:ext cx="312954" cy="3974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a:off x="2580672" y="982767"/>
        <a:ext cx="219068" cy="238490"/>
      </dsp:txXfrm>
    </dsp:sp>
    <dsp:sp modelId="{9F2664B0-6027-4E61-B4D3-C20EF9DB233F}">
      <dsp:nvSpPr>
        <dsp:cNvPr id="0" name=""/>
        <dsp:cNvSpPr/>
      </dsp:nvSpPr>
      <dsp:spPr>
        <a:xfrm>
          <a:off x="2861740" y="1065608"/>
          <a:ext cx="1177730" cy="117773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t>Föräldrarna samarbetar</a:t>
          </a:r>
          <a:endParaRPr lang="sv-SE" sz="1300" b="1" kern="1200" dirty="0"/>
        </a:p>
      </dsp:txBody>
      <dsp:txXfrm>
        <a:off x="3034215" y="1238083"/>
        <a:ext cx="832780" cy="832780"/>
      </dsp:txXfrm>
    </dsp:sp>
    <dsp:sp modelId="{8189682B-F0E0-4A91-ADC7-A40F4EB8D332}">
      <dsp:nvSpPr>
        <dsp:cNvPr id="0" name=""/>
        <dsp:cNvSpPr/>
      </dsp:nvSpPr>
      <dsp:spPr>
        <a:xfrm rot="6480000">
          <a:off x="3023662" y="2288142"/>
          <a:ext cx="312954" cy="3974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3085111" y="2322994"/>
        <a:ext cx="219068" cy="238490"/>
      </dsp:txXfrm>
    </dsp:sp>
    <dsp:sp modelId="{414AB974-2A0F-43AA-8728-7A279F983F9B}">
      <dsp:nvSpPr>
        <dsp:cNvPr id="0" name=""/>
        <dsp:cNvSpPr/>
      </dsp:nvSpPr>
      <dsp:spPr>
        <a:xfrm>
          <a:off x="2315333" y="2747276"/>
          <a:ext cx="1177730" cy="117773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t>Stöd från skolan</a:t>
          </a:r>
          <a:endParaRPr lang="sv-SE" sz="1300" b="1" kern="1200" dirty="0"/>
        </a:p>
      </dsp:txBody>
      <dsp:txXfrm>
        <a:off x="2487808" y="2919751"/>
        <a:ext cx="832780" cy="832780"/>
      </dsp:txXfrm>
    </dsp:sp>
    <dsp:sp modelId="{BF4E2342-0EB6-4FA2-ACE9-6CAD6FD66443}">
      <dsp:nvSpPr>
        <dsp:cNvPr id="0" name=""/>
        <dsp:cNvSpPr/>
      </dsp:nvSpPr>
      <dsp:spPr>
        <a:xfrm rot="10800000">
          <a:off x="1872474" y="3137399"/>
          <a:ext cx="312954" cy="3974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1966360" y="3216896"/>
        <a:ext cx="219068" cy="238490"/>
      </dsp:txXfrm>
    </dsp:sp>
    <dsp:sp modelId="{292345C0-9279-4E11-A8D7-0B616C9805DE}">
      <dsp:nvSpPr>
        <dsp:cNvPr id="0" name=""/>
        <dsp:cNvSpPr/>
      </dsp:nvSpPr>
      <dsp:spPr>
        <a:xfrm>
          <a:off x="547123" y="2747276"/>
          <a:ext cx="1177730" cy="117773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t>Linda börjar må bättre</a:t>
          </a:r>
          <a:endParaRPr lang="sv-SE" sz="1300" b="1" kern="1200" dirty="0"/>
        </a:p>
      </dsp:txBody>
      <dsp:txXfrm>
        <a:off x="719598" y="2919751"/>
        <a:ext cx="832780" cy="832780"/>
      </dsp:txXfrm>
    </dsp:sp>
    <dsp:sp modelId="{75F07652-F45D-4FD9-8A47-BE895FA5AEDF}">
      <dsp:nvSpPr>
        <dsp:cNvPr id="0" name=""/>
        <dsp:cNvSpPr/>
      </dsp:nvSpPr>
      <dsp:spPr>
        <a:xfrm rot="15120000">
          <a:off x="709045" y="2304989"/>
          <a:ext cx="312954" cy="3974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rot="10800000">
        <a:off x="770494" y="2429131"/>
        <a:ext cx="219068" cy="238490"/>
      </dsp:txXfrm>
    </dsp:sp>
    <dsp:sp modelId="{F1EEE90C-A7B0-4810-B598-B84FEF43BF81}">
      <dsp:nvSpPr>
        <dsp:cNvPr id="0" name=""/>
        <dsp:cNvSpPr/>
      </dsp:nvSpPr>
      <dsp:spPr>
        <a:xfrm>
          <a:off x="716" y="1065608"/>
          <a:ext cx="1177730" cy="117773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t>Inte druckit alkohol</a:t>
          </a:r>
          <a:endParaRPr lang="sv-SE" sz="1300" b="1" kern="1200" dirty="0"/>
        </a:p>
      </dsp:txBody>
      <dsp:txXfrm>
        <a:off x="173191" y="1238083"/>
        <a:ext cx="832780" cy="832780"/>
      </dsp:txXfrm>
    </dsp:sp>
    <dsp:sp modelId="{45957D21-8F1B-42F8-B8FB-574103D53EA2}">
      <dsp:nvSpPr>
        <dsp:cNvPr id="0" name=""/>
        <dsp:cNvSpPr/>
      </dsp:nvSpPr>
      <dsp:spPr>
        <a:xfrm rot="19440000">
          <a:off x="1141195" y="941274"/>
          <a:ext cx="312954" cy="39748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p>
      </dsp:txBody>
      <dsp:txXfrm>
        <a:off x="1150160" y="1048363"/>
        <a:ext cx="219068" cy="238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3485-8B1D-498B-94A1-06C1795837CC}">
      <dsp:nvSpPr>
        <dsp:cNvPr id="0" name=""/>
        <dsp:cNvSpPr/>
      </dsp:nvSpPr>
      <dsp:spPr>
        <a:xfrm>
          <a:off x="3371403" y="736"/>
          <a:ext cx="1486792" cy="966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Beslut</a:t>
          </a:r>
          <a:endParaRPr lang="sv-SE" sz="1800" kern="1200" dirty="0"/>
        </a:p>
      </dsp:txBody>
      <dsp:txXfrm>
        <a:off x="3418579" y="47912"/>
        <a:ext cx="1392440" cy="872063"/>
      </dsp:txXfrm>
    </dsp:sp>
    <dsp:sp modelId="{0931B79C-2EF0-4AEE-9914-27D72BEB574D}">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CEFA345-D4D5-452A-95D8-469BB0BB0856}">
      <dsp:nvSpPr>
        <dsp:cNvPr id="0" name=""/>
        <dsp:cNvSpPr/>
      </dsp:nvSpPr>
      <dsp:spPr>
        <a:xfrm>
          <a:off x="5208306" y="1335324"/>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Information</a:t>
          </a:r>
          <a:endParaRPr lang="sv-SE" sz="1800" kern="1200" dirty="0"/>
        </a:p>
      </dsp:txBody>
      <dsp:txXfrm>
        <a:off x="5255482" y="1382500"/>
        <a:ext cx="1392440" cy="872063"/>
      </dsp:txXfrm>
    </dsp:sp>
    <dsp:sp modelId="{A13D6F25-FCEC-451A-9D45-86D4545FA8F2}">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A4D029B-A425-41B9-B82B-0097253E147E}">
      <dsp:nvSpPr>
        <dsp:cNvPr id="0" name=""/>
        <dsp:cNvSpPr/>
      </dsp:nvSpPr>
      <dsp:spPr>
        <a:xfrm>
          <a:off x="4506671" y="3494733"/>
          <a:ext cx="1486792" cy="966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Utbildning</a:t>
          </a:r>
          <a:endParaRPr lang="sv-SE" sz="1800" kern="1200" dirty="0"/>
        </a:p>
      </dsp:txBody>
      <dsp:txXfrm>
        <a:off x="4553847" y="3541909"/>
        <a:ext cx="1392440" cy="872063"/>
      </dsp:txXfrm>
    </dsp:sp>
    <dsp:sp modelId="{9D863E85-9775-4279-936D-743A1799E1C4}">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F8BB2E-2980-4B02-966E-9BF0498231B6}">
      <dsp:nvSpPr>
        <dsp:cNvPr id="0" name=""/>
        <dsp:cNvSpPr/>
      </dsp:nvSpPr>
      <dsp:spPr>
        <a:xfrm>
          <a:off x="2236135" y="3494733"/>
          <a:ext cx="1486792" cy="966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Utveckling av arbetssätt</a:t>
          </a:r>
          <a:endParaRPr lang="sv-SE" sz="1800" kern="1200" dirty="0"/>
        </a:p>
      </dsp:txBody>
      <dsp:txXfrm>
        <a:off x="2283311" y="3541909"/>
        <a:ext cx="1392440" cy="872063"/>
      </dsp:txXfrm>
    </dsp:sp>
    <dsp:sp modelId="{EF6D019D-89CF-43D1-B044-ECF69A6C11FF}">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BFA4114-99EC-4E77-A96C-02FCE0C67059}">
      <dsp:nvSpPr>
        <dsp:cNvPr id="0" name=""/>
        <dsp:cNvSpPr/>
      </dsp:nvSpPr>
      <dsp:spPr>
        <a:xfrm>
          <a:off x="1534500" y="1335324"/>
          <a:ext cx="1486792" cy="9664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Uppföljning/</a:t>
          </a:r>
        </a:p>
        <a:p>
          <a:pPr lvl="0" algn="ctr" defTabSz="800100">
            <a:lnSpc>
              <a:spcPct val="90000"/>
            </a:lnSpc>
            <a:spcBef>
              <a:spcPct val="0"/>
            </a:spcBef>
            <a:spcAft>
              <a:spcPct val="35000"/>
            </a:spcAft>
          </a:pPr>
          <a:r>
            <a:rPr lang="sv-SE" sz="1800" kern="1200" dirty="0" smtClean="0"/>
            <a:t>revidering</a:t>
          </a:r>
          <a:endParaRPr lang="sv-SE" sz="1800" kern="1200" dirty="0"/>
        </a:p>
      </dsp:txBody>
      <dsp:txXfrm>
        <a:off x="1581676" y="1382500"/>
        <a:ext cx="1392440" cy="872063"/>
      </dsp:txXfrm>
    </dsp:sp>
    <dsp:sp modelId="{1D1A9272-8633-480B-BBC3-EE4ECFAEC4A6}">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D774D39B-29F9-4C82-A3C2-6D42689A7211}" type="datetimeFigureOut">
              <a:rPr lang="sv-SE" smtClean="0"/>
              <a:t>2016-04-25</a:t>
            </a:fld>
            <a:endParaRPr lang="sv-SE"/>
          </a:p>
        </p:txBody>
      </p:sp>
      <p:sp>
        <p:nvSpPr>
          <p:cNvPr id="4" name="Platshållare för bildobjekt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58B0D826-C026-4BBD-9100-5E971ECC0109}" type="slidenum">
              <a:rPr lang="sv-SE" smtClean="0"/>
              <a:t>‹#›</a:t>
            </a:fld>
            <a:endParaRPr lang="sv-SE"/>
          </a:p>
        </p:txBody>
      </p:sp>
    </p:spTree>
    <p:extLst>
      <p:ext uri="{BB962C8B-B14F-4D97-AF65-F5344CB8AC3E}">
        <p14:creationId xmlns:p14="http://schemas.microsoft.com/office/powerpoint/2010/main" val="200028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Alkohol- och substansmissbruk hos barn och unga associeras med psykisk ohälsa, riskbeteenden såsom våldsamt och kriminellt beteende, skolmisslyckanden och sexuellt riskbeteende samt psykiatriska störningar. Psykiatrisk samsjuklighet är vanligt bland missbrukande ungdomar.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Kommande länsöverenskommelse utgår från lagstiftning och nationella riktlinjer med ett övergripande fokus på gemensamt ansvarstagande för barn som far illa eller riskerar att fara illa.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58B0D826-C026-4BBD-9100-5E971ECC0109}" type="slidenum">
              <a:rPr lang="sv-SE" smtClean="0"/>
              <a:t>8</a:t>
            </a:fld>
            <a:endParaRPr lang="sv-SE"/>
          </a:p>
        </p:txBody>
      </p:sp>
    </p:spTree>
    <p:extLst>
      <p:ext uri="{BB962C8B-B14F-4D97-AF65-F5344CB8AC3E}">
        <p14:creationId xmlns:p14="http://schemas.microsoft.com/office/powerpoint/2010/main" val="124992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Alkohol- och substansmissbruk hos barn och unga associeras med psykisk ohälsa, riskbeteenden såsom våldsamt och kriminellt beteende, skolmisslyckanden och sexuellt riskbeteende samt psykiatriska störningar. Psykiatrisk samsjuklighet är vanligt bland missbrukande ungdomar.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t>Kommande länsöverenskommelse utgår från lagstiftning och nationella riktlinjer med ett övergripande fokus på gemensamt ansvarstagande för barn som far illa eller riskerar att fara illa.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58B0D826-C026-4BBD-9100-5E971ECC0109}" type="slidenum">
              <a:rPr lang="sv-SE" smtClean="0"/>
              <a:t>9</a:t>
            </a:fld>
            <a:endParaRPr lang="sv-SE"/>
          </a:p>
        </p:txBody>
      </p:sp>
    </p:spTree>
    <p:extLst>
      <p:ext uri="{BB962C8B-B14F-4D97-AF65-F5344CB8AC3E}">
        <p14:creationId xmlns:p14="http://schemas.microsoft.com/office/powerpoint/2010/main" val="124992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 Medicinska test är i första hand ett ansvar för socialtjänsten, se vidare sid 10. </a:t>
            </a:r>
          </a:p>
          <a:p>
            <a:r>
              <a:rPr lang="sv-SE" sz="1200" b="0" i="0" u="none" strike="noStrike" kern="1200" baseline="0" dirty="0" smtClean="0">
                <a:solidFill>
                  <a:schemeClr val="tx1"/>
                </a:solidFill>
                <a:latin typeface="+mn-lt"/>
                <a:ea typeface="+mn-ea"/>
                <a:cs typeface="+mn-cs"/>
              </a:rPr>
              <a:t>**Behandlingsmetoder enbart inom socialtjänsten </a:t>
            </a:r>
          </a:p>
          <a:p>
            <a:r>
              <a:rPr lang="sv-SE" sz="1200" b="0" i="0" u="none" strike="noStrike" kern="1200" baseline="0" dirty="0" smtClean="0">
                <a:solidFill>
                  <a:schemeClr val="tx1"/>
                </a:solidFill>
                <a:latin typeface="+mn-lt"/>
                <a:ea typeface="+mn-ea"/>
                <a:cs typeface="+mn-cs"/>
              </a:rPr>
              <a:t>*** Utredningen syftar bland annat till att kunna identifiera om barnet har ett problematiskt alkohol- och drogbruk och om fungerande stöd runt barnet saknas. I dessa fall görs anmälan till socialtjänsten om misstanke om att barnet far illa. </a:t>
            </a:r>
            <a:endParaRPr lang="sv-SE" dirty="0"/>
          </a:p>
        </p:txBody>
      </p:sp>
      <p:sp>
        <p:nvSpPr>
          <p:cNvPr id="4" name="Platshållare för bildnummer 3"/>
          <p:cNvSpPr>
            <a:spLocks noGrp="1"/>
          </p:cNvSpPr>
          <p:nvPr>
            <p:ph type="sldNum" sz="quarter" idx="10"/>
          </p:nvPr>
        </p:nvSpPr>
        <p:spPr/>
        <p:txBody>
          <a:bodyPr/>
          <a:lstStyle/>
          <a:p>
            <a:fld id="{58B0D826-C026-4BBD-9100-5E971ECC0109}" type="slidenum">
              <a:rPr lang="sv-SE" smtClean="0"/>
              <a:t>15</a:t>
            </a:fld>
            <a:endParaRPr lang="sv-SE"/>
          </a:p>
        </p:txBody>
      </p:sp>
    </p:spTree>
    <p:extLst>
      <p:ext uri="{BB962C8B-B14F-4D97-AF65-F5344CB8AC3E}">
        <p14:creationId xmlns:p14="http://schemas.microsoft.com/office/powerpoint/2010/main" val="395010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884BA9F4-A09A-44F0-BC61-8BC0CF4F77D2}" type="datetimeFigureOut">
              <a:rPr lang="sv-SE" smtClean="0"/>
              <a:t>2016-04-25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407398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84BA9F4-A09A-44F0-BC61-8BC0CF4F77D2}" type="datetimeFigureOut">
              <a:rPr lang="sv-SE" smtClean="0"/>
              <a:t>2016-04-25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64569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84BA9F4-A09A-44F0-BC61-8BC0CF4F77D2}" type="datetimeFigureOut">
              <a:rPr lang="sv-SE" smtClean="0"/>
              <a:t>2016-04-25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44277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84BA9F4-A09A-44F0-BC61-8BC0CF4F77D2}" type="datetimeFigureOut">
              <a:rPr lang="sv-SE" smtClean="0"/>
              <a:t>2016-04-25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45379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84BA9F4-A09A-44F0-BC61-8BC0CF4F77D2}" type="datetimeFigureOut">
              <a:rPr lang="sv-SE" smtClean="0"/>
              <a:t>2016-04-25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232409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84BA9F4-A09A-44F0-BC61-8BC0CF4F77D2}" type="datetimeFigureOut">
              <a:rPr lang="sv-SE" smtClean="0"/>
              <a:t>2016-04-25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99765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84BA9F4-A09A-44F0-BC61-8BC0CF4F77D2}" type="datetimeFigureOut">
              <a:rPr lang="sv-SE" smtClean="0"/>
              <a:t>2016-04-25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129925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4BA9F4-A09A-44F0-BC61-8BC0CF4F77D2}" type="datetimeFigureOut">
              <a:rPr lang="sv-SE" smtClean="0"/>
              <a:t>2016-04-25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230425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84BA9F4-A09A-44F0-BC61-8BC0CF4F77D2}" type="datetimeFigureOut">
              <a:rPr lang="sv-SE" smtClean="0"/>
              <a:t>2016-04-25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149141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84BA9F4-A09A-44F0-BC61-8BC0CF4F77D2}" type="datetimeFigureOut">
              <a:rPr lang="sv-SE" smtClean="0"/>
              <a:t>2016-04-25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290908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84BA9F4-A09A-44F0-BC61-8BC0CF4F77D2}" type="datetimeFigureOut">
              <a:rPr lang="sv-SE" smtClean="0"/>
              <a:t>2016-04-25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EF4ED03-EC3C-4E80-9F46-34D8D840A26E}" type="slidenum">
              <a:rPr lang="sv-SE" smtClean="0"/>
              <a:t>‹#›</a:t>
            </a:fld>
            <a:endParaRPr lang="sv-SE"/>
          </a:p>
        </p:txBody>
      </p:sp>
    </p:spTree>
    <p:extLst>
      <p:ext uri="{BB962C8B-B14F-4D97-AF65-F5344CB8AC3E}">
        <p14:creationId xmlns:p14="http://schemas.microsoft.com/office/powerpoint/2010/main" val="382298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BA9F4-A09A-44F0-BC61-8BC0CF4F77D2}" type="datetimeFigureOut">
              <a:rPr lang="sv-SE" smtClean="0"/>
              <a:t>2016-04-25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4ED03-EC3C-4E80-9F46-34D8D840A26E}" type="slidenum">
              <a:rPr lang="sv-SE" smtClean="0"/>
              <a:t>‹#›</a:t>
            </a:fld>
            <a:endParaRPr lang="sv-SE"/>
          </a:p>
        </p:txBody>
      </p:sp>
    </p:spTree>
    <p:extLst>
      <p:ext uri="{BB962C8B-B14F-4D97-AF65-F5344CB8AC3E}">
        <p14:creationId xmlns:p14="http://schemas.microsoft.com/office/powerpoint/2010/main" val="255056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regionvarmland.se/halsa-vard-omsorg/material-for-person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www.can.se/sv/Publikationer/Ovriga-publikationer/nationell-fordjupn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iv.se/For-vardgivare-och-samarbeten1/Folkhalsa-och-samhallsmedicin/Folkhalsa-och-samhallsmedicin/Motiverande-samtal---M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regionvarmland.se/halsa-vard-omsorg/material-for-personal/" TargetMode="External"/><Relationship Id="rId2" Type="http://schemas.openxmlformats.org/officeDocument/2006/relationships/hyperlink" Target="http://www.regionvarmland.se/wp-content/uploads/2015/03/L%C3%A4ns%C3%B6verenskommelse-barn-och-unga-i-risk-missbruk-f%C3%B6r-beslu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Birgitta.svensson@regionvarmland.s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Bildobjekt 5" descr="130814 Motorbatfamilj 20.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8484" r="24865"/>
          <a:stretch/>
        </p:blipFill>
        <p:spPr>
          <a:xfrm>
            <a:off x="1475656" y="-132418"/>
            <a:ext cx="6048672" cy="7377842"/>
          </a:xfrm>
          <a:prstGeom prst="rect">
            <a:avLst/>
          </a:prstGeom>
        </p:spPr>
      </p:pic>
      <p:sp>
        <p:nvSpPr>
          <p:cNvPr id="4" name="Rubrik 3"/>
          <p:cNvSpPr>
            <a:spLocks noGrp="1"/>
          </p:cNvSpPr>
          <p:nvPr>
            <p:ph type="ctrTitle"/>
          </p:nvPr>
        </p:nvSpPr>
        <p:spPr>
          <a:xfrm>
            <a:off x="685800" y="2060848"/>
            <a:ext cx="7772400" cy="1470025"/>
          </a:xfrm>
        </p:spPr>
        <p:txBody>
          <a:bodyPr>
            <a:normAutofit/>
          </a:bodyPr>
          <a:lstStyle/>
          <a:p>
            <a:r>
              <a:rPr lang="sv-SE" sz="4800" b="1" i="1" dirty="0" smtClean="0"/>
              <a:t>Varmt välkomna!</a:t>
            </a:r>
            <a:endParaRPr lang="sv-SE" sz="4800" b="1" i="1" dirty="0"/>
          </a:p>
        </p:txBody>
      </p:sp>
      <p:sp>
        <p:nvSpPr>
          <p:cNvPr id="5" name="Underrubrik 4"/>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92857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Underlag i arbetet</a:t>
            </a:r>
            <a:endParaRPr lang="sv-SE" sz="3600" b="1" dirty="0"/>
          </a:p>
        </p:txBody>
      </p:sp>
      <p:sp>
        <p:nvSpPr>
          <p:cNvPr id="3" name="Platshållare för innehåll 2"/>
          <p:cNvSpPr>
            <a:spLocks noGrp="1"/>
          </p:cNvSpPr>
          <p:nvPr>
            <p:ph idx="1"/>
          </p:nvPr>
        </p:nvSpPr>
        <p:spPr/>
        <p:txBody>
          <a:bodyPr>
            <a:normAutofit/>
          </a:bodyPr>
          <a:lstStyle/>
          <a:p>
            <a:r>
              <a:rPr lang="sv-SE" sz="3100" dirty="0" smtClean="0"/>
              <a:t>Nationella riktlinjer </a:t>
            </a:r>
            <a:r>
              <a:rPr lang="sv-SE" sz="1600" dirty="0" smtClean="0"/>
              <a:t>https</a:t>
            </a:r>
            <a:r>
              <a:rPr lang="sv-SE" sz="1600" dirty="0"/>
              <a:t>://</a:t>
            </a:r>
            <a:r>
              <a:rPr lang="sv-SE" sz="1600" dirty="0" smtClean="0"/>
              <a:t>www.socialstyrelsen.se/nationellariktlinjermissbrukochberoende</a:t>
            </a:r>
          </a:p>
          <a:p>
            <a:r>
              <a:rPr lang="sv-SE" sz="3100" dirty="0" smtClean="0"/>
              <a:t>ANDT strategin (Alkohol, Narkotika, Dopning, Tobak): mål 4-6</a:t>
            </a:r>
            <a:r>
              <a:rPr lang="sv-SE" dirty="0" smtClean="0"/>
              <a:t> </a:t>
            </a:r>
            <a:r>
              <a:rPr lang="sv-SE" sz="1600" dirty="0" smtClean="0"/>
              <a:t>http</a:t>
            </a:r>
            <a:r>
              <a:rPr lang="sv-SE" sz="1600" dirty="0"/>
              <a:t>://</a:t>
            </a:r>
            <a:r>
              <a:rPr lang="sv-SE" sz="1600" dirty="0" smtClean="0"/>
              <a:t>www.lansstyrelsen.se/varmland/SiteCollectionDocuments/Sv/publikationer/2012/ANDT-strategi-2012-2015.pdf</a:t>
            </a:r>
          </a:p>
          <a:p>
            <a:r>
              <a:rPr lang="sv-SE" sz="3100" dirty="0" smtClean="0"/>
              <a:t>GAP analys gjord av Landstinget </a:t>
            </a:r>
            <a:r>
              <a:rPr lang="sv-SE" sz="3100" smtClean="0"/>
              <a:t>Länsöverenskommelse vuxna</a:t>
            </a:r>
            <a:endParaRPr lang="sv-SE" dirty="0" smtClean="0"/>
          </a:p>
          <a:p>
            <a:endParaRPr lang="sv-SE" dirty="0" smtClean="0"/>
          </a:p>
          <a:p>
            <a:endParaRPr lang="sv-SE" dirty="0"/>
          </a:p>
        </p:txBody>
      </p:sp>
    </p:spTree>
    <p:extLst>
      <p:ext uri="{BB962C8B-B14F-4D97-AF65-F5344CB8AC3E}">
        <p14:creationId xmlns:p14="http://schemas.microsoft.com/office/powerpoint/2010/main" val="34709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Nationella riktlinjerna </a:t>
            </a:r>
            <a:endParaRPr lang="sv-SE" sz="3600" b="1" dirty="0"/>
          </a:p>
        </p:txBody>
      </p:sp>
      <p:sp>
        <p:nvSpPr>
          <p:cNvPr id="3" name="Platshållare för innehåll 2"/>
          <p:cNvSpPr>
            <a:spLocks noGrp="1"/>
          </p:cNvSpPr>
          <p:nvPr>
            <p:ph idx="1"/>
          </p:nvPr>
        </p:nvSpPr>
        <p:spPr/>
        <p:txBody>
          <a:bodyPr>
            <a:normAutofit lnSpcReduction="10000"/>
          </a:bodyPr>
          <a:lstStyle/>
          <a:p>
            <a:r>
              <a:rPr lang="sv-SE" sz="2600" b="1" dirty="0" smtClean="0"/>
              <a:t>Preciserar: </a:t>
            </a:r>
            <a:r>
              <a:rPr lang="sv-SE" sz="2600" dirty="0" smtClean="0"/>
              <a:t>faserna upptäckt och bedömning inkl. medicinska test, utredning, behandling</a:t>
            </a:r>
          </a:p>
          <a:p>
            <a:r>
              <a:rPr lang="sv-SE" sz="2600" b="1" dirty="0" smtClean="0"/>
              <a:t>Rekommenderar:</a:t>
            </a:r>
            <a:r>
              <a:rPr lang="sv-SE" sz="2600" dirty="0" smtClean="0"/>
              <a:t> vetenskapligt förankrade och testade metoder, enligt ”bör”/”kan”; ex AUDIT, DUDIT, ADAD</a:t>
            </a:r>
            <a:r>
              <a:rPr lang="sv-SE" sz="2600" dirty="0"/>
              <a:t>,</a:t>
            </a:r>
            <a:r>
              <a:rPr lang="sv-SE" sz="2600" dirty="0" smtClean="0"/>
              <a:t> MI, MET</a:t>
            </a:r>
            <a:r>
              <a:rPr lang="sv-SE" sz="2600" dirty="0"/>
              <a:t>,</a:t>
            </a:r>
            <a:r>
              <a:rPr lang="sv-SE" sz="2600" dirty="0" smtClean="0"/>
              <a:t> CRA, ACRA, familjesystemiska insatser</a:t>
            </a:r>
          </a:p>
          <a:p>
            <a:r>
              <a:rPr lang="sv-SE" sz="2600" b="1" dirty="0" smtClean="0"/>
              <a:t>Konstaterar: </a:t>
            </a:r>
            <a:r>
              <a:rPr lang="sv-SE" sz="2600" dirty="0" smtClean="0"/>
              <a:t>att det finns tre övergripande utvecklingsområden som kräver satsning; </a:t>
            </a:r>
          </a:p>
          <a:p>
            <a:pPr lvl="1"/>
            <a:r>
              <a:rPr lang="sv-SE" sz="2200" dirty="0" smtClean="0"/>
              <a:t>Samverkan</a:t>
            </a:r>
          </a:p>
          <a:p>
            <a:pPr lvl="1"/>
            <a:r>
              <a:rPr lang="sv-SE" sz="2200" dirty="0" smtClean="0"/>
              <a:t>Utbildning </a:t>
            </a:r>
            <a:r>
              <a:rPr lang="sv-SE" sz="2200" dirty="0"/>
              <a:t>och </a:t>
            </a:r>
            <a:r>
              <a:rPr lang="sv-SE" sz="2200" dirty="0" smtClean="0"/>
              <a:t>fortbildning</a:t>
            </a:r>
          </a:p>
          <a:p>
            <a:pPr lvl="1"/>
            <a:r>
              <a:rPr lang="sv-SE" sz="2200" dirty="0" smtClean="0"/>
              <a:t>Ökade resurser </a:t>
            </a:r>
            <a:r>
              <a:rPr lang="sv-SE" sz="2200" dirty="0"/>
              <a:t>för att fler ska få tillgång till de rekommenderade åtgärderna</a:t>
            </a:r>
          </a:p>
          <a:p>
            <a:endParaRPr lang="sv-SE" b="1" dirty="0" smtClean="0"/>
          </a:p>
          <a:p>
            <a:pPr marL="0" indent="0">
              <a:buNone/>
            </a:pPr>
            <a:endParaRPr lang="sv-SE" dirty="0" smtClean="0"/>
          </a:p>
          <a:p>
            <a:pPr marL="0" indent="0">
              <a:buNone/>
            </a:pPr>
            <a:endParaRPr lang="sv-SE" dirty="0" smtClean="0"/>
          </a:p>
        </p:txBody>
      </p:sp>
    </p:spTree>
    <p:extLst>
      <p:ext uri="{BB962C8B-B14F-4D97-AF65-F5344CB8AC3E}">
        <p14:creationId xmlns:p14="http://schemas.microsoft.com/office/powerpoint/2010/main" val="7067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4000" dirty="0" smtClean="0"/>
              <a:t>Evidensbaserad praktik - EBP</a:t>
            </a:r>
            <a:endParaRPr lang="sv-SE" sz="4000" dirty="0"/>
          </a:p>
        </p:txBody>
      </p:sp>
      <p:sp>
        <p:nvSpPr>
          <p:cNvPr id="7" name="Platshållare för innehåll 6"/>
          <p:cNvSpPr>
            <a:spLocks noGrp="1"/>
          </p:cNvSpPr>
          <p:nvPr>
            <p:ph idx="1"/>
          </p:nvPr>
        </p:nvSpPr>
        <p:spPr/>
        <p:txBody>
          <a:bodyPr/>
          <a:lstStyle/>
          <a:p>
            <a:endParaRPr lang="sv-SE"/>
          </a:p>
        </p:txBody>
      </p:sp>
      <p:sp>
        <p:nvSpPr>
          <p:cNvPr id="5" name="TextBox 4"/>
          <p:cNvSpPr txBox="1"/>
          <p:nvPr/>
        </p:nvSpPr>
        <p:spPr>
          <a:xfrm>
            <a:off x="6419498" y="6502642"/>
            <a:ext cx="2648482" cy="338554"/>
          </a:xfrm>
          <a:prstGeom prst="rect">
            <a:avLst/>
          </a:prstGeom>
          <a:noFill/>
        </p:spPr>
        <p:txBody>
          <a:bodyPr wrap="none" rtlCol="0">
            <a:spAutoFit/>
          </a:bodyPr>
          <a:lstStyle/>
          <a:p>
            <a:r>
              <a:rPr lang="sv-SE" sz="1600" dirty="0" smtClean="0"/>
              <a:t>Källa: kunskapsguiden.se</a:t>
            </a:r>
            <a:endParaRPr lang="sv-SE" sz="1600" dirty="0"/>
          </a:p>
        </p:txBody>
      </p:sp>
      <p:pic>
        <p:nvPicPr>
          <p:cNvPr id="6" name="Picture 5" descr="http://www.kunskapsguiden.se/PublishingImages/EBP/ebp-modell2.jpg"/>
          <p:cNvPicPr/>
          <p:nvPr/>
        </p:nvPicPr>
        <p:blipFill>
          <a:blip r:embed="rId2">
            <a:extLst>
              <a:ext uri="{28A0092B-C50C-407E-A947-70E740481C1C}">
                <a14:useLocalDpi xmlns:a14="http://schemas.microsoft.com/office/drawing/2010/main" val="0"/>
              </a:ext>
            </a:extLst>
          </a:blip>
          <a:srcRect/>
          <a:stretch>
            <a:fillRect/>
          </a:stretch>
        </p:blipFill>
        <p:spPr bwMode="auto">
          <a:xfrm>
            <a:off x="1595037" y="1412776"/>
            <a:ext cx="5688632" cy="4608512"/>
          </a:xfrm>
          <a:prstGeom prst="rect">
            <a:avLst/>
          </a:prstGeom>
          <a:noFill/>
          <a:ln>
            <a:noFill/>
          </a:ln>
        </p:spPr>
      </p:pic>
      <p:sp>
        <p:nvSpPr>
          <p:cNvPr id="4" name="Höger 3"/>
          <p:cNvSpPr/>
          <p:nvPr/>
        </p:nvSpPr>
        <p:spPr>
          <a:xfrm rot="8225434">
            <a:off x="6631639" y="2930055"/>
            <a:ext cx="1663763"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46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1143000"/>
          </a:xfrm>
        </p:spPr>
        <p:txBody>
          <a:bodyPr>
            <a:normAutofit/>
          </a:bodyPr>
          <a:lstStyle/>
          <a:p>
            <a:r>
              <a:rPr lang="sv-SE" sz="4000" b="1" dirty="0" smtClean="0"/>
              <a:t>Riskprevention </a:t>
            </a:r>
            <a:endParaRPr lang="sv-SE" sz="4000" b="1" dirty="0"/>
          </a:p>
        </p:txBody>
      </p:sp>
      <p:sp>
        <p:nvSpPr>
          <p:cNvPr id="5" name="Rektangel med rundade hörn 4"/>
          <p:cNvSpPr/>
          <p:nvPr/>
        </p:nvSpPr>
        <p:spPr>
          <a:xfrm>
            <a:off x="1475656" y="1844824"/>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Vid beslut om insats</a:t>
            </a:r>
            <a:endParaRPr lang="sv-SE" dirty="0"/>
          </a:p>
        </p:txBody>
      </p:sp>
      <p:sp>
        <p:nvSpPr>
          <p:cNvPr id="6" name="Rektangel med rundade hörn 5"/>
          <p:cNvSpPr/>
          <p:nvPr/>
        </p:nvSpPr>
        <p:spPr>
          <a:xfrm>
            <a:off x="5724128" y="1844824"/>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Vid uppföljning/</a:t>
            </a:r>
          </a:p>
          <a:p>
            <a:pPr algn="ctr"/>
            <a:r>
              <a:rPr lang="sv-SE" dirty="0"/>
              <a:t>a</a:t>
            </a:r>
            <a:r>
              <a:rPr lang="sv-SE" dirty="0" smtClean="0"/>
              <a:t>vslut av insats</a:t>
            </a:r>
            <a:endParaRPr lang="sv-SE" dirty="0"/>
          </a:p>
        </p:txBody>
      </p:sp>
      <p:sp>
        <p:nvSpPr>
          <p:cNvPr id="12" name="Rektangel med rundade hörn 11"/>
          <p:cNvSpPr/>
          <p:nvPr/>
        </p:nvSpPr>
        <p:spPr>
          <a:xfrm>
            <a:off x="1475656" y="2996952"/>
            <a:ext cx="1800200" cy="165618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Identifierade risk/skydd</a:t>
            </a:r>
          </a:p>
          <a:p>
            <a:pPr algn="ctr"/>
            <a:r>
              <a:rPr lang="sv-SE" dirty="0" smtClean="0"/>
              <a:t>Risk-bedömning</a:t>
            </a:r>
            <a:endParaRPr lang="sv-SE" dirty="0"/>
          </a:p>
        </p:txBody>
      </p:sp>
      <p:sp>
        <p:nvSpPr>
          <p:cNvPr id="14" name="Rektangel med rundade hörn 13"/>
          <p:cNvSpPr/>
          <p:nvPr/>
        </p:nvSpPr>
        <p:spPr>
          <a:xfrm>
            <a:off x="5724128" y="2996952"/>
            <a:ext cx="1944216" cy="165618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Identifierade risk/skydd</a:t>
            </a:r>
          </a:p>
          <a:p>
            <a:pPr algn="ctr"/>
            <a:r>
              <a:rPr lang="sv-SE" dirty="0" smtClean="0"/>
              <a:t>Riskbedömning</a:t>
            </a:r>
            <a:endParaRPr lang="sv-SE" dirty="0"/>
          </a:p>
        </p:txBody>
      </p:sp>
      <p:sp>
        <p:nvSpPr>
          <p:cNvPr id="18" name="Rektangel med rundade hörn 17"/>
          <p:cNvSpPr/>
          <p:nvPr/>
        </p:nvSpPr>
        <p:spPr>
          <a:xfrm>
            <a:off x="3635896" y="2996952"/>
            <a:ext cx="1800200" cy="165618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Minskning av risk</a:t>
            </a:r>
          </a:p>
          <a:p>
            <a:pPr algn="ctr"/>
            <a:r>
              <a:rPr lang="sv-SE" dirty="0" smtClean="0">
                <a:solidFill>
                  <a:schemeClr val="tx1"/>
                </a:solidFill>
              </a:rPr>
              <a:t>Ökning av skydd</a:t>
            </a:r>
            <a:endParaRPr lang="sv-SE" dirty="0">
              <a:solidFill>
                <a:schemeClr val="tx1"/>
              </a:solidFill>
            </a:endParaRPr>
          </a:p>
        </p:txBody>
      </p:sp>
    </p:spTree>
    <p:extLst>
      <p:ext uri="{BB962C8B-B14F-4D97-AF65-F5344CB8AC3E}">
        <p14:creationId xmlns:p14="http://schemas.microsoft.com/office/powerpoint/2010/main" val="12295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12"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ANDT-strategin</a:t>
            </a:r>
            <a:endParaRPr lang="sv-SE" sz="3600" b="1" dirty="0"/>
          </a:p>
        </p:txBody>
      </p:sp>
      <p:sp>
        <p:nvSpPr>
          <p:cNvPr id="3" name="Platshållare för innehåll 2"/>
          <p:cNvSpPr>
            <a:spLocks noGrp="1"/>
          </p:cNvSpPr>
          <p:nvPr>
            <p:ph idx="1"/>
          </p:nvPr>
        </p:nvSpPr>
        <p:spPr/>
        <p:txBody>
          <a:bodyPr>
            <a:normAutofit lnSpcReduction="10000"/>
          </a:bodyPr>
          <a:lstStyle/>
          <a:p>
            <a:pPr marL="457200" lvl="1" indent="0">
              <a:buNone/>
            </a:pPr>
            <a:r>
              <a:rPr lang="sv-SE" i="1" dirty="0" smtClean="0"/>
              <a:t>Mål </a:t>
            </a:r>
            <a:r>
              <a:rPr lang="sv-SE" i="1" dirty="0"/>
              <a:t>4:</a:t>
            </a:r>
            <a:r>
              <a:rPr lang="sv-SE" dirty="0"/>
              <a:t> Antalet personer som utvecklar skadligt bruk, missbruk eller beroende av alkohol, narkotika, dopningsmedel eller tobak ska successivt </a:t>
            </a:r>
            <a:r>
              <a:rPr lang="sv-SE" dirty="0" smtClean="0"/>
              <a:t>minska</a:t>
            </a:r>
          </a:p>
          <a:p>
            <a:pPr marL="457200" lvl="1" indent="0">
              <a:buNone/>
            </a:pPr>
            <a:endParaRPr lang="sv-SE" i="1" dirty="0" smtClean="0"/>
          </a:p>
          <a:p>
            <a:pPr marL="457200" lvl="1" indent="0">
              <a:buNone/>
            </a:pPr>
            <a:r>
              <a:rPr lang="sv-SE" i="1" dirty="0" smtClean="0"/>
              <a:t>Mål </a:t>
            </a:r>
            <a:r>
              <a:rPr lang="sv-SE" i="1" dirty="0"/>
              <a:t>5:</a:t>
            </a:r>
            <a:r>
              <a:rPr lang="sv-SE" dirty="0"/>
              <a:t> Personer med missbruk eller beroende ska ha ökad tillgänglighet till vård och stöd av god </a:t>
            </a:r>
            <a:r>
              <a:rPr lang="sv-SE" dirty="0" smtClean="0"/>
              <a:t>kvalitet</a:t>
            </a:r>
          </a:p>
          <a:p>
            <a:pPr marL="457200" lvl="1" indent="0">
              <a:buNone/>
            </a:pPr>
            <a:endParaRPr lang="sv-SE" i="1" dirty="0" smtClean="0"/>
          </a:p>
          <a:p>
            <a:pPr marL="457200" lvl="1" indent="0">
              <a:buNone/>
            </a:pPr>
            <a:r>
              <a:rPr lang="sv-SE" i="1" dirty="0" smtClean="0"/>
              <a:t>Mål </a:t>
            </a:r>
            <a:r>
              <a:rPr lang="sv-SE" i="1" dirty="0"/>
              <a:t>6:</a:t>
            </a:r>
            <a:r>
              <a:rPr lang="sv-SE" dirty="0"/>
              <a:t> Antalet döda och skadade på grund av sitt eget eller andras bruk av alkohol, narkotika, dopningsmedel eller tobak ska minska</a:t>
            </a:r>
          </a:p>
          <a:p>
            <a:endParaRPr lang="sv-SE" dirty="0"/>
          </a:p>
        </p:txBody>
      </p:sp>
    </p:spTree>
    <p:extLst>
      <p:ext uri="{BB962C8B-B14F-4D97-AF65-F5344CB8AC3E}">
        <p14:creationId xmlns:p14="http://schemas.microsoft.com/office/powerpoint/2010/main" val="21689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Processöversikt – aktörer och metoder</a:t>
            </a:r>
            <a:endParaRPr lang="sv-SE" sz="36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01662"/>
            <a:ext cx="8229600" cy="432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99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t>Bedömningsinstrument - upptäcka</a:t>
            </a:r>
            <a:endParaRPr lang="sv-SE" sz="4000" b="1" dirty="0"/>
          </a:p>
        </p:txBody>
      </p:sp>
      <p:sp>
        <p:nvSpPr>
          <p:cNvPr id="3" name="Platshållare för innehåll 2"/>
          <p:cNvSpPr>
            <a:spLocks noGrp="1"/>
          </p:cNvSpPr>
          <p:nvPr>
            <p:ph idx="1"/>
          </p:nvPr>
        </p:nvSpPr>
        <p:spPr>
          <a:xfrm>
            <a:off x="457200" y="1600200"/>
            <a:ext cx="8229600" cy="4781128"/>
          </a:xfrm>
        </p:spPr>
        <p:txBody>
          <a:bodyPr>
            <a:normAutofit fontScale="92500" lnSpcReduction="20000"/>
          </a:bodyPr>
          <a:lstStyle/>
          <a:p>
            <a:r>
              <a:rPr lang="sv-SE" dirty="0"/>
              <a:t>AUDIT respektive DUDIT </a:t>
            </a:r>
            <a:r>
              <a:rPr lang="sv-SE" dirty="0" smtClean="0"/>
              <a:t>rekommenderas</a:t>
            </a:r>
          </a:p>
          <a:p>
            <a:pPr lvl="1"/>
            <a:r>
              <a:rPr lang="sv-SE" dirty="0" smtClean="0"/>
              <a:t>Frågeformulär </a:t>
            </a:r>
            <a:r>
              <a:rPr lang="sv-SE" dirty="0"/>
              <a:t>om konsumtion, beroende samt alkohol- respektive drogrelaterade skador. Används för självskattning eller som underlag för en strukturerad intervju. </a:t>
            </a:r>
          </a:p>
          <a:p>
            <a:pPr lvl="1"/>
            <a:r>
              <a:rPr lang="sv-SE" dirty="0" smtClean="0"/>
              <a:t>Används av personal inom elevhälsa (kurator, skolsköterska, skolpsykolog), personal vid ungdomsmottagningar, Första linjen, socialtjänst, barn- och ungdomspsykiatrin, samt vid vårdcentraler. </a:t>
            </a:r>
          </a:p>
          <a:p>
            <a:r>
              <a:rPr lang="sv-SE" dirty="0" smtClean="0"/>
              <a:t>Det </a:t>
            </a:r>
            <a:r>
              <a:rPr lang="sv-SE" dirty="0"/>
              <a:t>är inget krav att använda bedömningsinstrumenten för </a:t>
            </a:r>
            <a:r>
              <a:rPr lang="sv-SE" dirty="0" smtClean="0"/>
              <a:t>remiss eller anmälan men grunderna ska </a:t>
            </a:r>
            <a:r>
              <a:rPr lang="sv-SE" dirty="0" smtClean="0"/>
              <a:t>framgå. </a:t>
            </a:r>
            <a:endParaRPr lang="sv-SE" dirty="0" smtClean="0"/>
          </a:p>
        </p:txBody>
      </p:sp>
    </p:spTree>
    <p:extLst>
      <p:ext uri="{BB962C8B-B14F-4D97-AF65-F5344CB8AC3E}">
        <p14:creationId xmlns:p14="http://schemas.microsoft.com/office/powerpoint/2010/main" val="24197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t>Medicinska test</a:t>
            </a:r>
            <a:endParaRPr lang="sv-SE" sz="4000" b="1" dirty="0"/>
          </a:p>
        </p:txBody>
      </p:sp>
      <p:sp>
        <p:nvSpPr>
          <p:cNvPr id="3" name="Platshållare för innehåll 2"/>
          <p:cNvSpPr>
            <a:spLocks noGrp="1"/>
          </p:cNvSpPr>
          <p:nvPr>
            <p:ph idx="1"/>
          </p:nvPr>
        </p:nvSpPr>
        <p:spPr/>
        <p:txBody>
          <a:bodyPr>
            <a:noAutofit/>
          </a:bodyPr>
          <a:lstStyle/>
          <a:p>
            <a:r>
              <a:rPr lang="sv-SE" sz="2400" dirty="0" smtClean="0"/>
              <a:t>Utandningsprov </a:t>
            </a:r>
            <a:r>
              <a:rPr lang="sv-SE" sz="2400" dirty="0"/>
              <a:t>för att fastställa alkoholpåverkan </a:t>
            </a:r>
          </a:p>
          <a:p>
            <a:r>
              <a:rPr lang="sv-SE" sz="2400" dirty="0" smtClean="0"/>
              <a:t>Urinprov </a:t>
            </a:r>
            <a:r>
              <a:rPr lang="sv-SE" sz="2400" dirty="0"/>
              <a:t>för att fastställa drogpåverkan och vissa fall blodprov (</a:t>
            </a:r>
            <a:r>
              <a:rPr lang="sv-SE" sz="2400" dirty="0" err="1"/>
              <a:t>Cdt</a:t>
            </a:r>
            <a:r>
              <a:rPr lang="sv-SE" sz="2400" dirty="0"/>
              <a:t>) </a:t>
            </a:r>
            <a:endParaRPr lang="sv-SE" sz="2400" dirty="0" smtClean="0"/>
          </a:p>
          <a:p>
            <a:pPr lvl="1"/>
            <a:r>
              <a:rPr lang="sv-SE" sz="2000" dirty="0" smtClean="0"/>
              <a:t>Kvalitetssäkrade </a:t>
            </a:r>
            <a:r>
              <a:rPr lang="sv-SE" sz="2000" dirty="0"/>
              <a:t>toaletter och för uppgiften utbildad </a:t>
            </a:r>
            <a:r>
              <a:rPr lang="sv-SE" sz="2000" dirty="0" smtClean="0"/>
              <a:t>personal </a:t>
            </a:r>
          </a:p>
          <a:p>
            <a:pPr lvl="1"/>
            <a:r>
              <a:rPr lang="sv-SE" sz="2000" dirty="0" smtClean="0"/>
              <a:t>Ansvariga i </a:t>
            </a:r>
            <a:r>
              <a:rPr lang="sv-SE" sz="2000" dirty="0"/>
              <a:t>första hand polis och socialtjänst. </a:t>
            </a:r>
            <a:endParaRPr lang="sv-SE" sz="2000" dirty="0" smtClean="0"/>
          </a:p>
          <a:p>
            <a:pPr lvl="1"/>
            <a:r>
              <a:rPr lang="sv-SE" sz="2000" dirty="0" smtClean="0"/>
              <a:t>Inom </a:t>
            </a:r>
            <a:r>
              <a:rPr lang="sv-SE" sz="2000" dirty="0"/>
              <a:t>socialtjänsten </a:t>
            </a:r>
            <a:r>
              <a:rPr lang="sv-SE" sz="2000" dirty="0" smtClean="0"/>
              <a:t>får </a:t>
            </a:r>
            <a:r>
              <a:rPr lang="sv-SE" sz="2000" dirty="0"/>
              <a:t>urinprov enbart tas inom ramen för barnavårdsutredningen och inte som en del av förhandsbedömningen. </a:t>
            </a:r>
            <a:endParaRPr lang="sv-SE" sz="2000" dirty="0" smtClean="0"/>
          </a:p>
          <a:p>
            <a:pPr lvl="1"/>
            <a:r>
              <a:rPr lang="sv-SE" sz="2000" dirty="0" smtClean="0"/>
              <a:t>Urinprov </a:t>
            </a:r>
            <a:r>
              <a:rPr lang="sv-SE" sz="2000" dirty="0"/>
              <a:t>kan även tas inom BUP men då i samråd med </a:t>
            </a:r>
            <a:r>
              <a:rPr lang="sv-SE" sz="2000" dirty="0" smtClean="0"/>
              <a:t>socialtjänsten.</a:t>
            </a:r>
          </a:p>
          <a:p>
            <a:pPr lvl="1"/>
            <a:r>
              <a:rPr lang="sv-SE" sz="2000" dirty="0" smtClean="0"/>
              <a:t>Urinprov </a:t>
            </a:r>
            <a:r>
              <a:rPr lang="sv-SE" sz="2000" dirty="0"/>
              <a:t>får inte utföras inom de kommunala skolorna men kan </a:t>
            </a:r>
            <a:r>
              <a:rPr lang="sv-SE" sz="2000" dirty="0" smtClean="0"/>
              <a:t>förekomma </a:t>
            </a:r>
            <a:r>
              <a:rPr lang="sv-SE" sz="2000" dirty="0"/>
              <a:t>inom utbildningar där det finns arbetsmiljörisker, exempelvis bilkörning. </a:t>
            </a:r>
            <a:r>
              <a:rPr lang="sv-SE" sz="2000" dirty="0" smtClean="0"/>
              <a:t> </a:t>
            </a:r>
            <a:endParaRPr lang="sv-SE" sz="2000" dirty="0"/>
          </a:p>
        </p:txBody>
      </p:sp>
    </p:spTree>
    <p:extLst>
      <p:ext uri="{BB962C8B-B14F-4D97-AF65-F5344CB8AC3E}">
        <p14:creationId xmlns:p14="http://schemas.microsoft.com/office/powerpoint/2010/main" val="35273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74638"/>
            <a:ext cx="8568952" cy="1143000"/>
          </a:xfrm>
        </p:spPr>
        <p:txBody>
          <a:bodyPr>
            <a:normAutofit fontScale="90000"/>
          </a:bodyPr>
          <a:lstStyle/>
          <a:p>
            <a:r>
              <a:rPr lang="sv-SE" sz="4000" b="1" dirty="0" smtClean="0"/>
              <a:t>Bedömningsinstrument </a:t>
            </a:r>
            <a:br>
              <a:rPr lang="sv-SE" sz="4000" b="1" dirty="0" smtClean="0"/>
            </a:br>
            <a:r>
              <a:rPr lang="sv-SE" sz="4000" b="1" dirty="0" smtClean="0"/>
              <a:t>– utreda och följa upp</a:t>
            </a:r>
            <a:endParaRPr lang="sv-SE" sz="4000" b="1" dirty="0"/>
          </a:p>
        </p:txBody>
      </p:sp>
      <p:sp>
        <p:nvSpPr>
          <p:cNvPr id="3" name="Platshållare för innehåll 2"/>
          <p:cNvSpPr>
            <a:spLocks noGrp="1"/>
          </p:cNvSpPr>
          <p:nvPr>
            <p:ph idx="1"/>
          </p:nvPr>
        </p:nvSpPr>
        <p:spPr>
          <a:xfrm>
            <a:off x="457200" y="1600200"/>
            <a:ext cx="8229600" cy="5257800"/>
          </a:xfrm>
        </p:spPr>
        <p:txBody>
          <a:bodyPr>
            <a:normAutofit fontScale="77500" lnSpcReduction="20000"/>
          </a:bodyPr>
          <a:lstStyle/>
          <a:p>
            <a:r>
              <a:rPr lang="sv-SE" dirty="0" smtClean="0"/>
              <a:t>ADAD, </a:t>
            </a:r>
            <a:r>
              <a:rPr lang="sv-SE" dirty="0"/>
              <a:t>ALCOHOL-E och </a:t>
            </a:r>
            <a:r>
              <a:rPr lang="sv-SE" dirty="0" smtClean="0"/>
              <a:t>DUDIT-E  rekommenderas som utredning- och uppföljningsmetoder </a:t>
            </a:r>
            <a:r>
              <a:rPr lang="sv-SE" dirty="0"/>
              <a:t>inom socialtjänst och BUP. </a:t>
            </a:r>
            <a:r>
              <a:rPr lang="sv-SE" dirty="0" smtClean="0"/>
              <a:t> </a:t>
            </a:r>
          </a:p>
          <a:p>
            <a:r>
              <a:rPr lang="sv-SE" dirty="0" smtClean="0"/>
              <a:t>Används </a:t>
            </a:r>
            <a:r>
              <a:rPr lang="sv-SE" dirty="0"/>
              <a:t>inom </a:t>
            </a:r>
            <a:r>
              <a:rPr lang="sv-SE" dirty="0" smtClean="0"/>
              <a:t>Första </a:t>
            </a:r>
            <a:r>
              <a:rPr lang="sv-SE" dirty="0"/>
              <a:t>linjen för barn och unga i de kommuner som denna verksamhet </a:t>
            </a:r>
            <a:r>
              <a:rPr lang="sv-SE" dirty="0" smtClean="0"/>
              <a:t>finns. </a:t>
            </a:r>
          </a:p>
          <a:p>
            <a:r>
              <a:rPr lang="sv-SE" dirty="0" smtClean="0"/>
              <a:t>ADAD </a:t>
            </a:r>
            <a:r>
              <a:rPr lang="sv-SE" dirty="0"/>
              <a:t>är en bedömningsmetod för unga med risk- eller missbruk och social problematik, som används vid </a:t>
            </a:r>
            <a:r>
              <a:rPr lang="sv-SE" dirty="0" smtClean="0"/>
              <a:t>utredning</a:t>
            </a:r>
            <a:r>
              <a:rPr lang="sv-SE" dirty="0"/>
              <a:t> </a:t>
            </a:r>
            <a:r>
              <a:rPr lang="sv-SE" dirty="0" smtClean="0"/>
              <a:t>och uppföljning.</a:t>
            </a:r>
          </a:p>
          <a:p>
            <a:pPr lvl="1"/>
            <a:r>
              <a:rPr lang="sv-SE" dirty="0" smtClean="0"/>
              <a:t>Frågor </a:t>
            </a:r>
            <a:r>
              <a:rPr lang="sv-SE" dirty="0"/>
              <a:t>som rör nio livsområden: fysisk hälsa, skola, arbete, fritid och vänner, familj, psykisk hälsa, brottslighet, alkohol och </a:t>
            </a:r>
            <a:r>
              <a:rPr lang="sv-SE" dirty="0" smtClean="0"/>
              <a:t>narkotika.</a:t>
            </a:r>
          </a:p>
          <a:p>
            <a:r>
              <a:rPr lang="sv-SE" dirty="0" smtClean="0"/>
              <a:t>ALCOHOL-E </a:t>
            </a:r>
            <a:r>
              <a:rPr lang="sv-SE" dirty="0"/>
              <a:t>och DUDIT-E </a:t>
            </a:r>
            <a:r>
              <a:rPr lang="sv-SE" dirty="0" smtClean="0"/>
              <a:t>fördjupad </a:t>
            </a:r>
            <a:r>
              <a:rPr lang="sv-SE" dirty="0"/>
              <a:t>utredning </a:t>
            </a:r>
            <a:r>
              <a:rPr lang="sv-SE" dirty="0" smtClean="0"/>
              <a:t>vid problematiskt </a:t>
            </a:r>
            <a:r>
              <a:rPr lang="sv-SE" dirty="0"/>
              <a:t>alkohol- </a:t>
            </a:r>
            <a:r>
              <a:rPr lang="sv-SE" dirty="0" smtClean="0"/>
              <a:t>drogbruk. </a:t>
            </a:r>
          </a:p>
          <a:p>
            <a:pPr lvl="1"/>
            <a:r>
              <a:rPr lang="sv-SE" dirty="0" smtClean="0"/>
              <a:t>Fångar </a:t>
            </a:r>
            <a:r>
              <a:rPr lang="sv-SE" dirty="0"/>
              <a:t>frekvens av användande, positiva och negativa konsekvenser av alkohol- resp. drogbruk samt frågor om </a:t>
            </a:r>
            <a:r>
              <a:rPr lang="sv-SE" dirty="0" smtClean="0"/>
              <a:t>motivation till förändring. </a:t>
            </a:r>
            <a:endParaRPr lang="sv-SE" dirty="0"/>
          </a:p>
        </p:txBody>
      </p:sp>
    </p:spTree>
    <p:extLst>
      <p:ext uri="{BB962C8B-B14F-4D97-AF65-F5344CB8AC3E}">
        <p14:creationId xmlns:p14="http://schemas.microsoft.com/office/powerpoint/2010/main" val="14592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t>Behandlingsmetoder</a:t>
            </a:r>
            <a:endParaRPr lang="sv-SE" sz="4000" b="1" dirty="0"/>
          </a:p>
        </p:txBody>
      </p:sp>
      <p:sp>
        <p:nvSpPr>
          <p:cNvPr id="3" name="Platshållare för innehåll 2"/>
          <p:cNvSpPr>
            <a:spLocks noGrp="1"/>
          </p:cNvSpPr>
          <p:nvPr>
            <p:ph idx="1"/>
          </p:nvPr>
        </p:nvSpPr>
        <p:spPr/>
        <p:txBody>
          <a:bodyPr>
            <a:normAutofit/>
          </a:bodyPr>
          <a:lstStyle/>
          <a:p>
            <a:r>
              <a:rPr lang="sv-SE" sz="2800" dirty="0" smtClean="0"/>
              <a:t>Första </a:t>
            </a:r>
            <a:r>
              <a:rPr lang="sv-SE" sz="2800" dirty="0"/>
              <a:t>linjen för barn och </a:t>
            </a:r>
            <a:r>
              <a:rPr lang="sv-SE" sz="2800" dirty="0" smtClean="0"/>
              <a:t>unga och ungdomsmottagningar: Motiverande stödinsatser: MI</a:t>
            </a:r>
            <a:r>
              <a:rPr lang="sv-SE" sz="2800" dirty="0"/>
              <a:t>, </a:t>
            </a:r>
            <a:r>
              <a:rPr lang="sv-SE" sz="2800" dirty="0" smtClean="0"/>
              <a:t>MET </a:t>
            </a:r>
            <a:endParaRPr lang="sv-SE" sz="2800" dirty="0" smtClean="0"/>
          </a:p>
          <a:p>
            <a:r>
              <a:rPr lang="sv-SE" sz="2800" dirty="0" smtClean="0"/>
              <a:t>Socialtjänst</a:t>
            </a:r>
            <a:r>
              <a:rPr lang="sv-SE" sz="2800" dirty="0"/>
              <a:t>: </a:t>
            </a:r>
            <a:r>
              <a:rPr lang="sv-SE" sz="2800" dirty="0" smtClean="0"/>
              <a:t>Motiverande stödinsatser (MI</a:t>
            </a:r>
            <a:r>
              <a:rPr lang="sv-SE" sz="2800" dirty="0"/>
              <a:t>, </a:t>
            </a:r>
            <a:r>
              <a:rPr lang="sv-SE" sz="2800" dirty="0" smtClean="0"/>
              <a:t>MET), </a:t>
            </a:r>
            <a:r>
              <a:rPr lang="sv-SE" sz="2800" dirty="0"/>
              <a:t>Specifik familjebehandling, </a:t>
            </a:r>
            <a:r>
              <a:rPr lang="sv-SE" sz="2800" dirty="0" smtClean="0"/>
              <a:t>Haschprevention HAP </a:t>
            </a:r>
            <a:r>
              <a:rPr lang="sv-SE" sz="2800" dirty="0" smtClean="0"/>
              <a:t>ungdomsversion</a:t>
            </a:r>
            <a:r>
              <a:rPr lang="sv-SE" sz="2800" dirty="0" smtClean="0"/>
              <a:t>, ACRA</a:t>
            </a:r>
            <a:endParaRPr lang="sv-SE" sz="2800" dirty="0" smtClean="0"/>
          </a:p>
          <a:p>
            <a:r>
              <a:rPr lang="sv-SE" sz="2800" dirty="0" smtClean="0"/>
              <a:t>Barn- </a:t>
            </a:r>
            <a:r>
              <a:rPr lang="sv-SE" sz="2800" dirty="0"/>
              <a:t>och ungdomspsykiatrin (i samarbete med socialtjänst vid samsjuklighet): MI, MET och </a:t>
            </a:r>
            <a:r>
              <a:rPr lang="sv-SE" sz="2800" dirty="0" smtClean="0"/>
              <a:t>KBT</a:t>
            </a:r>
          </a:p>
          <a:p>
            <a:r>
              <a:rPr lang="sv-SE" sz="2800" dirty="0" smtClean="0"/>
              <a:t>Samordning vid samsjuklighet, SIP vid behov</a:t>
            </a:r>
            <a:r>
              <a:rPr lang="sv-SE" sz="2800" dirty="0" smtClean="0"/>
              <a:t> </a:t>
            </a:r>
            <a:endParaRPr lang="sv-SE" sz="2800" dirty="0"/>
          </a:p>
        </p:txBody>
      </p:sp>
    </p:spTree>
    <p:extLst>
      <p:ext uri="{BB962C8B-B14F-4D97-AF65-F5344CB8AC3E}">
        <p14:creationId xmlns:p14="http://schemas.microsoft.com/office/powerpoint/2010/main" val="5407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3600" b="1" dirty="0" smtClean="0"/>
              <a:t>Så här tänkte vi…</a:t>
            </a:r>
            <a:endParaRPr lang="sv-SE" sz="3600" b="1" dirty="0"/>
          </a:p>
        </p:txBody>
      </p:sp>
      <p:sp>
        <p:nvSpPr>
          <p:cNvPr id="5" name="Platshållare för innehåll 4"/>
          <p:cNvSpPr>
            <a:spLocks noGrp="1"/>
          </p:cNvSpPr>
          <p:nvPr>
            <p:ph sz="half" idx="1"/>
          </p:nvPr>
        </p:nvSpPr>
        <p:spPr/>
        <p:txBody>
          <a:bodyPr/>
          <a:lstStyle/>
          <a:p>
            <a:r>
              <a:rPr lang="sv-SE" dirty="0"/>
              <a:t>10.00 </a:t>
            </a:r>
            <a:r>
              <a:rPr lang="sv-SE" dirty="0" smtClean="0"/>
              <a:t>Inledning</a:t>
            </a:r>
            <a:endParaRPr lang="sv-SE" dirty="0"/>
          </a:p>
          <a:p>
            <a:r>
              <a:rPr lang="sv-SE" dirty="0"/>
              <a:t>11.45 – 12.45 Lunch</a:t>
            </a:r>
          </a:p>
          <a:p>
            <a:r>
              <a:rPr lang="sv-SE" dirty="0"/>
              <a:t>14.00 Fika</a:t>
            </a:r>
          </a:p>
          <a:p>
            <a:r>
              <a:rPr lang="sv-SE" dirty="0" smtClean="0"/>
              <a:t>16.00 Avslut</a:t>
            </a:r>
            <a:endParaRPr lang="sv-SE" dirty="0"/>
          </a:p>
          <a:p>
            <a:endParaRPr lang="sv-SE" b="1" dirty="0"/>
          </a:p>
        </p:txBody>
      </p:sp>
      <p:sp>
        <p:nvSpPr>
          <p:cNvPr id="6" name="Platshållare för text 5"/>
          <p:cNvSpPr>
            <a:spLocks noGrp="1"/>
          </p:cNvSpPr>
          <p:nvPr>
            <p:ph sz="half" idx="2"/>
          </p:nvPr>
        </p:nvSpPr>
        <p:spPr/>
        <p:txBody>
          <a:bodyPr>
            <a:normAutofit/>
          </a:bodyPr>
          <a:lstStyle/>
          <a:p>
            <a:pPr marL="0" indent="0">
              <a:buNone/>
            </a:pPr>
            <a:r>
              <a:rPr lang="sv-SE" dirty="0" smtClean="0"/>
              <a:t>Ställ </a:t>
            </a:r>
            <a:r>
              <a:rPr lang="sv-SE" dirty="0"/>
              <a:t>frågor </a:t>
            </a:r>
            <a:r>
              <a:rPr lang="sv-SE" dirty="0" smtClean="0"/>
              <a:t>genom att skicka </a:t>
            </a:r>
            <a:r>
              <a:rPr lang="sv-SE" dirty="0"/>
              <a:t>sms till:</a:t>
            </a:r>
          </a:p>
          <a:p>
            <a:r>
              <a:rPr lang="sv-SE" dirty="0" smtClean="0"/>
              <a:t>0706-19 57 17</a:t>
            </a:r>
            <a:endParaRPr lang="sv-SE" dirty="0"/>
          </a:p>
          <a:p>
            <a:r>
              <a:rPr lang="sv-SE" dirty="0" smtClean="0"/>
              <a:t>0725-30 29 22</a:t>
            </a:r>
          </a:p>
          <a:p>
            <a:r>
              <a:rPr lang="sv-SE" dirty="0" smtClean="0"/>
              <a:t>070-239 6797</a:t>
            </a:r>
          </a:p>
          <a:p>
            <a:endParaRPr lang="sv-SE" b="1" dirty="0"/>
          </a:p>
          <a:p>
            <a:endParaRPr lang="sv-SE" sz="2400" b="1" dirty="0"/>
          </a:p>
        </p:txBody>
      </p:sp>
    </p:spTree>
    <p:extLst>
      <p:ext uri="{BB962C8B-B14F-4D97-AF65-F5344CB8AC3E}">
        <p14:creationId xmlns:p14="http://schemas.microsoft.com/office/powerpoint/2010/main" val="148253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Fokus som kan utvecklas…</a:t>
            </a:r>
            <a:endParaRPr lang="sv-SE" sz="3600" b="1" dirty="0"/>
          </a:p>
        </p:txBody>
      </p:sp>
      <p:sp>
        <p:nvSpPr>
          <p:cNvPr id="3" name="Platshållare för innehåll 2"/>
          <p:cNvSpPr>
            <a:spLocks noGrp="1"/>
          </p:cNvSpPr>
          <p:nvPr>
            <p:ph sz="half" idx="1"/>
          </p:nvPr>
        </p:nvSpPr>
        <p:spPr/>
        <p:txBody>
          <a:bodyPr>
            <a:normAutofit fontScale="85000" lnSpcReduction="10000"/>
          </a:bodyPr>
          <a:lstStyle/>
          <a:p>
            <a:r>
              <a:rPr lang="sv-SE" dirty="0" smtClean="0"/>
              <a:t>Barn till föräldrar med missbruksproblematik</a:t>
            </a:r>
          </a:p>
          <a:p>
            <a:pPr lvl="1"/>
            <a:r>
              <a:rPr lang="sv-SE" dirty="0" smtClean="0"/>
              <a:t>Löper sju gånger så hög risk att själva utveckla missbruk</a:t>
            </a:r>
          </a:p>
          <a:p>
            <a:r>
              <a:rPr lang="sv-SE" dirty="0" smtClean="0"/>
              <a:t>Alltså:</a:t>
            </a:r>
          </a:p>
          <a:p>
            <a:pPr lvl="1"/>
            <a:r>
              <a:rPr lang="sv-SE" dirty="0" smtClean="0"/>
              <a:t>Stort behov av att se barn som anhöriga</a:t>
            </a:r>
          </a:p>
          <a:p>
            <a:pPr lvl="1"/>
            <a:r>
              <a:rPr lang="sv-SE" dirty="0" smtClean="0"/>
              <a:t>Utreda och behandla utifrån ett familjeperspektiv oavsett om barnet/den unge har egen problematik eller inte</a:t>
            </a:r>
          </a:p>
          <a:p>
            <a:pPr lvl="1"/>
            <a:r>
              <a:rPr lang="sv-SE" dirty="0" smtClean="0"/>
              <a:t>Samverkan nödvändig med vuxenenheter</a:t>
            </a:r>
          </a:p>
        </p:txBody>
      </p:sp>
      <p:sp>
        <p:nvSpPr>
          <p:cNvPr id="4" name="Platshållare för innehåll 3"/>
          <p:cNvSpPr>
            <a:spLocks noGrp="1"/>
          </p:cNvSpPr>
          <p:nvPr>
            <p:ph sz="half" idx="2"/>
          </p:nvPr>
        </p:nvSpPr>
        <p:spPr/>
        <p:txBody>
          <a:bodyPr>
            <a:normAutofit fontScale="85000" lnSpcReduction="10000"/>
          </a:bodyPr>
          <a:lstStyle/>
          <a:p>
            <a:endParaRPr lang="sv-S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759" y="2012379"/>
            <a:ext cx="4119705" cy="31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4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b="1" dirty="0" smtClean="0"/>
              <a:t/>
            </a:r>
            <a:br>
              <a:rPr lang="sv-SE" sz="3600" b="1" dirty="0" smtClean="0"/>
            </a:br>
            <a:r>
              <a:rPr lang="sv-SE" sz="3600" b="1" dirty="0" smtClean="0"/>
              <a:t>Processen i praktiken</a:t>
            </a:r>
            <a:br>
              <a:rPr lang="sv-SE" sz="3600" b="1" dirty="0" smtClean="0"/>
            </a:br>
            <a:endParaRPr lang="sv-SE" sz="3600" b="1" dirty="0"/>
          </a:p>
        </p:txBody>
      </p:sp>
      <p:sp>
        <p:nvSpPr>
          <p:cNvPr id="7" name="Platshållare för innehåll 6"/>
          <p:cNvSpPr>
            <a:spLocks noGrp="1"/>
          </p:cNvSpPr>
          <p:nvPr>
            <p:ph idx="1"/>
          </p:nvPr>
        </p:nvSpPr>
        <p:spPr/>
        <p:txBody>
          <a:bodyPr>
            <a:normAutofit lnSpcReduction="10000"/>
          </a:bodyPr>
          <a:lstStyle/>
          <a:p>
            <a:pPr marL="0" indent="0">
              <a:buNone/>
            </a:pPr>
            <a:r>
              <a:rPr lang="sv-SE" sz="2800" b="1" dirty="0"/>
              <a:t>Fall som illustrerar överenskommelsen</a:t>
            </a:r>
            <a:endParaRPr lang="sv-SE" sz="2800" dirty="0" smtClean="0"/>
          </a:p>
          <a:p>
            <a:r>
              <a:rPr lang="sv-SE" sz="2800" dirty="0" smtClean="0"/>
              <a:t>Fall A: Upptäckt och vägval kring stöd och anmälan</a:t>
            </a:r>
          </a:p>
          <a:p>
            <a:r>
              <a:rPr lang="sv-SE" sz="2800" dirty="0" smtClean="0"/>
              <a:t>Fall B: Upptäckt och stöd</a:t>
            </a:r>
          </a:p>
          <a:p>
            <a:r>
              <a:rPr lang="sv-SE" sz="2800" dirty="0" smtClean="0"/>
              <a:t>Fall C: Samarbete vid samsjuklighet</a:t>
            </a:r>
          </a:p>
          <a:p>
            <a:pPr marL="0" indent="0">
              <a:buNone/>
            </a:pPr>
            <a:endParaRPr lang="sv-SE" sz="2800" dirty="0"/>
          </a:p>
          <a:p>
            <a:pPr marL="0" indent="0" algn="ctr">
              <a:buNone/>
            </a:pPr>
            <a:r>
              <a:rPr lang="sv-SE" sz="2800" dirty="0">
                <a:hlinkClick r:id="rId2"/>
              </a:rPr>
              <a:t>http://www.regionvarmland.se/halsa-vard-omsorg/material-for-personal</a:t>
            </a:r>
            <a:r>
              <a:rPr lang="sv-SE" sz="2800" dirty="0" smtClean="0">
                <a:hlinkClick r:id="rId2"/>
              </a:rPr>
              <a:t>/</a:t>
            </a:r>
            <a:endParaRPr lang="sv-SE" sz="2800" dirty="0" smtClean="0"/>
          </a:p>
          <a:p>
            <a:pPr marL="0" indent="0">
              <a:buNone/>
            </a:pPr>
            <a:endParaRPr lang="sv-SE" sz="2800" dirty="0"/>
          </a:p>
          <a:p>
            <a:pPr marL="0" indent="0">
              <a:buNone/>
            </a:pPr>
            <a:r>
              <a:rPr lang="sv-SE" sz="2800" dirty="0" smtClean="0"/>
              <a:t> </a:t>
            </a:r>
            <a:endParaRPr lang="sv-SE" sz="2800" dirty="0"/>
          </a:p>
        </p:txBody>
      </p:sp>
    </p:spTree>
    <p:extLst>
      <p:ext uri="{BB962C8B-B14F-4D97-AF65-F5344CB8AC3E}">
        <p14:creationId xmlns:p14="http://schemas.microsoft.com/office/powerpoint/2010/main" val="569995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t>Fall A: upptäckt av riskbruk och riskbeteende</a:t>
            </a:r>
            <a:endParaRPr lang="sv-SE" sz="3600" b="1" dirty="0"/>
          </a:p>
        </p:txBody>
      </p:sp>
      <p:sp>
        <p:nvSpPr>
          <p:cNvPr id="3" name="Platshållare för innehåll 2"/>
          <p:cNvSpPr>
            <a:spLocks noGrp="1"/>
          </p:cNvSpPr>
          <p:nvPr>
            <p:ph idx="1"/>
          </p:nvPr>
        </p:nvSpPr>
        <p:spPr/>
        <p:txBody>
          <a:bodyPr>
            <a:normAutofit fontScale="85000" lnSpcReduction="20000"/>
          </a:bodyPr>
          <a:lstStyle/>
          <a:p>
            <a:pPr marL="0" indent="0" algn="ctr">
              <a:buNone/>
            </a:pPr>
            <a:r>
              <a:rPr lang="sv-SE" i="1" dirty="0"/>
              <a:t>Linda är 14 år och uppsöker skolsköterskan för att hon är orolig och har svårt att sova. Skolsköterskan har träffat Linda flera gånger under </a:t>
            </a:r>
            <a:r>
              <a:rPr lang="sv-SE" i="1" dirty="0" smtClean="0"/>
              <a:t>terminen...  </a:t>
            </a:r>
            <a:r>
              <a:rPr lang="sv-SE" i="1" dirty="0"/>
              <a:t>När skolsköterskan ber Linda svara på frågor för att kartlägga oro, så berättar Linda att hon varit med på fester några gånger de senaste månaderna med några kompisar på gymnasiet. Linda har druckit alkohol och vid ett tillfälle har hon blivit full så hon inte kommer ihåg allt som hänt. Den gången sov hon över hos en kompis. Linda är rädd att mamma och pappa skulle bli arga om de fick veta.  Linda tycker det är roligt att festa och är kär i en av killarna som brukar vara med. Linda säger att hon aldrig har prövat </a:t>
            </a:r>
            <a:r>
              <a:rPr lang="sv-SE" i="1" dirty="0" smtClean="0"/>
              <a:t>narkotika… </a:t>
            </a:r>
            <a:endParaRPr lang="sv-SE" i="1" dirty="0"/>
          </a:p>
          <a:p>
            <a:endParaRPr lang="sv-SE" dirty="0"/>
          </a:p>
        </p:txBody>
      </p:sp>
    </p:spTree>
    <p:extLst>
      <p:ext uri="{BB962C8B-B14F-4D97-AF65-F5344CB8AC3E}">
        <p14:creationId xmlns:p14="http://schemas.microsoft.com/office/powerpoint/2010/main" val="140605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t>Fall A: upptäckt av riskbruk och riskbeteende</a:t>
            </a:r>
            <a:endParaRPr lang="sv-SE" sz="3600" b="1"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296413565"/>
              </p:ext>
            </p:extLst>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8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819BBED-41C1-4E20-8671-D8B0E72B89F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5A8B111-8C71-4F48-AC6A-AE2312AD70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8B7CA95-9DC5-40F8-AFE9-BE53BED3852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BA92091-A7AB-4487-98EC-96D678ED02C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5E169BC-A992-4A52-917B-F3BA64EF055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4B41B34-B20C-4BCA-9F69-7237F4A7893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Fall A: uppföljning</a:t>
            </a:r>
            <a:endParaRPr lang="sv-SE" sz="3600" b="1" dirty="0"/>
          </a:p>
        </p:txBody>
      </p:sp>
      <p:sp>
        <p:nvSpPr>
          <p:cNvPr id="7" name="Platshållare för text 6"/>
          <p:cNvSpPr>
            <a:spLocks noGrp="1"/>
          </p:cNvSpPr>
          <p:nvPr>
            <p:ph type="body" idx="1"/>
          </p:nvPr>
        </p:nvSpPr>
        <p:spPr/>
        <p:txBody>
          <a:bodyPr/>
          <a:lstStyle/>
          <a:p>
            <a:r>
              <a:rPr lang="sv-SE" dirty="0" smtClean="0"/>
              <a:t>Scenario 1</a:t>
            </a:r>
            <a:endParaRPr lang="sv-SE" dirty="0"/>
          </a:p>
        </p:txBody>
      </p:sp>
      <p:sp>
        <p:nvSpPr>
          <p:cNvPr id="9" name="Platshållare för text 8"/>
          <p:cNvSpPr>
            <a:spLocks noGrp="1"/>
          </p:cNvSpPr>
          <p:nvPr>
            <p:ph type="body" sz="quarter" idx="3"/>
          </p:nvPr>
        </p:nvSpPr>
        <p:spPr>
          <a:xfrm>
            <a:off x="4850705" y="1535113"/>
            <a:ext cx="4041775" cy="639762"/>
          </a:xfrm>
        </p:spPr>
        <p:txBody>
          <a:bodyPr/>
          <a:lstStyle/>
          <a:p>
            <a:r>
              <a:rPr lang="sv-SE" dirty="0" smtClean="0"/>
              <a:t>Scenario 2</a:t>
            </a:r>
            <a:endParaRPr lang="sv-SE" dirty="0"/>
          </a:p>
        </p:txBody>
      </p:sp>
      <p:graphicFrame>
        <p:nvGraphicFramePr>
          <p:cNvPr id="14" name="Platshållare för innehåll 13"/>
          <p:cNvGraphicFramePr>
            <a:graphicFrameLocks noGrp="1"/>
          </p:cNvGraphicFramePr>
          <p:nvPr>
            <p:ph sz="quarter" idx="4"/>
            <p:extLst>
              <p:ext uri="{D42A27DB-BD31-4B8C-83A1-F6EECF244321}">
                <p14:modId xmlns:p14="http://schemas.microsoft.com/office/powerpoint/2010/main" val="2756079629"/>
              </p:ext>
            </p:extLst>
          </p:nvPr>
        </p:nvGraphicFramePr>
        <p:xfrm>
          <a:off x="4850705" y="2174875"/>
          <a:ext cx="404177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Platshållare för innehåll 12"/>
          <p:cNvGraphicFramePr>
            <a:graphicFrameLocks noGrp="1"/>
          </p:cNvGraphicFramePr>
          <p:nvPr>
            <p:ph sz="half" idx="2"/>
            <p:extLst>
              <p:ext uri="{D42A27DB-BD31-4B8C-83A1-F6EECF244321}">
                <p14:modId xmlns:p14="http://schemas.microsoft.com/office/powerpoint/2010/main" val="154391419"/>
              </p:ext>
            </p:extLst>
          </p:nvPr>
        </p:nvGraphicFramePr>
        <p:xfrm>
          <a:off x="251520" y="2174875"/>
          <a:ext cx="4040188"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Ellips 14"/>
          <p:cNvSpPr/>
          <p:nvPr/>
        </p:nvSpPr>
        <p:spPr>
          <a:xfrm>
            <a:off x="1763688" y="3717032"/>
            <a:ext cx="108012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a:t>
            </a:r>
            <a:r>
              <a:rPr lang="sv-SE" dirty="0" smtClean="0"/>
              <a:t>vslut</a:t>
            </a:r>
            <a:endParaRPr lang="sv-SE" dirty="0"/>
          </a:p>
        </p:txBody>
      </p:sp>
      <p:sp>
        <p:nvSpPr>
          <p:cNvPr id="16" name="Ellips 15"/>
          <p:cNvSpPr/>
          <p:nvPr/>
        </p:nvSpPr>
        <p:spPr>
          <a:xfrm>
            <a:off x="6228184" y="3573016"/>
            <a:ext cx="136815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Anmälan &amp; samarbete</a:t>
            </a:r>
            <a:endParaRPr lang="sv-SE" sz="1400" dirty="0"/>
          </a:p>
        </p:txBody>
      </p:sp>
    </p:spTree>
    <p:extLst>
      <p:ext uri="{BB962C8B-B14F-4D97-AF65-F5344CB8AC3E}">
        <p14:creationId xmlns:p14="http://schemas.microsoft.com/office/powerpoint/2010/main" val="42092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D6934271-442D-46BD-801C-7D2DD26FC2B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E3DCF878-6F19-41B5-BB6F-3EE685D6EAD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graphicEl>
                                              <a:dgm id="{9F2664B0-6027-4E61-B4D3-C20EF9DB233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dgm id="{8189682B-F0E0-4A91-ADC7-A40F4EB8D33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graphicEl>
                                              <a:dgm id="{414AB974-2A0F-43AA-8728-7A279F983F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BF4E2342-0EB6-4FA2-ACE9-6CAD6FD6644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graphicEl>
                                              <a:dgm id="{292345C0-9279-4E11-A8D7-0B616C9805D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graphicEl>
                                              <a:dgm id="{75F07652-F45D-4FD9-8A47-BE895FA5AE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graphicEl>
                                              <a:dgm id="{F1EEE90C-A7B0-4810-B598-B84FEF43BF8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graphicEl>
                                              <a:dgm id="{45957D21-8F1B-42F8-B8FB-574103D53EA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graphicEl>
                                              <a:dgm id="{D365A5AD-8891-40C0-BA95-DE2AA4EF445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graphicEl>
                                              <a:dgm id="{F752FE49-4E36-4F9B-9D9A-8607FF42F74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graphicEl>
                                              <a:dgm id="{4E8CC0F4-429D-4ACA-A72A-8DEE0B86782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graphicEl>
                                              <a:dgm id="{99B280FB-3AE1-4530-B8D7-8EAFCB9E127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graphicEl>
                                              <a:dgm id="{042B53A5-E4B7-4407-A1F3-D32FA70187E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graphicEl>
                                              <a:dgm id="{1C7EB2EF-B786-40D3-A294-DAE1D1B0F3C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graphicEl>
                                              <a:dgm id="{412049C8-A6BC-47E4-B211-1A09514D7A84}"/>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graphicEl>
                                              <a:dgm id="{9E9177C8-2706-4EA2-86AA-D2ABA8AAD043}"/>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graphicEl>
                                              <a:dgm id="{B7ACF175-53A5-40FB-BA0B-E57CC2F04247}"/>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graphicEl>
                                              <a:dgm id="{5E8A6986-651F-4064-85E6-1356C25EA6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Graphic spid="1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4000" b="1" dirty="0" smtClean="0"/>
              <a:t>Fall C - samsjuklighet</a:t>
            </a:r>
            <a:endParaRPr lang="sv-SE" sz="4000" b="1" dirty="0"/>
          </a:p>
        </p:txBody>
      </p:sp>
      <p:sp>
        <p:nvSpPr>
          <p:cNvPr id="8" name="Platshållare för innehåll 7"/>
          <p:cNvSpPr>
            <a:spLocks noGrp="1"/>
          </p:cNvSpPr>
          <p:nvPr>
            <p:ph idx="1"/>
          </p:nvPr>
        </p:nvSpPr>
        <p:spPr/>
        <p:txBody>
          <a:bodyPr>
            <a:normAutofit fontScale="92500" lnSpcReduction="20000"/>
          </a:bodyPr>
          <a:lstStyle/>
          <a:p>
            <a:pPr marL="0" indent="0" algn="ctr">
              <a:buNone/>
            </a:pPr>
            <a:r>
              <a:rPr lang="sv-SE" i="1" dirty="0"/>
              <a:t>Victor är 15 år och utreds inom den sociala barn- och ungdomsvården. Första anmälan om Victor kom till socialtjänsten när Victor var 3 år, om misstankar om att Victor for illa på grund av föräldrarnas missbruk. Utredningen visade att Victor och hans föräldrar var i behov av stöd från socialtjänsten men föräldrarna tackade nej till stöd och skäl för LVU bedömdes ej föreligga. Ytterligare fyra anmälningar har kommit in fram till att Victor var 12 år men ingen utredning har lett till någon insats. Nu är Victor aktuell hos socialtjänsten på grund av att han påträffats drogpåverkad av </a:t>
            </a:r>
            <a:r>
              <a:rPr lang="sv-SE" i="1" dirty="0" smtClean="0"/>
              <a:t>polisen…</a:t>
            </a:r>
            <a:endParaRPr lang="sv-SE" i="1" dirty="0"/>
          </a:p>
          <a:p>
            <a:endParaRPr lang="sv-SE" dirty="0"/>
          </a:p>
        </p:txBody>
      </p:sp>
    </p:spTree>
    <p:extLst>
      <p:ext uri="{BB962C8B-B14F-4D97-AF65-F5344CB8AC3E}">
        <p14:creationId xmlns:p14="http://schemas.microsoft.com/office/powerpoint/2010/main" val="52726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sz="4000" b="1" dirty="0" smtClean="0"/>
              <a:t>Utredning och samarbete</a:t>
            </a:r>
            <a:endParaRPr lang="sv-SE" sz="4000" b="1" dirty="0"/>
          </a:p>
        </p:txBody>
      </p:sp>
      <p:sp>
        <p:nvSpPr>
          <p:cNvPr id="5" name="Platshållare för text 4"/>
          <p:cNvSpPr>
            <a:spLocks noGrp="1"/>
          </p:cNvSpPr>
          <p:nvPr>
            <p:ph type="body" idx="1"/>
          </p:nvPr>
        </p:nvSpPr>
        <p:spPr/>
        <p:txBody>
          <a:bodyPr/>
          <a:lstStyle/>
          <a:p>
            <a:r>
              <a:rPr lang="sv-SE" dirty="0" smtClean="0"/>
              <a:t>Socialtjänst och Första linjen</a:t>
            </a:r>
            <a:endParaRPr lang="sv-SE" dirty="0"/>
          </a:p>
        </p:txBody>
      </p:sp>
      <p:sp>
        <p:nvSpPr>
          <p:cNvPr id="6" name="Platshållare för innehåll 5"/>
          <p:cNvSpPr>
            <a:spLocks noGrp="1"/>
          </p:cNvSpPr>
          <p:nvPr>
            <p:ph sz="half" idx="2"/>
          </p:nvPr>
        </p:nvSpPr>
        <p:spPr/>
        <p:txBody>
          <a:bodyPr/>
          <a:lstStyle/>
          <a:p>
            <a:r>
              <a:rPr lang="sv-SE" dirty="0" smtClean="0"/>
              <a:t>ADAD visar haschanvändning och måttlig psykisk ohälsa</a:t>
            </a:r>
          </a:p>
          <a:p>
            <a:r>
              <a:rPr lang="sv-SE" dirty="0" smtClean="0"/>
              <a:t>Första linjen bedömer ångestproblematik</a:t>
            </a:r>
          </a:p>
          <a:p>
            <a:r>
              <a:rPr lang="sv-SE" dirty="0" smtClean="0"/>
              <a:t>Fortsatt samarbete mellan socialtjänst och Första linjen</a:t>
            </a:r>
          </a:p>
          <a:p>
            <a:r>
              <a:rPr lang="sv-SE" dirty="0" smtClean="0"/>
              <a:t>HAP och samtalsbehandling </a:t>
            </a:r>
            <a:endParaRPr lang="sv-SE" dirty="0"/>
          </a:p>
        </p:txBody>
      </p:sp>
      <p:sp>
        <p:nvSpPr>
          <p:cNvPr id="7" name="Platshållare för text 6"/>
          <p:cNvSpPr>
            <a:spLocks noGrp="1"/>
          </p:cNvSpPr>
          <p:nvPr>
            <p:ph type="body" sz="quarter" idx="3"/>
          </p:nvPr>
        </p:nvSpPr>
        <p:spPr/>
        <p:txBody>
          <a:bodyPr/>
          <a:lstStyle/>
          <a:p>
            <a:r>
              <a:rPr lang="sv-SE" dirty="0" smtClean="0"/>
              <a:t>Socialtjänst och BUP</a:t>
            </a:r>
            <a:endParaRPr lang="sv-SE" dirty="0"/>
          </a:p>
        </p:txBody>
      </p:sp>
      <p:sp>
        <p:nvSpPr>
          <p:cNvPr id="8" name="Platshållare för innehåll 7"/>
          <p:cNvSpPr>
            <a:spLocks noGrp="1"/>
          </p:cNvSpPr>
          <p:nvPr>
            <p:ph sz="quarter" idx="4"/>
          </p:nvPr>
        </p:nvSpPr>
        <p:spPr/>
        <p:txBody>
          <a:bodyPr/>
          <a:lstStyle/>
          <a:p>
            <a:r>
              <a:rPr lang="sv-SE" dirty="0" smtClean="0"/>
              <a:t>ADAD visar hasch och </a:t>
            </a:r>
            <a:r>
              <a:rPr lang="sv-SE" dirty="0" err="1" smtClean="0"/>
              <a:t>spice</a:t>
            </a:r>
            <a:r>
              <a:rPr lang="sv-SE" dirty="0" smtClean="0"/>
              <a:t>, tydlig ångest, användning av sömnmedicin</a:t>
            </a:r>
          </a:p>
          <a:p>
            <a:r>
              <a:rPr lang="sv-SE" dirty="0" smtClean="0"/>
              <a:t>Läkarundersökning BUP</a:t>
            </a:r>
          </a:p>
          <a:p>
            <a:r>
              <a:rPr lang="sv-SE" dirty="0" smtClean="0"/>
              <a:t>Fortsatt samarbete socialtjänst och BUP</a:t>
            </a:r>
          </a:p>
          <a:p>
            <a:r>
              <a:rPr lang="sv-SE" dirty="0" smtClean="0"/>
              <a:t>ACRA och KBT</a:t>
            </a:r>
            <a:endParaRPr lang="sv-SE" dirty="0"/>
          </a:p>
        </p:txBody>
      </p:sp>
    </p:spTree>
    <p:extLst>
      <p:ext uri="{BB962C8B-B14F-4D97-AF65-F5344CB8AC3E}">
        <p14:creationId xmlns:p14="http://schemas.microsoft.com/office/powerpoint/2010/main" val="19562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normAutofit/>
          </a:bodyPr>
          <a:lstStyle/>
          <a:p>
            <a:r>
              <a:rPr lang="sv-SE" b="1" dirty="0" smtClean="0"/>
              <a:t>Implementering </a:t>
            </a:r>
            <a:br>
              <a:rPr lang="sv-SE" b="1" dirty="0" smtClean="0"/>
            </a:br>
            <a:r>
              <a:rPr lang="sv-SE" sz="3100" b="1" dirty="0" smtClean="0"/>
              <a:t>– förutsättningar och utveckling av arbetssätt</a:t>
            </a:r>
            <a:endParaRPr lang="sv-SE" sz="3100" b="1" dirty="0"/>
          </a:p>
        </p:txBody>
      </p:sp>
      <p:sp>
        <p:nvSpPr>
          <p:cNvPr id="8" name="Underrubrik 7"/>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71398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Utvecklingsbehov i länet</a:t>
            </a:r>
            <a:endParaRPr lang="sv-SE" sz="3600" b="1" dirty="0"/>
          </a:p>
        </p:txBody>
      </p:sp>
      <p:sp>
        <p:nvSpPr>
          <p:cNvPr id="3" name="Platshållare för innehåll 2"/>
          <p:cNvSpPr>
            <a:spLocks noGrp="1"/>
          </p:cNvSpPr>
          <p:nvPr>
            <p:ph idx="1"/>
          </p:nvPr>
        </p:nvSpPr>
        <p:spPr/>
        <p:txBody>
          <a:bodyPr/>
          <a:lstStyle/>
          <a:p>
            <a:r>
              <a:rPr lang="sv-SE" sz="2800" dirty="0" smtClean="0"/>
              <a:t>En länsöverenskommelse som bygger på de nationella riktlinjerna kräver:</a:t>
            </a:r>
          </a:p>
          <a:p>
            <a:pPr lvl="1"/>
            <a:r>
              <a:rPr lang="sv-SE" sz="2400" dirty="0" smtClean="0"/>
              <a:t>utbildningssatsning inom både kommun och landsting</a:t>
            </a:r>
          </a:p>
          <a:p>
            <a:pPr lvl="1"/>
            <a:r>
              <a:rPr lang="sv-SE" sz="2400" dirty="0" smtClean="0"/>
              <a:t>att praktiska delar kring provtagning klargörs men förutsättningar finns i stor utsträckning inom socialtjänsten</a:t>
            </a:r>
          </a:p>
          <a:p>
            <a:r>
              <a:rPr lang="sv-SE" sz="2800" dirty="0" smtClean="0"/>
              <a:t>Slutenvård behöver utredas vidare</a:t>
            </a:r>
          </a:p>
          <a:p>
            <a:pPr lvl="1"/>
            <a:r>
              <a:rPr lang="sv-SE" sz="2400" dirty="0" smtClean="0"/>
              <a:t>Abstinensbehandling och vårdformer finns inte med i nationella riktlinjer när det gäller barn och unga</a:t>
            </a:r>
          </a:p>
          <a:p>
            <a:endParaRPr lang="sv-SE" dirty="0" smtClean="0"/>
          </a:p>
          <a:p>
            <a:endParaRPr lang="sv-SE" dirty="0" smtClean="0"/>
          </a:p>
          <a:p>
            <a:endParaRPr lang="sv-SE" dirty="0"/>
          </a:p>
        </p:txBody>
      </p:sp>
    </p:spTree>
    <p:extLst>
      <p:ext uri="{BB962C8B-B14F-4D97-AF65-F5344CB8AC3E}">
        <p14:creationId xmlns:p14="http://schemas.microsoft.com/office/powerpoint/2010/main" val="1153357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Medicinska test</a:t>
            </a:r>
            <a:endParaRPr lang="sv-SE" sz="3600" b="1" dirty="0"/>
          </a:p>
        </p:txBody>
      </p:sp>
      <p:sp>
        <p:nvSpPr>
          <p:cNvPr id="3" name="Platshållare för innehåll 2"/>
          <p:cNvSpPr>
            <a:spLocks noGrp="1"/>
          </p:cNvSpPr>
          <p:nvPr>
            <p:ph idx="1"/>
          </p:nvPr>
        </p:nvSpPr>
        <p:spPr/>
        <p:txBody>
          <a:bodyPr>
            <a:normAutofit fontScale="92500" lnSpcReduction="10000"/>
          </a:bodyPr>
          <a:lstStyle/>
          <a:p>
            <a:r>
              <a:rPr lang="sv-SE" dirty="0" smtClean="0"/>
              <a:t>Kvalitetssäkrade toaletter</a:t>
            </a:r>
          </a:p>
          <a:p>
            <a:pPr lvl="1"/>
            <a:r>
              <a:rPr lang="sv-SE" dirty="0" smtClean="0"/>
              <a:t>Socialtjänsten: hälften av kommunerna</a:t>
            </a:r>
          </a:p>
          <a:p>
            <a:pPr lvl="1"/>
            <a:r>
              <a:rPr lang="sv-SE" dirty="0" smtClean="0"/>
              <a:t>En ungdomsmottagning</a:t>
            </a:r>
          </a:p>
          <a:p>
            <a:pPr lvl="1"/>
            <a:r>
              <a:rPr lang="sv-SE" dirty="0" smtClean="0"/>
              <a:t>Sex vårdcentraler</a:t>
            </a:r>
          </a:p>
          <a:p>
            <a:pPr marL="457200" lvl="1" indent="0">
              <a:buNone/>
            </a:pPr>
            <a:endParaRPr lang="sv-SE" dirty="0" smtClean="0"/>
          </a:p>
          <a:p>
            <a:r>
              <a:rPr lang="sv-SE" dirty="0" smtClean="0"/>
              <a:t>Utbildad personal för att genomföra test</a:t>
            </a:r>
          </a:p>
          <a:p>
            <a:pPr lvl="1"/>
            <a:r>
              <a:rPr lang="sv-SE" dirty="0" smtClean="0"/>
              <a:t>Socialtjänsten: nio kommuner</a:t>
            </a:r>
          </a:p>
          <a:p>
            <a:pPr lvl="1"/>
            <a:r>
              <a:rPr lang="sv-SE" dirty="0" smtClean="0"/>
              <a:t>En ungdomsmottagning</a:t>
            </a:r>
          </a:p>
          <a:p>
            <a:pPr lvl="1"/>
            <a:r>
              <a:rPr lang="sv-SE" dirty="0" smtClean="0"/>
              <a:t>Fyra vårdcentraler</a:t>
            </a:r>
          </a:p>
          <a:p>
            <a:pPr lvl="1"/>
            <a:r>
              <a:rPr lang="sv-SE" dirty="0" smtClean="0"/>
              <a:t>BUP</a:t>
            </a:r>
            <a:endParaRPr lang="sv-SE" dirty="0"/>
          </a:p>
        </p:txBody>
      </p:sp>
    </p:spTree>
    <p:extLst>
      <p:ext uri="{BB962C8B-B14F-4D97-AF65-F5344CB8AC3E}">
        <p14:creationId xmlns:p14="http://schemas.microsoft.com/office/powerpoint/2010/main" val="19247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b="1" dirty="0" smtClean="0">
                <a:solidFill>
                  <a:schemeClr val="bg1"/>
                </a:solidFill>
              </a:rPr>
              <a:t/>
            </a:r>
            <a:br>
              <a:rPr lang="sv-SE" b="1" dirty="0" smtClean="0">
                <a:solidFill>
                  <a:schemeClr val="bg1"/>
                </a:solidFill>
              </a:rPr>
            </a:br>
            <a:r>
              <a:rPr lang="sv-SE" b="1" dirty="0">
                <a:solidFill>
                  <a:schemeClr val="bg1"/>
                </a:solidFill>
              </a:rPr>
              <a:t/>
            </a:r>
            <a:br>
              <a:rPr lang="sv-SE" b="1" dirty="0">
                <a:solidFill>
                  <a:schemeClr val="bg1"/>
                </a:solidFill>
              </a:rPr>
            </a:br>
            <a:r>
              <a:rPr lang="sv-SE" b="1" dirty="0" smtClean="0">
                <a:solidFill>
                  <a:schemeClr val="bg1"/>
                </a:solidFill>
              </a:rPr>
              <a:t>Länsöverenskommelse </a:t>
            </a:r>
            <a:r>
              <a:rPr lang="sv-SE" b="1" dirty="0">
                <a:solidFill>
                  <a:schemeClr val="bg1"/>
                </a:solidFill>
              </a:rPr>
              <a:t>för barn och unga i risk- och </a:t>
            </a:r>
            <a:r>
              <a:rPr lang="sv-SE" b="1" dirty="0" smtClean="0">
                <a:solidFill>
                  <a:schemeClr val="bg1"/>
                </a:solidFill>
              </a:rPr>
              <a:t>missbruk</a:t>
            </a:r>
            <a:br>
              <a:rPr lang="sv-SE" b="1" dirty="0" smtClean="0">
                <a:solidFill>
                  <a:schemeClr val="bg1"/>
                </a:solidFill>
              </a:rPr>
            </a:br>
            <a:r>
              <a:rPr lang="sv-SE" b="1" dirty="0" smtClean="0">
                <a:solidFill>
                  <a:schemeClr val="bg1"/>
                </a:solidFill>
              </a:rPr>
              <a:t> </a:t>
            </a:r>
            <a:r>
              <a:rPr lang="sv-SE" dirty="0">
                <a:solidFill>
                  <a:schemeClr val="bg1"/>
                </a:solidFill>
              </a:rPr>
              <a:t/>
            </a:r>
            <a:br>
              <a:rPr lang="sv-SE" dirty="0">
                <a:solidFill>
                  <a:schemeClr val="bg1"/>
                </a:solidFill>
              </a:rPr>
            </a:br>
            <a:r>
              <a:rPr lang="sv-SE" sz="4000" b="1" i="1" dirty="0">
                <a:solidFill>
                  <a:schemeClr val="bg1"/>
                </a:solidFill>
              </a:rPr>
              <a:t>– från upptäckt till behandling</a:t>
            </a:r>
            <a:r>
              <a:rPr lang="sv-SE" sz="4000" i="1" dirty="0"/>
              <a:t/>
            </a:r>
            <a:br>
              <a:rPr lang="sv-SE" sz="4000" i="1" dirty="0"/>
            </a:br>
            <a:endParaRPr lang="sv-SE" sz="4000" i="1" dirty="0"/>
          </a:p>
        </p:txBody>
      </p:sp>
    </p:spTree>
    <p:extLst>
      <p:ext uri="{BB962C8B-B14F-4D97-AF65-F5344CB8AC3E}">
        <p14:creationId xmlns:p14="http://schemas.microsoft.com/office/powerpoint/2010/main" val="991263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t>L</a:t>
            </a:r>
            <a:r>
              <a:rPr lang="sv-SE" sz="3600" b="1" dirty="0" smtClean="0"/>
              <a:t>okalt utbildningspaket – förslag</a:t>
            </a:r>
            <a:endParaRPr lang="sv-SE" sz="3600" b="1" dirty="0"/>
          </a:p>
        </p:txBody>
      </p:sp>
      <p:sp>
        <p:nvSpPr>
          <p:cNvPr id="3" name="Platshållare för innehåll 2"/>
          <p:cNvSpPr>
            <a:spLocks noGrp="1"/>
          </p:cNvSpPr>
          <p:nvPr>
            <p:ph idx="1"/>
          </p:nvPr>
        </p:nvSpPr>
        <p:spPr/>
        <p:txBody>
          <a:bodyPr>
            <a:normAutofit/>
          </a:bodyPr>
          <a:lstStyle/>
          <a:p>
            <a:r>
              <a:rPr lang="sv-SE" dirty="0">
                <a:hlinkClick r:id="rId2"/>
              </a:rPr>
              <a:t>http://www.can.se/sv/Publikationer/Ovriga-publikationer/nationell-fordjupning</a:t>
            </a:r>
            <a:r>
              <a:rPr lang="sv-SE" dirty="0" smtClean="0">
                <a:hlinkClick r:id="rId2"/>
              </a:rPr>
              <a:t>/</a:t>
            </a:r>
            <a:endParaRPr lang="sv-SE" dirty="0" smtClean="0"/>
          </a:p>
          <a:p>
            <a:r>
              <a:rPr lang="sv-SE" dirty="0" smtClean="0"/>
              <a:t>Film och gruppdiskussioner för arbetsgruppen, </a:t>
            </a:r>
            <a:r>
              <a:rPr lang="sv-SE" dirty="0" smtClean="0"/>
              <a:t>Ex</a:t>
            </a:r>
            <a:r>
              <a:rPr lang="sv-SE" dirty="0" smtClean="0"/>
              <a:t>empel:</a:t>
            </a:r>
            <a:endParaRPr lang="sv-SE" dirty="0" smtClean="0"/>
          </a:p>
          <a:p>
            <a:pPr lvl="1"/>
            <a:r>
              <a:rPr lang="sv-SE" dirty="0" smtClean="0"/>
              <a:t>Grundläggande </a:t>
            </a:r>
            <a:r>
              <a:rPr lang="sv-SE" dirty="0"/>
              <a:t>kunskap om beroendelära</a:t>
            </a:r>
          </a:p>
          <a:p>
            <a:pPr lvl="1"/>
            <a:r>
              <a:rPr lang="sv-SE" dirty="0" smtClean="0"/>
              <a:t>Ungdomar </a:t>
            </a:r>
            <a:r>
              <a:rPr lang="sv-SE" dirty="0"/>
              <a:t>och </a:t>
            </a:r>
            <a:r>
              <a:rPr lang="sv-SE" dirty="0" smtClean="0"/>
              <a:t>cannabis</a:t>
            </a:r>
            <a:endParaRPr lang="sv-SE" dirty="0"/>
          </a:p>
          <a:p>
            <a:pPr lvl="1"/>
            <a:r>
              <a:rPr lang="sv-SE" dirty="0" smtClean="0"/>
              <a:t>Föräldrar </a:t>
            </a:r>
            <a:r>
              <a:rPr lang="sv-SE" dirty="0"/>
              <a:t>och </a:t>
            </a:r>
            <a:r>
              <a:rPr lang="sv-SE" dirty="0" smtClean="0"/>
              <a:t>ungdomar</a:t>
            </a:r>
            <a:endParaRPr lang="sv-SE" dirty="0"/>
          </a:p>
          <a:p>
            <a:pPr marL="0" indent="0">
              <a:buNone/>
            </a:pPr>
            <a:endParaRPr lang="sv-SE" dirty="0"/>
          </a:p>
        </p:txBody>
      </p:sp>
    </p:spTree>
    <p:extLst>
      <p:ext uri="{BB962C8B-B14F-4D97-AF65-F5344CB8AC3E}">
        <p14:creationId xmlns:p14="http://schemas.microsoft.com/office/powerpoint/2010/main" val="1956560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Utbildningsplanering - metoder</a:t>
            </a:r>
            <a:endParaRPr lang="sv-SE" sz="3600" b="1" dirty="0"/>
          </a:p>
        </p:txBody>
      </p:sp>
      <p:sp>
        <p:nvSpPr>
          <p:cNvPr id="3" name="Platshållare för innehåll 2"/>
          <p:cNvSpPr>
            <a:spLocks noGrp="1"/>
          </p:cNvSpPr>
          <p:nvPr>
            <p:ph idx="1"/>
          </p:nvPr>
        </p:nvSpPr>
        <p:spPr/>
        <p:txBody>
          <a:bodyPr>
            <a:normAutofit/>
          </a:bodyPr>
          <a:lstStyle/>
          <a:p>
            <a:r>
              <a:rPr lang="sv-SE" dirty="0" smtClean="0"/>
              <a:t>ACRA</a:t>
            </a:r>
            <a:r>
              <a:rPr lang="sv-SE" dirty="0"/>
              <a:t>, </a:t>
            </a:r>
            <a:r>
              <a:rPr lang="sv-SE" dirty="0" smtClean="0"/>
              <a:t>ADAD är kurser med externa utbildare. </a:t>
            </a:r>
          </a:p>
          <a:p>
            <a:pPr lvl="1"/>
            <a:r>
              <a:rPr lang="sv-SE" dirty="0" smtClean="0"/>
              <a:t>Föranmälan behöver ske senast under augusti innan kurserna beställs av Beroendecentrum eller Region Värmland</a:t>
            </a:r>
          </a:p>
          <a:p>
            <a:pPr lvl="1"/>
            <a:r>
              <a:rPr lang="sv-SE" dirty="0" smtClean="0"/>
              <a:t>Underlag för föranmälan skickas ut under maj månad från Region Värmland</a:t>
            </a:r>
          </a:p>
          <a:p>
            <a:pPr lvl="1"/>
            <a:r>
              <a:rPr lang="sv-SE" dirty="0" smtClean="0"/>
              <a:t>Kurserna genomförs preliminärt senare delen av hösten</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2773295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t>U</a:t>
            </a:r>
            <a:r>
              <a:rPr lang="sv-SE" sz="3600" b="1" dirty="0" smtClean="0"/>
              <a:t>tbildningsplanering</a:t>
            </a:r>
            <a:endParaRPr lang="sv-SE" sz="3600" b="1" dirty="0"/>
          </a:p>
        </p:txBody>
      </p:sp>
      <p:sp>
        <p:nvSpPr>
          <p:cNvPr id="3" name="Platshållare för innehåll 2"/>
          <p:cNvSpPr>
            <a:spLocks noGrp="1"/>
          </p:cNvSpPr>
          <p:nvPr>
            <p:ph idx="1"/>
          </p:nvPr>
        </p:nvSpPr>
        <p:spPr/>
        <p:txBody>
          <a:bodyPr>
            <a:normAutofit fontScale="85000" lnSpcReduction="10000"/>
          </a:bodyPr>
          <a:lstStyle/>
          <a:p>
            <a:r>
              <a:rPr lang="sv-SE" dirty="0" smtClean="0"/>
              <a:t>AUDIT/DUDIT </a:t>
            </a:r>
            <a:r>
              <a:rPr lang="sv-SE" dirty="0"/>
              <a:t> </a:t>
            </a:r>
            <a:endParaRPr lang="sv-SE" dirty="0"/>
          </a:p>
          <a:p>
            <a:pPr lvl="1"/>
            <a:r>
              <a:rPr lang="sv-SE" dirty="0" smtClean="0"/>
              <a:t>Ges </a:t>
            </a:r>
            <a:r>
              <a:rPr lang="sv-SE" dirty="0" smtClean="0"/>
              <a:t>löpande av Värmlands läns </a:t>
            </a:r>
            <a:r>
              <a:rPr lang="sv-SE" dirty="0" smtClean="0"/>
              <a:t>vårdförbund</a:t>
            </a:r>
            <a:endParaRPr lang="sv-SE" dirty="0"/>
          </a:p>
          <a:p>
            <a:pPr lvl="1"/>
            <a:r>
              <a:rPr lang="sv-SE" dirty="0" smtClean="0"/>
              <a:t>Kurstid </a:t>
            </a:r>
            <a:r>
              <a:rPr lang="sv-SE" dirty="0"/>
              <a:t>ca 4-5 </a:t>
            </a:r>
            <a:r>
              <a:rPr lang="sv-SE" dirty="0" err="1"/>
              <a:t>tim</a:t>
            </a:r>
            <a:r>
              <a:rPr lang="sv-SE" dirty="0"/>
              <a:t> minikostnad 600:- </a:t>
            </a:r>
            <a:r>
              <a:rPr lang="sv-SE" dirty="0" err="1"/>
              <a:t>inkl</a:t>
            </a:r>
            <a:r>
              <a:rPr lang="sv-SE" dirty="0"/>
              <a:t> litt. </a:t>
            </a:r>
            <a:r>
              <a:rPr lang="sv-SE" dirty="0" err="1"/>
              <a:t>e</a:t>
            </a:r>
            <a:r>
              <a:rPr lang="sv-SE" dirty="0" err="1" smtClean="0"/>
              <a:t>xkl</a:t>
            </a:r>
            <a:r>
              <a:rPr lang="sv-SE" dirty="0" smtClean="0"/>
              <a:t> </a:t>
            </a:r>
            <a:r>
              <a:rPr lang="sv-SE" dirty="0" smtClean="0"/>
              <a:t>lokal/fika</a:t>
            </a:r>
          </a:p>
          <a:p>
            <a:r>
              <a:rPr lang="sv-SE" dirty="0" smtClean="0"/>
              <a:t>MET</a:t>
            </a:r>
          </a:p>
          <a:p>
            <a:pPr lvl="1"/>
            <a:r>
              <a:rPr lang="sv-SE" dirty="0" smtClean="0"/>
              <a:t>September/oktober via Värmlands läns vårdförbund</a:t>
            </a:r>
          </a:p>
          <a:p>
            <a:pPr lvl="1"/>
            <a:r>
              <a:rPr lang="sv-SE" dirty="0" smtClean="0"/>
              <a:t>Inbjudan kommer innan sommaren</a:t>
            </a:r>
          </a:p>
          <a:p>
            <a:pPr lvl="1"/>
            <a:r>
              <a:rPr lang="sv-SE" dirty="0" smtClean="0"/>
              <a:t>Kurstid 2+1 dag, 20-25 deltagare, ca 3000 :-</a:t>
            </a:r>
            <a:endParaRPr lang="sv-SE" dirty="0" smtClean="0"/>
          </a:p>
          <a:p>
            <a:r>
              <a:rPr lang="sv-SE" dirty="0" smtClean="0"/>
              <a:t>HAP/CPU </a:t>
            </a:r>
            <a:r>
              <a:rPr lang="sv-SE" dirty="0" smtClean="0"/>
              <a:t>kurs med </a:t>
            </a:r>
            <a:r>
              <a:rPr lang="sv-SE" dirty="0"/>
              <a:t>15-20 </a:t>
            </a:r>
            <a:r>
              <a:rPr lang="sv-SE" dirty="0" smtClean="0"/>
              <a:t>deltagare </a:t>
            </a:r>
            <a:r>
              <a:rPr lang="sv-SE" dirty="0"/>
              <a:t>sep/okt 2016, plats </a:t>
            </a:r>
            <a:r>
              <a:rPr lang="sv-SE" dirty="0" smtClean="0"/>
              <a:t>Karlstad</a:t>
            </a:r>
            <a:endParaRPr lang="sv-SE" dirty="0"/>
          </a:p>
          <a:p>
            <a:pPr lvl="1"/>
            <a:r>
              <a:rPr lang="sv-SE" dirty="0"/>
              <a:t>Kurstid 2+1 </a:t>
            </a:r>
            <a:r>
              <a:rPr lang="sv-SE" dirty="0" err="1"/>
              <a:t>dgr</a:t>
            </a:r>
            <a:r>
              <a:rPr lang="sv-SE" dirty="0"/>
              <a:t> kostnad 3000:- </a:t>
            </a:r>
            <a:r>
              <a:rPr lang="sv-SE" dirty="0" err="1"/>
              <a:t>inkl</a:t>
            </a:r>
            <a:r>
              <a:rPr lang="sv-SE" dirty="0"/>
              <a:t> litt./fika/lunch/lokal</a:t>
            </a:r>
          </a:p>
          <a:p>
            <a:pPr marL="0" indent="0">
              <a:buNone/>
            </a:pPr>
            <a:endParaRPr lang="sv-SE" dirty="0"/>
          </a:p>
        </p:txBody>
      </p:sp>
    </p:spTree>
    <p:extLst>
      <p:ext uri="{BB962C8B-B14F-4D97-AF65-F5344CB8AC3E}">
        <p14:creationId xmlns:p14="http://schemas.microsoft.com/office/powerpoint/2010/main" val="3636479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t>U</a:t>
            </a:r>
            <a:r>
              <a:rPr lang="sv-SE" sz="3600" b="1" dirty="0" smtClean="0"/>
              <a:t>tbildningsplanering</a:t>
            </a:r>
            <a:endParaRPr lang="sv-SE" sz="3600" b="1" dirty="0"/>
          </a:p>
        </p:txBody>
      </p:sp>
      <p:sp>
        <p:nvSpPr>
          <p:cNvPr id="3" name="Platshållare för innehåll 2"/>
          <p:cNvSpPr>
            <a:spLocks noGrp="1"/>
          </p:cNvSpPr>
          <p:nvPr>
            <p:ph idx="1"/>
          </p:nvPr>
        </p:nvSpPr>
        <p:spPr/>
        <p:txBody>
          <a:bodyPr>
            <a:normAutofit/>
          </a:bodyPr>
          <a:lstStyle/>
          <a:p>
            <a:r>
              <a:rPr lang="sv-SE" dirty="0" smtClean="0"/>
              <a:t>MI </a:t>
            </a:r>
            <a:r>
              <a:rPr lang="sv-SE" dirty="0"/>
              <a:t> sköts via folkhälsa och samhällsmedicin, landstinget – löpande kurser varje månad.</a:t>
            </a:r>
          </a:p>
          <a:p>
            <a:pPr lvl="1"/>
            <a:r>
              <a:rPr lang="sv-SE" dirty="0"/>
              <a:t>Kurstid 2+1 </a:t>
            </a:r>
            <a:r>
              <a:rPr lang="sv-SE" dirty="0" err="1"/>
              <a:t>dgr</a:t>
            </a:r>
            <a:r>
              <a:rPr lang="sv-SE" dirty="0"/>
              <a:t> kostnad 3300:- </a:t>
            </a:r>
            <a:r>
              <a:rPr lang="sv-SE" dirty="0" err="1"/>
              <a:t>inkl</a:t>
            </a:r>
            <a:r>
              <a:rPr lang="sv-SE" dirty="0"/>
              <a:t> litt./lokal/fika/lunch</a:t>
            </a:r>
          </a:p>
          <a:p>
            <a:pPr marL="0" indent="0" algn="ctr">
              <a:buNone/>
            </a:pPr>
            <a:r>
              <a:rPr lang="sv-SE" dirty="0">
                <a:hlinkClick r:id="rId2"/>
              </a:rPr>
              <a:t>http://www.liv.se/For-vardgivare-och-samarbeten1/Folkhalsa-och-samhallsmedicin/Folkhalsa-och-samhallsmedicin/Motiverande-samtal---MI/</a:t>
            </a:r>
            <a:endParaRPr lang="sv-SE" dirty="0"/>
          </a:p>
          <a:p>
            <a:endParaRPr lang="sv-SE" dirty="0"/>
          </a:p>
        </p:txBody>
      </p:sp>
    </p:spTree>
    <p:extLst>
      <p:ext uri="{BB962C8B-B14F-4D97-AF65-F5344CB8AC3E}">
        <p14:creationId xmlns:p14="http://schemas.microsoft.com/office/powerpoint/2010/main" val="232075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t>Implementering av länsöverenskommelsen</a:t>
            </a:r>
            <a:endParaRPr lang="sv-SE" sz="3600" b="1"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420787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Höger 2"/>
          <p:cNvSpPr/>
          <p:nvPr/>
        </p:nvSpPr>
        <p:spPr>
          <a:xfrm rot="2563141">
            <a:off x="1115616" y="2352272"/>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1331640" y="1702549"/>
            <a:ext cx="864096" cy="646331"/>
          </a:xfrm>
          <a:prstGeom prst="rect">
            <a:avLst/>
          </a:prstGeom>
          <a:noFill/>
        </p:spPr>
        <p:txBody>
          <a:bodyPr wrap="square" rtlCol="0">
            <a:spAutoFit/>
          </a:bodyPr>
          <a:lstStyle/>
          <a:p>
            <a:pPr algn="ctr"/>
            <a:r>
              <a:rPr lang="sv-SE" b="1" dirty="0" smtClean="0"/>
              <a:t>Våren 2017</a:t>
            </a:r>
            <a:endParaRPr lang="sv-SE" b="1" dirty="0"/>
          </a:p>
        </p:txBody>
      </p:sp>
    </p:spTree>
    <p:extLst>
      <p:ext uri="{BB962C8B-B14F-4D97-AF65-F5344CB8AC3E}">
        <p14:creationId xmlns:p14="http://schemas.microsoft.com/office/powerpoint/2010/main" val="91675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Inför fortsättningen</a:t>
            </a:r>
            <a:endParaRPr lang="sv-SE" sz="3600" b="1" dirty="0"/>
          </a:p>
        </p:txBody>
      </p:sp>
      <p:sp>
        <p:nvSpPr>
          <p:cNvPr id="3" name="Platshållare för innehåll 2"/>
          <p:cNvSpPr>
            <a:spLocks noGrp="1"/>
          </p:cNvSpPr>
          <p:nvPr>
            <p:ph idx="1"/>
          </p:nvPr>
        </p:nvSpPr>
        <p:spPr/>
        <p:txBody>
          <a:bodyPr>
            <a:normAutofit/>
          </a:bodyPr>
          <a:lstStyle/>
          <a:p>
            <a:r>
              <a:rPr lang="sv-SE" dirty="0" smtClean="0"/>
              <a:t>Diskutera utbildningsbehov i er verksamhet, inkl. möjligheten till ”självstudier” utifrån fördjupningsfilmer på CAN</a:t>
            </a:r>
          </a:p>
          <a:p>
            <a:r>
              <a:rPr lang="sv-SE" dirty="0" smtClean="0"/>
              <a:t>Föranmälan till samtliga aktuella utbildningar kommer från Region Värmland före sommaren</a:t>
            </a:r>
          </a:p>
          <a:p>
            <a:r>
              <a:rPr lang="sv-SE" dirty="0" smtClean="0"/>
              <a:t>Utbildningar planeras fortlöpande efter behov</a:t>
            </a:r>
          </a:p>
          <a:p>
            <a:r>
              <a:rPr lang="sv-SE" dirty="0" smtClean="0"/>
              <a:t>Uppföljning/revidering av länsöverenskommelser våren 2017</a:t>
            </a:r>
          </a:p>
          <a:p>
            <a:endParaRPr lang="sv-SE" dirty="0"/>
          </a:p>
        </p:txBody>
      </p:sp>
    </p:spTree>
    <p:extLst>
      <p:ext uri="{BB962C8B-B14F-4D97-AF65-F5344CB8AC3E}">
        <p14:creationId xmlns:p14="http://schemas.microsoft.com/office/powerpoint/2010/main" val="12087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t/>
            </a:r>
            <a:br>
              <a:rPr lang="sv-SE" sz="3600" b="1" dirty="0" smtClean="0"/>
            </a:br>
            <a:r>
              <a:rPr lang="sv-SE" sz="3600" b="1" dirty="0"/>
              <a:t/>
            </a:r>
            <a:br>
              <a:rPr lang="sv-SE" sz="3600" b="1" dirty="0"/>
            </a:br>
            <a:r>
              <a:rPr lang="sv-SE" sz="3600" b="1" dirty="0" smtClean="0"/>
              <a:t>Länk till överenskommelsen och </a:t>
            </a:r>
            <a:r>
              <a:rPr lang="sv-SE" sz="3600" b="1" dirty="0" err="1" smtClean="0"/>
              <a:t>case</a:t>
            </a:r>
            <a:r>
              <a:rPr lang="sv-SE" sz="3600" b="1" dirty="0" smtClean="0"/>
              <a:t/>
            </a:r>
            <a:br>
              <a:rPr lang="sv-SE" sz="3600" b="1" dirty="0" smtClean="0"/>
            </a:br>
            <a:endParaRPr lang="sv-SE" sz="3600" b="1" dirty="0"/>
          </a:p>
        </p:txBody>
      </p:sp>
      <p:sp>
        <p:nvSpPr>
          <p:cNvPr id="3" name="Platshållare för innehåll 2"/>
          <p:cNvSpPr>
            <a:spLocks noGrp="1"/>
          </p:cNvSpPr>
          <p:nvPr>
            <p:ph idx="1"/>
          </p:nvPr>
        </p:nvSpPr>
        <p:spPr/>
        <p:txBody>
          <a:bodyPr/>
          <a:lstStyle/>
          <a:p>
            <a:pPr marL="0" indent="0" algn="ctr">
              <a:buNone/>
            </a:pPr>
            <a:endParaRPr lang="sv-SE" dirty="0" smtClean="0">
              <a:hlinkClick r:id="rId2"/>
            </a:endParaRPr>
          </a:p>
          <a:p>
            <a:pPr marL="0" indent="0" algn="ctr">
              <a:buNone/>
            </a:pPr>
            <a:endParaRPr lang="sv-SE" dirty="0">
              <a:hlinkClick r:id="rId2"/>
            </a:endParaRPr>
          </a:p>
          <a:p>
            <a:pPr marL="0" indent="0" algn="ctr">
              <a:buNone/>
            </a:pPr>
            <a:r>
              <a:rPr lang="sv-SE" dirty="0">
                <a:hlinkClick r:id="rId3"/>
              </a:rPr>
              <a:t>http://www.regionvarmland.se/halsa-vard-omsorg/material-for-personal</a:t>
            </a:r>
            <a:r>
              <a:rPr lang="sv-SE" dirty="0" smtClean="0">
                <a:hlinkClick r:id="rId3"/>
              </a:rPr>
              <a:t>/</a:t>
            </a:r>
            <a:endParaRPr lang="sv-SE" dirty="0" smtClean="0"/>
          </a:p>
          <a:p>
            <a:pPr marL="0" indent="0" algn="ctr">
              <a:buNone/>
            </a:pPr>
            <a:endParaRPr lang="sv-SE" dirty="0"/>
          </a:p>
          <a:p>
            <a:pPr marL="0" indent="0" algn="ctr">
              <a:buNone/>
            </a:pPr>
            <a:r>
              <a:rPr lang="sv-SE" dirty="0" smtClean="0"/>
              <a:t>Välj fliken Barn och familj</a:t>
            </a:r>
          </a:p>
          <a:p>
            <a:pPr marL="0" indent="0" algn="ctr">
              <a:buNone/>
            </a:pPr>
            <a:r>
              <a:rPr lang="sv-SE" dirty="0"/>
              <a:t>s</a:t>
            </a:r>
            <a:r>
              <a:rPr lang="sv-SE" dirty="0" smtClean="0"/>
              <a:t>crolla ner till överenskommelse barn och unga i risk och missbruk</a:t>
            </a:r>
          </a:p>
        </p:txBody>
      </p:sp>
    </p:spTree>
    <p:extLst>
      <p:ext uri="{BB962C8B-B14F-4D97-AF65-F5344CB8AC3E}">
        <p14:creationId xmlns:p14="http://schemas.microsoft.com/office/powerpoint/2010/main" val="3634009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alpha val="73000"/>
          </a:schemeClr>
        </a:solidFill>
        <a:effectLst/>
      </p:bgPr>
    </p:bg>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b="1" dirty="0" smtClean="0">
                <a:solidFill>
                  <a:schemeClr val="bg1"/>
                </a:solidFill>
              </a:rPr>
              <a:t>TACK!</a:t>
            </a:r>
            <a:endParaRPr lang="sv-SE" b="1" dirty="0">
              <a:solidFill>
                <a:schemeClr val="bg1"/>
              </a:solidFill>
            </a:endParaRPr>
          </a:p>
        </p:txBody>
      </p:sp>
      <p:sp>
        <p:nvSpPr>
          <p:cNvPr id="3" name="Underrubrik 2"/>
          <p:cNvSpPr>
            <a:spLocks noGrp="1"/>
          </p:cNvSpPr>
          <p:nvPr>
            <p:ph type="subTitle" idx="1"/>
          </p:nvPr>
        </p:nvSpPr>
        <p:spPr>
          <a:xfrm>
            <a:off x="1371600" y="3886200"/>
            <a:ext cx="6656784" cy="1752600"/>
          </a:xfrm>
        </p:spPr>
        <p:txBody>
          <a:bodyPr/>
          <a:lstStyle/>
          <a:p>
            <a:r>
              <a:rPr lang="sv-SE" b="1" dirty="0" smtClean="0">
                <a:solidFill>
                  <a:schemeClr val="bg1"/>
                </a:solidFill>
              </a:rPr>
              <a:t>Kontaktperson: </a:t>
            </a:r>
          </a:p>
          <a:p>
            <a:r>
              <a:rPr lang="sv-SE" dirty="0" smtClean="0">
                <a:hlinkClick r:id="rId2"/>
              </a:rPr>
              <a:t>Birgitta.svensson@regionvarmland.se</a:t>
            </a:r>
            <a:r>
              <a:rPr lang="sv-SE" dirty="0" smtClean="0"/>
              <a:t> </a:t>
            </a:r>
            <a:endParaRPr lang="sv-SE" dirty="0"/>
          </a:p>
        </p:txBody>
      </p:sp>
    </p:spTree>
    <p:extLst>
      <p:ext uri="{BB962C8B-B14F-4D97-AF65-F5344CB8AC3E}">
        <p14:creationId xmlns:p14="http://schemas.microsoft.com/office/powerpoint/2010/main" val="2579896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Utveckling </a:t>
            </a:r>
            <a:r>
              <a:rPr lang="sv-SE" sz="3600" b="1" dirty="0" smtClean="0"/>
              <a:t>av </a:t>
            </a:r>
            <a:r>
              <a:rPr lang="sv-SE" sz="3600" b="1" dirty="0" smtClean="0"/>
              <a:t>överenskommelsen</a:t>
            </a:r>
            <a:endParaRPr lang="sv-SE" sz="3600" b="1" dirty="0"/>
          </a:p>
        </p:txBody>
      </p:sp>
      <p:sp>
        <p:nvSpPr>
          <p:cNvPr id="3" name="Platshållare för innehåll 2"/>
          <p:cNvSpPr>
            <a:spLocks noGrp="1"/>
          </p:cNvSpPr>
          <p:nvPr>
            <p:ph idx="1"/>
          </p:nvPr>
        </p:nvSpPr>
        <p:spPr/>
        <p:txBody>
          <a:bodyPr>
            <a:normAutofit fontScale="92500"/>
          </a:bodyPr>
          <a:lstStyle/>
          <a:p>
            <a:r>
              <a:rPr lang="sv-SE" dirty="0"/>
              <a:t>Samarbete mellan Värmlands läns vårdförbund, Region Värmland, Länsstyrelsen Värmland, Landstinget i Värmland och Värmlands kommuner </a:t>
            </a:r>
          </a:p>
          <a:p>
            <a:r>
              <a:rPr lang="sv-SE" dirty="0"/>
              <a:t>Finansiering av Sveriges Kommuner och Landsting (SKL)</a:t>
            </a:r>
          </a:p>
          <a:p>
            <a:r>
              <a:rPr lang="sv-SE" dirty="0"/>
              <a:t>Berör hälso- och sjukvård, socialtjänst, skola och övrig kommunal verksamhet som möter barn och unga </a:t>
            </a:r>
          </a:p>
          <a:p>
            <a:r>
              <a:rPr lang="sv-SE" dirty="0"/>
              <a:t>Aktuell version gäller till september 2017</a:t>
            </a:r>
          </a:p>
          <a:p>
            <a:endParaRPr lang="sv-SE" dirty="0"/>
          </a:p>
        </p:txBody>
      </p:sp>
    </p:spTree>
    <p:extLst>
      <p:ext uri="{BB962C8B-B14F-4D97-AF65-F5344CB8AC3E}">
        <p14:creationId xmlns:p14="http://schemas.microsoft.com/office/powerpoint/2010/main" val="36906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t>Arbetsgruppen</a:t>
            </a:r>
            <a:endParaRPr lang="sv-SE" sz="4000" b="1" dirty="0"/>
          </a:p>
        </p:txBody>
      </p:sp>
      <p:sp>
        <p:nvSpPr>
          <p:cNvPr id="5" name="Platshållare för innehåll 4"/>
          <p:cNvSpPr>
            <a:spLocks noGrp="1"/>
          </p:cNvSpPr>
          <p:nvPr>
            <p:ph idx="1"/>
          </p:nvPr>
        </p:nvSpPr>
        <p:spPr/>
        <p:txBody>
          <a:bodyPr>
            <a:noAutofit/>
          </a:bodyPr>
          <a:lstStyle/>
          <a:p>
            <a:r>
              <a:rPr lang="sv-SE" sz="1800" dirty="0"/>
              <a:t>Kerstin Björklund, Skolchef Forshaga kommun </a:t>
            </a:r>
            <a:endParaRPr lang="sv-SE" sz="1800" dirty="0" smtClean="0"/>
          </a:p>
          <a:p>
            <a:r>
              <a:rPr lang="sv-SE" sz="1800" dirty="0" smtClean="0"/>
              <a:t>Lisbeth </a:t>
            </a:r>
            <a:r>
              <a:rPr lang="sv-SE" sz="1800" dirty="0" err="1"/>
              <a:t>Engh</a:t>
            </a:r>
            <a:r>
              <a:rPr lang="sv-SE" sz="1800" dirty="0"/>
              <a:t> Kraft, länssamordnare elevhälsans medicinska del, Karlstad </a:t>
            </a:r>
            <a:r>
              <a:rPr lang="sv-SE" sz="1800" dirty="0" smtClean="0"/>
              <a:t>kommun</a:t>
            </a:r>
          </a:p>
          <a:p>
            <a:r>
              <a:rPr lang="sv-SE" sz="1800" dirty="0"/>
              <a:t>Anna </a:t>
            </a:r>
            <a:r>
              <a:rPr lang="sv-SE" sz="1800" dirty="0" err="1"/>
              <a:t>Jarebo</a:t>
            </a:r>
            <a:r>
              <a:rPr lang="sv-SE" sz="1800" dirty="0"/>
              <a:t>, avdelningschef IFO, socialtjänsten Arvika kommun </a:t>
            </a:r>
          </a:p>
          <a:p>
            <a:r>
              <a:rPr lang="sv-SE" sz="1800" dirty="0" smtClean="0"/>
              <a:t>Maude </a:t>
            </a:r>
            <a:r>
              <a:rPr lang="sv-SE" sz="1800" dirty="0"/>
              <a:t>Johansson, länssamordnare för alkohol- och drogfrågor Länsstyrelsen i Värmland </a:t>
            </a:r>
            <a:endParaRPr lang="sv-SE" sz="1800" dirty="0" smtClean="0"/>
          </a:p>
          <a:p>
            <a:r>
              <a:rPr lang="sv-SE" sz="1800" dirty="0" smtClean="0"/>
              <a:t>Mia </a:t>
            </a:r>
            <a:r>
              <a:rPr lang="sv-SE" sz="1800" dirty="0"/>
              <a:t>Johnsson enhetschef ekonomi o vuxen, socialtjänsten Arvika </a:t>
            </a:r>
            <a:r>
              <a:rPr lang="sv-SE" sz="1800" dirty="0" smtClean="0"/>
              <a:t>kommun</a:t>
            </a:r>
          </a:p>
          <a:p>
            <a:r>
              <a:rPr lang="sv-SE" sz="1800" dirty="0" smtClean="0"/>
              <a:t>Karin </a:t>
            </a:r>
            <a:r>
              <a:rPr lang="sv-SE" sz="1800" dirty="0" err="1"/>
              <a:t>Kilman</a:t>
            </a:r>
            <a:r>
              <a:rPr lang="sv-SE" sz="1800" dirty="0"/>
              <a:t>, avdelningschef Första linjen för barn och unga </a:t>
            </a:r>
            <a:endParaRPr lang="sv-SE" sz="1800" dirty="0" smtClean="0"/>
          </a:p>
          <a:p>
            <a:r>
              <a:rPr lang="sv-SE" sz="1800" dirty="0" smtClean="0"/>
              <a:t>Malin </a:t>
            </a:r>
            <a:r>
              <a:rPr lang="sv-SE" sz="1800" dirty="0"/>
              <a:t>Lundgren Kullgren, Verksamhetschef elevhälsans medicinska insatser Karlstads kommun </a:t>
            </a:r>
            <a:endParaRPr lang="sv-SE" sz="1800" dirty="0" smtClean="0"/>
          </a:p>
          <a:p>
            <a:r>
              <a:rPr lang="sv-SE" sz="1800" dirty="0" smtClean="0"/>
              <a:t>Leif </a:t>
            </a:r>
            <a:r>
              <a:rPr lang="sv-SE" sz="1800" dirty="0"/>
              <a:t>Martinsson, utvecklingsledare Beroendecentrum Värmland </a:t>
            </a:r>
            <a:endParaRPr lang="sv-SE" sz="1800" dirty="0" smtClean="0"/>
          </a:p>
          <a:p>
            <a:r>
              <a:rPr lang="sv-SE" sz="1800" dirty="0" smtClean="0"/>
              <a:t>Lisa </a:t>
            </a:r>
            <a:r>
              <a:rPr lang="sv-SE" sz="1800" dirty="0" err="1"/>
              <a:t>Pellikka</a:t>
            </a:r>
            <a:r>
              <a:rPr lang="sv-SE" sz="1800" dirty="0"/>
              <a:t>, verksamhetsutvecklare psykiatrisk öppenvård </a:t>
            </a:r>
            <a:r>
              <a:rPr lang="sv-SE" sz="1800" dirty="0" smtClean="0"/>
              <a:t>Hagfors/Torsby</a:t>
            </a:r>
          </a:p>
          <a:p>
            <a:r>
              <a:rPr lang="sv-SE" sz="1800" dirty="0" smtClean="0"/>
              <a:t>Bengt </a:t>
            </a:r>
            <a:r>
              <a:rPr lang="sv-SE" sz="1800" dirty="0"/>
              <a:t>Stenström, bitr. divisionschef psykiatrin, Landstinget i Värmland </a:t>
            </a:r>
            <a:endParaRPr lang="sv-SE" sz="1800" dirty="0" smtClean="0"/>
          </a:p>
          <a:p>
            <a:r>
              <a:rPr lang="sv-SE" sz="1800" dirty="0" smtClean="0"/>
              <a:t>Birgitta </a:t>
            </a:r>
            <a:r>
              <a:rPr lang="sv-SE" sz="1800" dirty="0"/>
              <a:t>Svensson, utvecklingsledare barn och unga, Region Värmland </a:t>
            </a:r>
            <a:endParaRPr lang="sv-SE" sz="1800" dirty="0" smtClean="0"/>
          </a:p>
          <a:p>
            <a:r>
              <a:rPr lang="sv-SE" sz="1800" dirty="0" smtClean="0"/>
              <a:t>Åsa </a:t>
            </a:r>
            <a:r>
              <a:rPr lang="sv-SE" sz="1800" dirty="0" err="1"/>
              <a:t>Wahlen</a:t>
            </a:r>
            <a:r>
              <a:rPr lang="sv-SE" sz="1800" dirty="0"/>
              <a:t>, utvecklingsledare hälso- och sjukvårdsstaben, Landstinget i </a:t>
            </a:r>
            <a:r>
              <a:rPr lang="sv-SE" sz="1800" dirty="0" smtClean="0"/>
              <a:t>Värmland</a:t>
            </a:r>
          </a:p>
          <a:p>
            <a:r>
              <a:rPr lang="sv-SE" sz="1800" dirty="0" smtClean="0"/>
              <a:t>Kristina </a:t>
            </a:r>
            <a:r>
              <a:rPr lang="sv-SE" sz="1800" dirty="0"/>
              <a:t>Widén, psykolog barn och ungdomspsykiatrin</a:t>
            </a:r>
          </a:p>
        </p:txBody>
      </p:sp>
    </p:spTree>
    <p:extLst>
      <p:ext uri="{BB962C8B-B14F-4D97-AF65-F5344CB8AC3E}">
        <p14:creationId xmlns:p14="http://schemas.microsoft.com/office/powerpoint/2010/main" val="28481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Pågående utvecklingsarbete</a:t>
            </a:r>
            <a:endParaRPr lang="sv-SE" sz="3600" b="1"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8756015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4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4FF91C63-32D5-4EF9-B3CC-7EC2CDBA0D72}"/>
                                            </p:graphicEl>
                                          </p:spTgt>
                                        </p:tgtEl>
                                        <p:attrNameLst>
                                          <p:attrName>style.visibility</p:attrName>
                                        </p:attrNameLst>
                                      </p:cBhvr>
                                      <p:to>
                                        <p:strVal val="visible"/>
                                      </p:to>
                                    </p:set>
                                    <p:anim calcmode="lin" valueType="num">
                                      <p:cBhvr additive="base">
                                        <p:cTn id="7" dur="500" fill="hold"/>
                                        <p:tgtEl>
                                          <p:spTgt spid="6">
                                            <p:graphicEl>
                                              <a:dgm id="{4FF91C63-32D5-4EF9-B3CC-7EC2CDBA0D7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4FF91C63-32D5-4EF9-B3CC-7EC2CDBA0D7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F6E4DAF7-18BA-4441-98B0-30B894E7C9E1}"/>
                                            </p:graphicEl>
                                          </p:spTgt>
                                        </p:tgtEl>
                                        <p:attrNameLst>
                                          <p:attrName>style.visibility</p:attrName>
                                        </p:attrNameLst>
                                      </p:cBhvr>
                                      <p:to>
                                        <p:strVal val="visible"/>
                                      </p:to>
                                    </p:set>
                                    <p:anim calcmode="lin" valueType="num">
                                      <p:cBhvr additive="base">
                                        <p:cTn id="13" dur="500" fill="hold"/>
                                        <p:tgtEl>
                                          <p:spTgt spid="6">
                                            <p:graphicEl>
                                              <a:dgm id="{F6E4DAF7-18BA-4441-98B0-30B894E7C9E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F6E4DAF7-18BA-4441-98B0-30B894E7C9E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DD6BBEA1-231D-48B1-8D30-55767F0A50AB}"/>
                                            </p:graphicEl>
                                          </p:spTgt>
                                        </p:tgtEl>
                                        <p:attrNameLst>
                                          <p:attrName>style.visibility</p:attrName>
                                        </p:attrNameLst>
                                      </p:cBhvr>
                                      <p:to>
                                        <p:strVal val="visible"/>
                                      </p:to>
                                    </p:set>
                                    <p:anim calcmode="lin" valueType="num">
                                      <p:cBhvr additive="base">
                                        <p:cTn id="19" dur="500" fill="hold"/>
                                        <p:tgtEl>
                                          <p:spTgt spid="6">
                                            <p:graphicEl>
                                              <a:dgm id="{DD6BBEA1-231D-48B1-8D30-55767F0A50A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DD6BBEA1-231D-48B1-8D30-55767F0A50A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3005F131-0CE6-42CD-A63E-F59AA28587D8}"/>
                                            </p:graphicEl>
                                          </p:spTgt>
                                        </p:tgtEl>
                                        <p:attrNameLst>
                                          <p:attrName>style.visibility</p:attrName>
                                        </p:attrNameLst>
                                      </p:cBhvr>
                                      <p:to>
                                        <p:strVal val="visible"/>
                                      </p:to>
                                    </p:set>
                                    <p:anim calcmode="lin" valueType="num">
                                      <p:cBhvr additive="base">
                                        <p:cTn id="25" dur="500" fill="hold"/>
                                        <p:tgtEl>
                                          <p:spTgt spid="6">
                                            <p:graphicEl>
                                              <a:dgm id="{3005F131-0CE6-42CD-A63E-F59AA28587D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3005F131-0CE6-42CD-A63E-F59AA28587D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D03DCFBA-ADDB-418F-BA56-40C5D9121C56}"/>
                                            </p:graphicEl>
                                          </p:spTgt>
                                        </p:tgtEl>
                                        <p:attrNameLst>
                                          <p:attrName>style.visibility</p:attrName>
                                        </p:attrNameLst>
                                      </p:cBhvr>
                                      <p:to>
                                        <p:strVal val="visible"/>
                                      </p:to>
                                    </p:set>
                                    <p:anim calcmode="lin" valueType="num">
                                      <p:cBhvr additive="base">
                                        <p:cTn id="31" dur="500" fill="hold"/>
                                        <p:tgtEl>
                                          <p:spTgt spid="6">
                                            <p:graphicEl>
                                              <a:dgm id="{D03DCFBA-ADDB-418F-BA56-40C5D9121C5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03DCFBA-ADDB-418F-BA56-40C5D9121C5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59C40DEF-06AB-4CC7-91EB-C52C7C03E876}"/>
                                            </p:graphicEl>
                                          </p:spTgt>
                                        </p:tgtEl>
                                        <p:attrNameLst>
                                          <p:attrName>style.visibility</p:attrName>
                                        </p:attrNameLst>
                                      </p:cBhvr>
                                      <p:to>
                                        <p:strVal val="visible"/>
                                      </p:to>
                                    </p:set>
                                    <p:anim calcmode="lin" valueType="num">
                                      <p:cBhvr additive="base">
                                        <p:cTn id="37" dur="500" fill="hold"/>
                                        <p:tgtEl>
                                          <p:spTgt spid="6">
                                            <p:graphicEl>
                                              <a:dgm id="{59C40DEF-06AB-4CC7-91EB-C52C7C03E87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59C40DEF-06AB-4CC7-91EB-C52C7C03E87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79139DB6-0515-4747-8878-195356BCDC07}"/>
                                            </p:graphicEl>
                                          </p:spTgt>
                                        </p:tgtEl>
                                        <p:attrNameLst>
                                          <p:attrName>style.visibility</p:attrName>
                                        </p:attrNameLst>
                                      </p:cBhvr>
                                      <p:to>
                                        <p:strVal val="visible"/>
                                      </p:to>
                                    </p:set>
                                    <p:anim calcmode="lin" valueType="num">
                                      <p:cBhvr additive="base">
                                        <p:cTn id="43" dur="500" fill="hold"/>
                                        <p:tgtEl>
                                          <p:spTgt spid="6">
                                            <p:graphicEl>
                                              <a:dgm id="{79139DB6-0515-4747-8878-195356BCDC07}"/>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79139DB6-0515-4747-8878-195356BCDC07}"/>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9C155284-F079-4E5A-8318-3D417562D311}"/>
                                            </p:graphicEl>
                                          </p:spTgt>
                                        </p:tgtEl>
                                        <p:attrNameLst>
                                          <p:attrName>style.visibility</p:attrName>
                                        </p:attrNameLst>
                                      </p:cBhvr>
                                      <p:to>
                                        <p:strVal val="visible"/>
                                      </p:to>
                                    </p:set>
                                    <p:anim calcmode="lin" valueType="num">
                                      <p:cBhvr additive="base">
                                        <p:cTn id="49" dur="500" fill="hold"/>
                                        <p:tgtEl>
                                          <p:spTgt spid="6">
                                            <p:graphicEl>
                                              <a:dgm id="{9C155284-F079-4E5A-8318-3D417562D311}"/>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9C155284-F079-4E5A-8318-3D417562D31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Syfte och mål</a:t>
            </a:r>
            <a:endParaRPr lang="sv-SE" sz="3600" b="1" dirty="0"/>
          </a:p>
        </p:txBody>
      </p:sp>
      <p:sp>
        <p:nvSpPr>
          <p:cNvPr id="4" name="Platshållare för innehåll 3"/>
          <p:cNvSpPr>
            <a:spLocks noGrp="1"/>
          </p:cNvSpPr>
          <p:nvPr>
            <p:ph sz="half" idx="2"/>
          </p:nvPr>
        </p:nvSpPr>
        <p:spPr/>
        <p:txBody>
          <a:bodyPr/>
          <a:lstStyle/>
          <a:p>
            <a:endParaRPr lang="sv-SE" dirty="0" smtClean="0"/>
          </a:p>
          <a:p>
            <a:pPr marL="0" indent="0">
              <a:buNone/>
            </a:pPr>
            <a:endParaRPr lang="sv-SE" dirty="0"/>
          </a:p>
          <a:p>
            <a:r>
              <a:rPr lang="sv-SE" i="1" dirty="0" smtClean="0"/>
              <a:t>Utveckla och stärka</a:t>
            </a:r>
          </a:p>
          <a:p>
            <a:r>
              <a:rPr lang="sv-SE" i="1" dirty="0" smtClean="0"/>
              <a:t>Tidig upptäckt och insats på rätt nivå</a:t>
            </a:r>
          </a:p>
          <a:p>
            <a:r>
              <a:rPr lang="sv-SE" i="1" dirty="0" smtClean="0"/>
              <a:t>Fungerande samarbete</a:t>
            </a:r>
          </a:p>
          <a:p>
            <a:endParaRPr lang="sv-SE" dirty="0"/>
          </a:p>
        </p:txBody>
      </p:sp>
      <p:sp>
        <p:nvSpPr>
          <p:cNvPr id="5" name="Platshållare för innehåll 4"/>
          <p:cNvSpPr>
            <a:spLocks noGrp="1"/>
          </p:cNvSpPr>
          <p:nvPr>
            <p:ph sz="half" idx="1"/>
          </p:nvPr>
        </p:nvSpPr>
        <p:spPr/>
        <p:txBody>
          <a:bodyPr/>
          <a:lstStyle/>
          <a:p>
            <a:endParaRPr lang="sv-S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12379"/>
            <a:ext cx="4119705" cy="31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6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Målgruppen </a:t>
            </a:r>
            <a:endParaRPr lang="sv-SE" sz="3600" b="1" dirty="0"/>
          </a:p>
        </p:txBody>
      </p:sp>
      <p:sp>
        <p:nvSpPr>
          <p:cNvPr id="3" name="Platshållare för innehåll 2"/>
          <p:cNvSpPr>
            <a:spLocks noGrp="1"/>
          </p:cNvSpPr>
          <p:nvPr>
            <p:ph idx="1"/>
          </p:nvPr>
        </p:nvSpPr>
        <p:spPr/>
        <p:txBody>
          <a:bodyPr>
            <a:normAutofit fontScale="40000" lnSpcReduction="20000"/>
          </a:bodyPr>
          <a:lstStyle/>
          <a:p>
            <a:r>
              <a:rPr lang="sv-SE" sz="8000" dirty="0" smtClean="0"/>
              <a:t>Barn </a:t>
            </a:r>
            <a:r>
              <a:rPr lang="sv-SE" sz="8000" dirty="0"/>
              <a:t>och unga upp till 18 år, i risk- och missbruk</a:t>
            </a:r>
            <a:endParaRPr lang="sv-SE" sz="8000" dirty="0" smtClean="0"/>
          </a:p>
          <a:p>
            <a:endParaRPr lang="sv-SE" sz="8000" dirty="0" smtClean="0"/>
          </a:p>
          <a:p>
            <a:r>
              <a:rPr lang="sv-SE" sz="8000" dirty="0" smtClean="0"/>
              <a:t>Komplex problematik som kräver åtgärder på flera nivåer</a:t>
            </a:r>
          </a:p>
          <a:p>
            <a:pPr lvl="1"/>
            <a:r>
              <a:rPr lang="sv-SE" sz="7200" dirty="0" smtClean="0"/>
              <a:t>Behöver lyftas fram </a:t>
            </a:r>
            <a:r>
              <a:rPr lang="sv-SE" sz="7200" dirty="0"/>
              <a:t>som en separat del av problemområdet missbruk men också som en viktig del i </a:t>
            </a:r>
            <a:r>
              <a:rPr lang="sv-SE" sz="7200" dirty="0" smtClean="0"/>
              <a:t>tidigt stöd och i barnavårdsärenden </a:t>
            </a:r>
          </a:p>
          <a:p>
            <a:pPr lvl="1"/>
            <a:r>
              <a:rPr lang="sv-SE" sz="7200" dirty="0" smtClean="0"/>
              <a:t>Samverkan utifrån gemensamt ansvar är nödvändigt</a:t>
            </a:r>
          </a:p>
          <a:p>
            <a:pPr marL="457200" lvl="1" indent="0">
              <a:buNone/>
            </a:pPr>
            <a:endParaRPr lang="sv-SE" sz="6800" dirty="0" smtClean="0"/>
          </a:p>
        </p:txBody>
      </p:sp>
    </p:spTree>
    <p:extLst>
      <p:ext uri="{BB962C8B-B14F-4D97-AF65-F5344CB8AC3E}">
        <p14:creationId xmlns:p14="http://schemas.microsoft.com/office/powerpoint/2010/main" val="6694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Målgruppen och behov </a:t>
            </a:r>
            <a:r>
              <a:rPr lang="sv-SE" sz="3600" b="1" smtClean="0"/>
              <a:t>av nyansering</a:t>
            </a:r>
            <a:endParaRPr lang="sv-SE" sz="3600" b="1" dirty="0"/>
          </a:p>
        </p:txBody>
      </p:sp>
      <p:sp>
        <p:nvSpPr>
          <p:cNvPr id="3" name="Platshållare för innehåll 2"/>
          <p:cNvSpPr>
            <a:spLocks noGrp="1"/>
          </p:cNvSpPr>
          <p:nvPr>
            <p:ph idx="1"/>
          </p:nvPr>
        </p:nvSpPr>
        <p:spPr/>
        <p:txBody>
          <a:bodyPr>
            <a:normAutofit fontScale="32500" lnSpcReduction="20000"/>
          </a:bodyPr>
          <a:lstStyle/>
          <a:p>
            <a:r>
              <a:rPr lang="sv-SE" sz="9800" dirty="0" smtClean="0"/>
              <a:t>Drogvaneundersökning höst-vinter 2013/2014 </a:t>
            </a:r>
          </a:p>
          <a:p>
            <a:pPr lvl="1"/>
            <a:r>
              <a:rPr lang="sv-SE" sz="7200" dirty="0" smtClean="0"/>
              <a:t>Positiv </a:t>
            </a:r>
            <a:r>
              <a:rPr lang="sv-SE" sz="7200" dirty="0"/>
              <a:t>inställning till narkotika </a:t>
            </a:r>
          </a:p>
          <a:p>
            <a:pPr lvl="1"/>
            <a:r>
              <a:rPr lang="sv-SE" sz="7200" dirty="0" smtClean="0"/>
              <a:t>Narkotika anses </a:t>
            </a:r>
            <a:r>
              <a:rPr lang="sv-SE" sz="7200" dirty="0"/>
              <a:t>lätt att få tag </a:t>
            </a:r>
            <a:r>
              <a:rPr lang="sv-SE" sz="7200" dirty="0" smtClean="0"/>
              <a:t>i </a:t>
            </a:r>
          </a:p>
          <a:p>
            <a:pPr lvl="1"/>
            <a:r>
              <a:rPr lang="sv-SE" sz="7200" dirty="0" smtClean="0"/>
              <a:t>Var </a:t>
            </a:r>
            <a:r>
              <a:rPr lang="sv-SE" sz="7200" dirty="0"/>
              <a:t>tionde elev har använt narkotiska preparat och en lika stor andel elever dricker alkohol minst två dagar i </a:t>
            </a:r>
            <a:r>
              <a:rPr lang="sv-SE" sz="7200" dirty="0" smtClean="0"/>
              <a:t>veckan</a:t>
            </a:r>
          </a:p>
          <a:p>
            <a:pPr marL="457200" lvl="1" indent="0">
              <a:buNone/>
            </a:pPr>
            <a:endParaRPr lang="sv-SE" sz="6800" dirty="0" smtClean="0"/>
          </a:p>
          <a:p>
            <a:r>
              <a:rPr lang="sv-SE" sz="9800" dirty="0" smtClean="0"/>
              <a:t>Hälsa placerade barn (socialstyrelsen 2013)</a:t>
            </a:r>
          </a:p>
          <a:p>
            <a:pPr lvl="1"/>
            <a:r>
              <a:rPr lang="sv-SE" sz="7200" dirty="0"/>
              <a:t>Fem gånger så hög dödlighet bland 15-24 </a:t>
            </a:r>
            <a:r>
              <a:rPr lang="sv-SE" sz="7200" dirty="0" smtClean="0"/>
              <a:t>åringar; olyckor, </a:t>
            </a:r>
            <a:r>
              <a:rPr lang="sv-SE" sz="7200" dirty="0"/>
              <a:t>överdoser, självmord</a:t>
            </a:r>
          </a:p>
          <a:p>
            <a:pPr lvl="1"/>
            <a:r>
              <a:rPr lang="sv-SE" sz="7200" dirty="0" smtClean="0"/>
              <a:t>Värmland klart över riksgenomsnittet</a:t>
            </a:r>
            <a:endParaRPr lang="sv-SE" sz="7200" dirty="0"/>
          </a:p>
        </p:txBody>
      </p:sp>
    </p:spTree>
    <p:extLst>
      <p:ext uri="{BB962C8B-B14F-4D97-AF65-F5344CB8AC3E}">
        <p14:creationId xmlns:p14="http://schemas.microsoft.com/office/powerpoint/2010/main" val="121622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1830</Words>
  <Application>Microsoft Office PowerPoint</Application>
  <PresentationFormat>Bildspel på skärmen (4:3)</PresentationFormat>
  <Paragraphs>252</Paragraphs>
  <Slides>37</Slides>
  <Notes>3</Notes>
  <HiddenSlides>0</HiddenSlides>
  <MMClips>0</MMClips>
  <ScaleCrop>false</ScaleCrop>
  <HeadingPairs>
    <vt:vector size="4" baseType="variant">
      <vt:variant>
        <vt:lpstr>Tema</vt:lpstr>
      </vt:variant>
      <vt:variant>
        <vt:i4>1</vt:i4>
      </vt:variant>
      <vt:variant>
        <vt:lpstr>Bildrubriker</vt:lpstr>
      </vt:variant>
      <vt:variant>
        <vt:i4>37</vt:i4>
      </vt:variant>
    </vt:vector>
  </HeadingPairs>
  <TitlesOfParts>
    <vt:vector size="38" baseType="lpstr">
      <vt:lpstr>Office-tema</vt:lpstr>
      <vt:lpstr>Varmt välkomna!</vt:lpstr>
      <vt:lpstr>Så här tänkte vi…</vt:lpstr>
      <vt:lpstr>  Länsöverenskommelse för barn och unga i risk- och missbruk   – från upptäckt till behandling </vt:lpstr>
      <vt:lpstr>Utveckling av överenskommelsen</vt:lpstr>
      <vt:lpstr>Arbetsgruppen</vt:lpstr>
      <vt:lpstr>Pågående utvecklingsarbete</vt:lpstr>
      <vt:lpstr>Syfte och mål</vt:lpstr>
      <vt:lpstr>Målgruppen </vt:lpstr>
      <vt:lpstr>Målgruppen och behov av nyansering</vt:lpstr>
      <vt:lpstr>Underlag i arbetet</vt:lpstr>
      <vt:lpstr>Nationella riktlinjerna </vt:lpstr>
      <vt:lpstr>Evidensbaserad praktik - EBP</vt:lpstr>
      <vt:lpstr>Riskprevention </vt:lpstr>
      <vt:lpstr>ANDT-strategin</vt:lpstr>
      <vt:lpstr>Processöversikt – aktörer och metoder</vt:lpstr>
      <vt:lpstr>Bedömningsinstrument - upptäcka</vt:lpstr>
      <vt:lpstr>Medicinska test</vt:lpstr>
      <vt:lpstr>Bedömningsinstrument  – utreda och följa upp</vt:lpstr>
      <vt:lpstr>Behandlingsmetoder</vt:lpstr>
      <vt:lpstr>Fokus som kan utvecklas…</vt:lpstr>
      <vt:lpstr> Processen i praktiken </vt:lpstr>
      <vt:lpstr>Fall A: upptäckt av riskbruk och riskbeteende</vt:lpstr>
      <vt:lpstr>Fall A: upptäckt av riskbruk och riskbeteende</vt:lpstr>
      <vt:lpstr>Fall A: uppföljning</vt:lpstr>
      <vt:lpstr>Fall C - samsjuklighet</vt:lpstr>
      <vt:lpstr>Utredning och samarbete</vt:lpstr>
      <vt:lpstr>Implementering  – förutsättningar och utveckling av arbetssätt</vt:lpstr>
      <vt:lpstr>Utvecklingsbehov i länet</vt:lpstr>
      <vt:lpstr>Medicinska test</vt:lpstr>
      <vt:lpstr>Lokalt utbildningspaket – förslag</vt:lpstr>
      <vt:lpstr>Utbildningsplanering - metoder</vt:lpstr>
      <vt:lpstr>Utbildningsplanering</vt:lpstr>
      <vt:lpstr>Utbildningsplanering</vt:lpstr>
      <vt:lpstr>Implementering av länsöverenskommelsen</vt:lpstr>
      <vt:lpstr>Inför fortsättningen</vt:lpstr>
      <vt:lpstr>  Länk till överenskommelsen och case </vt:lpstr>
      <vt:lpstr>TACK!</vt:lpstr>
    </vt:vector>
  </TitlesOfParts>
  <Company>Karlstads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Länsöverenskommelse för barn och unga missbruks- och beroendevården</dc:title>
  <dc:creator>basn09</dc:creator>
  <cp:lastModifiedBy>basn09</cp:lastModifiedBy>
  <cp:revision>235</cp:revision>
  <cp:lastPrinted>2014-10-21T08:22:55Z</cp:lastPrinted>
  <dcterms:created xsi:type="dcterms:W3CDTF">2014-04-29T04:20:26Z</dcterms:created>
  <dcterms:modified xsi:type="dcterms:W3CDTF">2016-04-25T12:24:14Z</dcterms:modified>
</cp:coreProperties>
</file>