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30"/>
  </p:notesMasterIdLst>
  <p:sldIdLst>
    <p:sldId id="256" r:id="rId5"/>
    <p:sldId id="299" r:id="rId6"/>
    <p:sldId id="10632" r:id="rId7"/>
    <p:sldId id="295" r:id="rId8"/>
    <p:sldId id="296" r:id="rId9"/>
    <p:sldId id="300" r:id="rId10"/>
    <p:sldId id="283" r:id="rId11"/>
    <p:sldId id="288" r:id="rId12"/>
    <p:sldId id="289" r:id="rId13"/>
    <p:sldId id="290" r:id="rId14"/>
    <p:sldId id="292" r:id="rId15"/>
    <p:sldId id="291" r:id="rId16"/>
    <p:sldId id="10634" r:id="rId17"/>
    <p:sldId id="10626" r:id="rId18"/>
    <p:sldId id="10628" r:id="rId19"/>
    <p:sldId id="10635" r:id="rId20"/>
    <p:sldId id="10636" r:id="rId21"/>
    <p:sldId id="10629" r:id="rId22"/>
    <p:sldId id="10630" r:id="rId23"/>
    <p:sldId id="10638" r:id="rId24"/>
    <p:sldId id="10637" r:id="rId25"/>
    <p:sldId id="10639" r:id="rId26"/>
    <p:sldId id="298" r:id="rId27"/>
    <p:sldId id="297" r:id="rId28"/>
    <p:sldId id="1064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447153-3845-5674-DE8B-8345BD375CC0}" v="134" dt="2025-02-07T10:07:07.477"/>
    <p1510:client id="{C52D6002-9F5C-F645-2029-2C9E6B7E83E5}" v="59" dt="2025-02-07T10:08:24.6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E75EF-19C1-4103-B945-0FAF81F61A8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E3C35E-0797-460D-B43A-A6DDF39B0F2C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 err="1"/>
            <a:t>Nulägeskartläggning</a:t>
          </a:r>
          <a:r>
            <a:rPr lang="en-US" dirty="0"/>
            <a:t> </a:t>
          </a:r>
          <a:r>
            <a:rPr lang="en-US" dirty="0" err="1"/>
            <a:t>där</a:t>
          </a:r>
          <a:r>
            <a:rPr lang="en-US" dirty="0"/>
            <a:t> </a:t>
          </a:r>
          <a:r>
            <a:rPr lang="en-US" dirty="0" err="1"/>
            <a:t>utsedd</a:t>
          </a:r>
          <a:r>
            <a:rPr lang="en-US" dirty="0"/>
            <a:t> </a:t>
          </a:r>
          <a:r>
            <a:rPr lang="en-US" dirty="0" err="1"/>
            <a:t>lokal</a:t>
          </a:r>
          <a:r>
            <a:rPr lang="en-US" dirty="0"/>
            <a:t> </a:t>
          </a:r>
          <a:r>
            <a:rPr lang="en-US" dirty="0" err="1"/>
            <a:t>arbetsgrupp</a:t>
          </a:r>
          <a:r>
            <a:rPr lang="en-US" dirty="0"/>
            <a:t> </a:t>
          </a:r>
          <a:r>
            <a:rPr lang="en-US" dirty="0" err="1">
              <a:latin typeface="Calibri Light" panose="020F0302020204030204"/>
            </a:rPr>
            <a:t>utför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en</a:t>
          </a:r>
          <a:r>
            <a:rPr lang="en-US" dirty="0"/>
            <a:t> </a:t>
          </a:r>
          <a:r>
            <a:rPr lang="en-US" dirty="0">
              <a:latin typeface="Calibri Light" panose="020F0302020204030204"/>
            </a:rPr>
            <a:t>GAP-</a:t>
          </a:r>
          <a:r>
            <a:rPr lang="en-US" dirty="0" err="1">
              <a:latin typeface="Calibri Light" panose="020F0302020204030204"/>
            </a:rPr>
            <a:t>analys</a:t>
          </a:r>
          <a:r>
            <a:rPr lang="en-US" dirty="0"/>
            <a:t> </a:t>
          </a:r>
          <a:r>
            <a:rPr lang="en-US" dirty="0" err="1"/>
            <a:t>januari</a:t>
          </a:r>
          <a:r>
            <a:rPr lang="en-US" dirty="0"/>
            <a:t> 2023</a:t>
          </a:r>
        </a:p>
      </dgm:t>
    </dgm:pt>
    <dgm:pt modelId="{291F3E54-7203-4F93-A331-1862152985E4}" type="parTrans" cxnId="{368A978B-0D78-4FB0-A823-C0B35FB1D566}">
      <dgm:prSet/>
      <dgm:spPr/>
      <dgm:t>
        <a:bodyPr/>
        <a:lstStyle/>
        <a:p>
          <a:endParaRPr lang="en-US"/>
        </a:p>
      </dgm:t>
    </dgm:pt>
    <dgm:pt modelId="{C8D6F852-A1C5-4483-A46D-963A17002686}" type="sibTrans" cxnId="{368A978B-0D78-4FB0-A823-C0B35FB1D566}">
      <dgm:prSet/>
      <dgm:spPr/>
      <dgm:t>
        <a:bodyPr/>
        <a:lstStyle/>
        <a:p>
          <a:endParaRPr lang="en-US"/>
        </a:p>
      </dgm:t>
    </dgm:pt>
    <dgm:pt modelId="{3A4545DE-AEFC-4D43-B9EE-64B22F8A4B0B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 err="1"/>
            <a:t>Arbetsgruppen</a:t>
          </a:r>
          <a:r>
            <a:rPr lang="en-US" dirty="0"/>
            <a:t> (</a:t>
          </a:r>
          <a:r>
            <a:rPr lang="en-US" dirty="0" err="1"/>
            <a:t>delar</a:t>
          </a:r>
          <a:r>
            <a:rPr lang="en-US" dirty="0"/>
            <a:t> av)</a:t>
          </a:r>
          <a:r>
            <a:rPr lang="en-US" dirty="0">
              <a:latin typeface="Calibri Light" panose="020F0302020204030204"/>
            </a:rPr>
            <a:t> </a:t>
          </a:r>
          <a:r>
            <a:rPr lang="en-US" dirty="0" err="1">
              <a:latin typeface="Calibri Light" panose="020F0302020204030204"/>
            </a:rPr>
            <a:t>träffas</a:t>
          </a:r>
          <a:r>
            <a:rPr lang="en-US" dirty="0"/>
            <a:t> 2 </a:t>
          </a:r>
          <a:r>
            <a:rPr lang="en-US" dirty="0" err="1"/>
            <a:t>gånger</a:t>
          </a:r>
          <a:r>
            <a:rPr lang="en-US" dirty="0"/>
            <a:t> per </a:t>
          </a:r>
          <a:r>
            <a:rPr lang="en-US" dirty="0" err="1"/>
            <a:t>termin</a:t>
          </a:r>
          <a:r>
            <a:rPr lang="en-US" dirty="0"/>
            <a:t> för 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arbeta</a:t>
          </a:r>
          <a:r>
            <a:rPr lang="en-US" dirty="0"/>
            <a:t> med </a:t>
          </a:r>
          <a:r>
            <a:rPr lang="en-US" dirty="0" err="1"/>
            <a:t>åtgärder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syfte</a:t>
          </a:r>
          <a:r>
            <a:rPr lang="en-US" dirty="0"/>
            <a:t> 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minska</a:t>
          </a:r>
          <a:r>
            <a:rPr lang="en-US" dirty="0"/>
            <a:t> </a:t>
          </a:r>
          <a:r>
            <a:rPr lang="en-US" dirty="0" err="1"/>
            <a:t>identifierade</a:t>
          </a:r>
          <a:r>
            <a:rPr lang="en-US" dirty="0"/>
            <a:t> </a:t>
          </a:r>
          <a:r>
            <a:rPr lang="en-US" dirty="0">
              <a:latin typeface="Calibri Light" panose="020F0302020204030204"/>
            </a:rPr>
            <a:t>GAP. </a:t>
          </a:r>
          <a:r>
            <a:rPr lang="en-US" dirty="0" err="1">
              <a:latin typeface="Calibri Light" panose="020F0302020204030204"/>
            </a:rPr>
            <a:t>Avstämning</a:t>
          </a:r>
          <a:r>
            <a:rPr lang="en-US" dirty="0">
              <a:latin typeface="Calibri Light" panose="020F0302020204030204"/>
            </a:rPr>
            <a:t> mot </a:t>
          </a:r>
          <a:r>
            <a:rPr lang="en-US" dirty="0" err="1">
              <a:latin typeface="Calibri Light" panose="020F0302020204030204"/>
            </a:rPr>
            <a:t>storregionen</a:t>
          </a:r>
          <a:r>
            <a:rPr lang="en-US" dirty="0">
              <a:latin typeface="Calibri Light" panose="020F0302020204030204"/>
            </a:rPr>
            <a:t> för </a:t>
          </a:r>
          <a:r>
            <a:rPr lang="en-US" dirty="0" err="1">
              <a:latin typeface="Calibri Light" panose="020F0302020204030204"/>
            </a:rPr>
            <a:t>lägesuppdatering</a:t>
          </a:r>
          <a:r>
            <a:rPr lang="en-US" dirty="0">
              <a:latin typeface="Calibri Light" panose="020F0302020204030204"/>
            </a:rPr>
            <a:t>. </a:t>
          </a:r>
          <a:endParaRPr lang="en-US" dirty="0"/>
        </a:p>
      </dgm:t>
    </dgm:pt>
    <dgm:pt modelId="{D4BB0B95-DA0D-4D21-9501-EA13EB49B270}" type="parTrans" cxnId="{0C8D1A68-214B-49E2-9E1B-217FEA1A8B1B}">
      <dgm:prSet/>
      <dgm:spPr/>
      <dgm:t>
        <a:bodyPr/>
        <a:lstStyle/>
        <a:p>
          <a:endParaRPr lang="en-US"/>
        </a:p>
      </dgm:t>
    </dgm:pt>
    <dgm:pt modelId="{966ACE28-0DC2-4048-8CF8-279F229F909E}" type="sibTrans" cxnId="{0C8D1A68-214B-49E2-9E1B-217FEA1A8B1B}">
      <dgm:prSet/>
      <dgm:spPr/>
      <dgm:t>
        <a:bodyPr/>
        <a:lstStyle/>
        <a:p>
          <a:endParaRPr lang="en-US"/>
        </a:p>
      </dgm:t>
    </dgm:pt>
    <dgm:pt modelId="{7F443CBD-533B-4C53-B754-D6B467D12D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Arbetet</a:t>
          </a:r>
          <a:r>
            <a:rPr lang="en-US" dirty="0"/>
            <a:t> </a:t>
          </a:r>
          <a:r>
            <a:rPr lang="en-US" dirty="0" err="1"/>
            <a:t>avslutas</a:t>
          </a:r>
          <a:r>
            <a:rPr lang="en-US" dirty="0"/>
            <a:t> </a:t>
          </a:r>
          <a:r>
            <a:rPr lang="en-US" dirty="0" err="1"/>
            <a:t>hösten</a:t>
          </a:r>
          <a:r>
            <a:rPr lang="en-US" dirty="0"/>
            <a:t> 2024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kommuniceras</a:t>
          </a:r>
          <a:r>
            <a:rPr lang="en-US" dirty="0"/>
            <a:t> </a:t>
          </a:r>
          <a:r>
            <a:rPr lang="en-US" dirty="0" err="1"/>
            <a:t>ut</a:t>
          </a:r>
          <a:r>
            <a:rPr lang="en-US" dirty="0"/>
            <a:t> till </a:t>
          </a:r>
          <a:r>
            <a:rPr lang="en-US" dirty="0" err="1"/>
            <a:t>berörda</a:t>
          </a:r>
          <a:r>
            <a:rPr lang="en-US" dirty="0"/>
            <a:t> </a:t>
          </a:r>
          <a:r>
            <a:rPr lang="en-US" dirty="0" err="1"/>
            <a:t>verksamheter</a:t>
          </a:r>
          <a:r>
            <a:rPr lang="en-US" dirty="0"/>
            <a:t> via </a:t>
          </a:r>
          <a:r>
            <a:rPr lang="en-US" dirty="0" err="1"/>
            <a:t>kommunikationsinsats</a:t>
          </a:r>
          <a:r>
            <a:rPr lang="en-US" dirty="0"/>
            <a:t> </a:t>
          </a:r>
          <a:r>
            <a:rPr lang="en-US" dirty="0" err="1"/>
            <a:t>tillsammans</a:t>
          </a:r>
          <a:r>
            <a:rPr lang="en-US" dirty="0"/>
            <a:t> med </a:t>
          </a:r>
          <a:r>
            <a:rPr lang="en-US" dirty="0" err="1">
              <a:latin typeface="Calibri Light" panose="020F0302020204030204"/>
            </a:rPr>
            <a:t>breddinförandet</a:t>
          </a:r>
          <a:r>
            <a:rPr lang="en-US" dirty="0"/>
            <a:t> av </a:t>
          </a:r>
          <a:r>
            <a:rPr lang="en-US" dirty="0" err="1">
              <a:latin typeface="Calibri Light" panose="020F0302020204030204"/>
            </a:rPr>
            <a:t>Digitala</a:t>
          </a:r>
          <a:r>
            <a:rPr lang="en-US" dirty="0"/>
            <a:t> </a:t>
          </a:r>
          <a:r>
            <a:rPr lang="en-US" dirty="0" err="1"/>
            <a:t>smärtskolan</a:t>
          </a:r>
          <a:r>
            <a:rPr lang="en-US" dirty="0"/>
            <a:t> </a:t>
          </a:r>
          <a:r>
            <a:rPr lang="en-US" dirty="0" err="1"/>
            <a:t>samt</a:t>
          </a:r>
          <a:r>
            <a:rPr lang="en-US" dirty="0"/>
            <a:t> </a:t>
          </a:r>
          <a:r>
            <a:rPr lang="en-US" dirty="0" err="1"/>
            <a:t>denna</a:t>
          </a:r>
          <a:r>
            <a:rPr lang="en-US" dirty="0"/>
            <a:t> presentation </a:t>
          </a:r>
          <a:r>
            <a:rPr lang="en-US" dirty="0">
              <a:latin typeface="Calibri Light" panose="020F0302020204030204"/>
            </a:rPr>
            <a:t>med</a:t>
          </a:r>
          <a:r>
            <a:rPr lang="en-US" dirty="0"/>
            <a:t> </a:t>
          </a:r>
          <a:r>
            <a:rPr lang="en-US" dirty="0" err="1"/>
            <a:t>tillhörande</a:t>
          </a:r>
          <a:r>
            <a:rPr lang="en-US" dirty="0"/>
            <a:t> </a:t>
          </a:r>
          <a:r>
            <a:rPr lang="en-US" dirty="0" err="1">
              <a:latin typeface="Calibri Light" panose="020F0302020204030204"/>
            </a:rPr>
            <a:t>checklista</a:t>
          </a:r>
          <a:endParaRPr lang="en-US" dirty="0" err="1"/>
        </a:p>
      </dgm:t>
    </dgm:pt>
    <dgm:pt modelId="{47E9CBA1-147F-4E05-AECD-933DEA6E43A3}" type="parTrans" cxnId="{AB64BFA5-134B-45BA-9554-E1344250CDDD}">
      <dgm:prSet/>
      <dgm:spPr/>
      <dgm:t>
        <a:bodyPr/>
        <a:lstStyle/>
        <a:p>
          <a:endParaRPr lang="en-US"/>
        </a:p>
      </dgm:t>
    </dgm:pt>
    <dgm:pt modelId="{0FE0EF0C-7A11-403F-937F-4B4053792AC5}" type="sibTrans" cxnId="{AB64BFA5-134B-45BA-9554-E1344250CDDD}">
      <dgm:prSet/>
      <dgm:spPr/>
      <dgm:t>
        <a:bodyPr/>
        <a:lstStyle/>
        <a:p>
          <a:endParaRPr lang="en-US"/>
        </a:p>
      </dgm:t>
    </dgm:pt>
    <dgm:pt modelId="{E9E7E284-C5FE-44DA-BA97-C57231D7A4C0}" type="pres">
      <dgm:prSet presAssocID="{103E75EF-19C1-4103-B945-0FAF81F61A84}" presName="root" presStyleCnt="0">
        <dgm:presLayoutVars>
          <dgm:dir/>
          <dgm:resizeHandles val="exact"/>
        </dgm:presLayoutVars>
      </dgm:prSet>
      <dgm:spPr/>
    </dgm:pt>
    <dgm:pt modelId="{2B460509-F589-4935-AF74-9C38A8B961DB}" type="pres">
      <dgm:prSet presAssocID="{30E3C35E-0797-460D-B43A-A6DDF39B0F2C}" presName="compNode" presStyleCnt="0"/>
      <dgm:spPr/>
    </dgm:pt>
    <dgm:pt modelId="{5D5754CB-0ACA-44C0-80FE-60CACD4B83DE}" type="pres">
      <dgm:prSet presAssocID="{30E3C35E-0797-460D-B43A-A6DDF39B0F2C}" presName="bgRect" presStyleLbl="bgShp" presStyleIdx="0" presStyleCnt="3"/>
      <dgm:spPr/>
    </dgm:pt>
    <dgm:pt modelId="{C440B208-7869-48E2-82BD-D554B8FBEAC1}" type="pres">
      <dgm:prSet presAssocID="{30E3C35E-0797-460D-B43A-A6DDF39B0F2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F4E0424A-FBC8-4119-9108-683A113BCF23}" type="pres">
      <dgm:prSet presAssocID="{30E3C35E-0797-460D-B43A-A6DDF39B0F2C}" presName="spaceRect" presStyleCnt="0"/>
      <dgm:spPr/>
    </dgm:pt>
    <dgm:pt modelId="{8D790FB1-0774-42D0-A9D9-5B74085D1494}" type="pres">
      <dgm:prSet presAssocID="{30E3C35E-0797-460D-B43A-A6DDF39B0F2C}" presName="parTx" presStyleLbl="revTx" presStyleIdx="0" presStyleCnt="3">
        <dgm:presLayoutVars>
          <dgm:chMax val="0"/>
          <dgm:chPref val="0"/>
        </dgm:presLayoutVars>
      </dgm:prSet>
      <dgm:spPr/>
    </dgm:pt>
    <dgm:pt modelId="{02483C9B-6852-4BB4-89E4-027F215182DE}" type="pres">
      <dgm:prSet presAssocID="{C8D6F852-A1C5-4483-A46D-963A17002686}" presName="sibTrans" presStyleCnt="0"/>
      <dgm:spPr/>
    </dgm:pt>
    <dgm:pt modelId="{208CEB0D-631F-432A-A747-143C1F8D160C}" type="pres">
      <dgm:prSet presAssocID="{3A4545DE-AEFC-4D43-B9EE-64B22F8A4B0B}" presName="compNode" presStyleCnt="0"/>
      <dgm:spPr/>
    </dgm:pt>
    <dgm:pt modelId="{A2ED8431-B99F-4D6A-8D0C-647C072CA930}" type="pres">
      <dgm:prSet presAssocID="{3A4545DE-AEFC-4D43-B9EE-64B22F8A4B0B}" presName="bgRect" presStyleLbl="bgShp" presStyleIdx="1" presStyleCnt="3"/>
      <dgm:spPr/>
    </dgm:pt>
    <dgm:pt modelId="{D37C4D65-BA18-4888-AE81-D8C91BE7FCBA}" type="pres">
      <dgm:prSet presAssocID="{3A4545DE-AEFC-4D43-B9EE-64B22F8A4B0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ck"/>
        </a:ext>
      </dgm:extLst>
    </dgm:pt>
    <dgm:pt modelId="{0C256547-F894-4EDB-9F8F-BE18EF0C154B}" type="pres">
      <dgm:prSet presAssocID="{3A4545DE-AEFC-4D43-B9EE-64B22F8A4B0B}" presName="spaceRect" presStyleCnt="0"/>
      <dgm:spPr/>
    </dgm:pt>
    <dgm:pt modelId="{57177604-E80E-431B-A369-CDC4619AE905}" type="pres">
      <dgm:prSet presAssocID="{3A4545DE-AEFC-4D43-B9EE-64B22F8A4B0B}" presName="parTx" presStyleLbl="revTx" presStyleIdx="1" presStyleCnt="3">
        <dgm:presLayoutVars>
          <dgm:chMax val="0"/>
          <dgm:chPref val="0"/>
        </dgm:presLayoutVars>
      </dgm:prSet>
      <dgm:spPr/>
    </dgm:pt>
    <dgm:pt modelId="{EAD3E290-2603-4309-9072-8AD092614E11}" type="pres">
      <dgm:prSet presAssocID="{966ACE28-0DC2-4048-8CF8-279F229F909E}" presName="sibTrans" presStyleCnt="0"/>
      <dgm:spPr/>
    </dgm:pt>
    <dgm:pt modelId="{D717813C-2DB8-4D6A-BD9D-DB98BFE77D2A}" type="pres">
      <dgm:prSet presAssocID="{7F443CBD-533B-4C53-B754-D6B467D12D26}" presName="compNode" presStyleCnt="0"/>
      <dgm:spPr/>
    </dgm:pt>
    <dgm:pt modelId="{D6EBAEC2-DF9A-4ED0-8AF7-96EB05B068AF}" type="pres">
      <dgm:prSet presAssocID="{7F443CBD-533B-4C53-B754-D6B467D12D26}" presName="bgRect" presStyleLbl="bgShp" presStyleIdx="2" presStyleCnt="3"/>
      <dgm:spPr/>
    </dgm:pt>
    <dgm:pt modelId="{AC6ED393-D3B8-4032-AFC6-2C56C50BC36B}" type="pres">
      <dgm:prSet presAssocID="{7F443CBD-533B-4C53-B754-D6B467D12D2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DCF6C992-B7D2-4C08-AA22-B2E623C5CC1E}" type="pres">
      <dgm:prSet presAssocID="{7F443CBD-533B-4C53-B754-D6B467D12D26}" presName="spaceRect" presStyleCnt="0"/>
      <dgm:spPr/>
    </dgm:pt>
    <dgm:pt modelId="{415EF871-2227-4EAC-B1F0-0D5A005AB225}" type="pres">
      <dgm:prSet presAssocID="{7F443CBD-533B-4C53-B754-D6B467D12D2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D1FF323-8EE9-468B-895B-537A2A87FDF0}" type="presOf" srcId="{7F443CBD-533B-4C53-B754-D6B467D12D26}" destId="{415EF871-2227-4EAC-B1F0-0D5A005AB225}" srcOrd="0" destOrd="0" presId="urn:microsoft.com/office/officeart/2018/2/layout/IconVerticalSolidList"/>
    <dgm:cxn modelId="{0C8D1A68-214B-49E2-9E1B-217FEA1A8B1B}" srcId="{103E75EF-19C1-4103-B945-0FAF81F61A84}" destId="{3A4545DE-AEFC-4D43-B9EE-64B22F8A4B0B}" srcOrd="1" destOrd="0" parTransId="{D4BB0B95-DA0D-4D21-9501-EA13EB49B270}" sibTransId="{966ACE28-0DC2-4048-8CF8-279F229F909E}"/>
    <dgm:cxn modelId="{2758A671-568B-4BBD-B729-775440FED558}" type="presOf" srcId="{30E3C35E-0797-460D-B43A-A6DDF39B0F2C}" destId="{8D790FB1-0774-42D0-A9D9-5B74085D1494}" srcOrd="0" destOrd="0" presId="urn:microsoft.com/office/officeart/2018/2/layout/IconVerticalSolidList"/>
    <dgm:cxn modelId="{D4906F83-C3D7-4D28-A60C-5D56598B66DB}" type="presOf" srcId="{3A4545DE-AEFC-4D43-B9EE-64B22F8A4B0B}" destId="{57177604-E80E-431B-A369-CDC4619AE905}" srcOrd="0" destOrd="0" presId="urn:microsoft.com/office/officeart/2018/2/layout/IconVerticalSolidList"/>
    <dgm:cxn modelId="{368A978B-0D78-4FB0-A823-C0B35FB1D566}" srcId="{103E75EF-19C1-4103-B945-0FAF81F61A84}" destId="{30E3C35E-0797-460D-B43A-A6DDF39B0F2C}" srcOrd="0" destOrd="0" parTransId="{291F3E54-7203-4F93-A331-1862152985E4}" sibTransId="{C8D6F852-A1C5-4483-A46D-963A17002686}"/>
    <dgm:cxn modelId="{158662A3-6069-48BF-8CA5-C3F0DF334770}" type="presOf" srcId="{103E75EF-19C1-4103-B945-0FAF81F61A84}" destId="{E9E7E284-C5FE-44DA-BA97-C57231D7A4C0}" srcOrd="0" destOrd="0" presId="urn:microsoft.com/office/officeart/2018/2/layout/IconVerticalSolidList"/>
    <dgm:cxn modelId="{AB64BFA5-134B-45BA-9554-E1344250CDDD}" srcId="{103E75EF-19C1-4103-B945-0FAF81F61A84}" destId="{7F443CBD-533B-4C53-B754-D6B467D12D26}" srcOrd="2" destOrd="0" parTransId="{47E9CBA1-147F-4E05-AECD-933DEA6E43A3}" sibTransId="{0FE0EF0C-7A11-403F-937F-4B4053792AC5}"/>
    <dgm:cxn modelId="{76133A04-FD9C-49B7-95E5-C72DE88F506D}" type="presParOf" srcId="{E9E7E284-C5FE-44DA-BA97-C57231D7A4C0}" destId="{2B460509-F589-4935-AF74-9C38A8B961DB}" srcOrd="0" destOrd="0" presId="urn:microsoft.com/office/officeart/2018/2/layout/IconVerticalSolidList"/>
    <dgm:cxn modelId="{3C7343BA-D705-4D2F-A817-DAF0F6E9EF0D}" type="presParOf" srcId="{2B460509-F589-4935-AF74-9C38A8B961DB}" destId="{5D5754CB-0ACA-44C0-80FE-60CACD4B83DE}" srcOrd="0" destOrd="0" presId="urn:microsoft.com/office/officeart/2018/2/layout/IconVerticalSolidList"/>
    <dgm:cxn modelId="{F27E7651-9A09-4A47-A654-406333F5F19C}" type="presParOf" srcId="{2B460509-F589-4935-AF74-9C38A8B961DB}" destId="{C440B208-7869-48E2-82BD-D554B8FBEAC1}" srcOrd="1" destOrd="0" presId="urn:microsoft.com/office/officeart/2018/2/layout/IconVerticalSolidList"/>
    <dgm:cxn modelId="{1381652B-9E44-452A-855D-3E84E2B634E8}" type="presParOf" srcId="{2B460509-F589-4935-AF74-9C38A8B961DB}" destId="{F4E0424A-FBC8-4119-9108-683A113BCF23}" srcOrd="2" destOrd="0" presId="urn:microsoft.com/office/officeart/2018/2/layout/IconVerticalSolidList"/>
    <dgm:cxn modelId="{8E6AD72F-E6FF-4811-883C-48C6C9D06B34}" type="presParOf" srcId="{2B460509-F589-4935-AF74-9C38A8B961DB}" destId="{8D790FB1-0774-42D0-A9D9-5B74085D1494}" srcOrd="3" destOrd="0" presId="urn:microsoft.com/office/officeart/2018/2/layout/IconVerticalSolidList"/>
    <dgm:cxn modelId="{60FB6C85-791A-4693-8FD7-1518237EFC7C}" type="presParOf" srcId="{E9E7E284-C5FE-44DA-BA97-C57231D7A4C0}" destId="{02483C9B-6852-4BB4-89E4-027F215182DE}" srcOrd="1" destOrd="0" presId="urn:microsoft.com/office/officeart/2018/2/layout/IconVerticalSolidList"/>
    <dgm:cxn modelId="{CE855B98-C3C0-4EC9-842B-62E73F7EE3E4}" type="presParOf" srcId="{E9E7E284-C5FE-44DA-BA97-C57231D7A4C0}" destId="{208CEB0D-631F-432A-A747-143C1F8D160C}" srcOrd="2" destOrd="0" presId="urn:microsoft.com/office/officeart/2018/2/layout/IconVerticalSolidList"/>
    <dgm:cxn modelId="{B72980BB-5E51-4CCB-B0F4-70BDA8663CB8}" type="presParOf" srcId="{208CEB0D-631F-432A-A747-143C1F8D160C}" destId="{A2ED8431-B99F-4D6A-8D0C-647C072CA930}" srcOrd="0" destOrd="0" presId="urn:microsoft.com/office/officeart/2018/2/layout/IconVerticalSolidList"/>
    <dgm:cxn modelId="{D61CA00F-CE2F-49BA-BE1D-FED24F872426}" type="presParOf" srcId="{208CEB0D-631F-432A-A747-143C1F8D160C}" destId="{D37C4D65-BA18-4888-AE81-D8C91BE7FCBA}" srcOrd="1" destOrd="0" presId="urn:microsoft.com/office/officeart/2018/2/layout/IconVerticalSolidList"/>
    <dgm:cxn modelId="{FDC49249-F576-4264-90EC-D0761873EFCF}" type="presParOf" srcId="{208CEB0D-631F-432A-A747-143C1F8D160C}" destId="{0C256547-F894-4EDB-9F8F-BE18EF0C154B}" srcOrd="2" destOrd="0" presId="urn:microsoft.com/office/officeart/2018/2/layout/IconVerticalSolidList"/>
    <dgm:cxn modelId="{DA2820B3-6CEB-4677-B37D-92EA45540B8C}" type="presParOf" srcId="{208CEB0D-631F-432A-A747-143C1F8D160C}" destId="{57177604-E80E-431B-A369-CDC4619AE905}" srcOrd="3" destOrd="0" presId="urn:microsoft.com/office/officeart/2018/2/layout/IconVerticalSolidList"/>
    <dgm:cxn modelId="{C06C4228-9955-4220-8294-C652EA1E98D0}" type="presParOf" srcId="{E9E7E284-C5FE-44DA-BA97-C57231D7A4C0}" destId="{EAD3E290-2603-4309-9072-8AD092614E11}" srcOrd="3" destOrd="0" presId="urn:microsoft.com/office/officeart/2018/2/layout/IconVerticalSolidList"/>
    <dgm:cxn modelId="{D50A02AF-BCC8-4239-85A3-A796769D2B98}" type="presParOf" srcId="{E9E7E284-C5FE-44DA-BA97-C57231D7A4C0}" destId="{D717813C-2DB8-4D6A-BD9D-DB98BFE77D2A}" srcOrd="4" destOrd="0" presId="urn:microsoft.com/office/officeart/2018/2/layout/IconVerticalSolidList"/>
    <dgm:cxn modelId="{683FB500-0EA5-46CF-B06B-0F955D0FCE85}" type="presParOf" srcId="{D717813C-2DB8-4D6A-BD9D-DB98BFE77D2A}" destId="{D6EBAEC2-DF9A-4ED0-8AF7-96EB05B068AF}" srcOrd="0" destOrd="0" presId="urn:microsoft.com/office/officeart/2018/2/layout/IconVerticalSolidList"/>
    <dgm:cxn modelId="{D574C36A-5FCE-4D41-8B60-207E15C608A2}" type="presParOf" srcId="{D717813C-2DB8-4D6A-BD9D-DB98BFE77D2A}" destId="{AC6ED393-D3B8-4032-AFC6-2C56C50BC36B}" srcOrd="1" destOrd="0" presId="urn:microsoft.com/office/officeart/2018/2/layout/IconVerticalSolidList"/>
    <dgm:cxn modelId="{38044597-53D4-4F51-8449-28F9A95166AA}" type="presParOf" srcId="{D717813C-2DB8-4D6A-BD9D-DB98BFE77D2A}" destId="{DCF6C992-B7D2-4C08-AA22-B2E623C5CC1E}" srcOrd="2" destOrd="0" presId="urn:microsoft.com/office/officeart/2018/2/layout/IconVerticalSolidList"/>
    <dgm:cxn modelId="{3514DC6B-FFEA-4101-BB3D-04CCC8907851}" type="presParOf" srcId="{D717813C-2DB8-4D6A-BD9D-DB98BFE77D2A}" destId="{415EF871-2227-4EAC-B1F0-0D5A005AB22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754CB-0ACA-44C0-80FE-60CACD4B83DE}">
      <dsp:nvSpPr>
        <dsp:cNvPr id="0" name=""/>
        <dsp:cNvSpPr/>
      </dsp:nvSpPr>
      <dsp:spPr>
        <a:xfrm>
          <a:off x="0" y="459"/>
          <a:ext cx="10753725" cy="10757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0B208-7869-48E2-82BD-D554B8FBEAC1}">
      <dsp:nvSpPr>
        <dsp:cNvPr id="0" name=""/>
        <dsp:cNvSpPr/>
      </dsp:nvSpPr>
      <dsp:spPr>
        <a:xfrm>
          <a:off x="325426" y="242512"/>
          <a:ext cx="591684" cy="5916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90FB1-0774-42D0-A9D9-5B74085D1494}">
      <dsp:nvSpPr>
        <dsp:cNvPr id="0" name=""/>
        <dsp:cNvSpPr/>
      </dsp:nvSpPr>
      <dsp:spPr>
        <a:xfrm>
          <a:off x="1242537" y="459"/>
          <a:ext cx="9511187" cy="1075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54" tIns="113854" rIns="113854" bIns="113854" numCol="1" spcCol="127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Nulägeskartläggning</a:t>
          </a:r>
          <a:r>
            <a:rPr lang="en-US" sz="1800" kern="1200" dirty="0"/>
            <a:t> </a:t>
          </a:r>
          <a:r>
            <a:rPr lang="en-US" sz="1800" kern="1200" dirty="0" err="1"/>
            <a:t>där</a:t>
          </a:r>
          <a:r>
            <a:rPr lang="en-US" sz="1800" kern="1200" dirty="0"/>
            <a:t> </a:t>
          </a:r>
          <a:r>
            <a:rPr lang="en-US" sz="1800" kern="1200" dirty="0" err="1"/>
            <a:t>utsedd</a:t>
          </a:r>
          <a:r>
            <a:rPr lang="en-US" sz="1800" kern="1200" dirty="0"/>
            <a:t> </a:t>
          </a:r>
          <a:r>
            <a:rPr lang="en-US" sz="1800" kern="1200" dirty="0" err="1"/>
            <a:t>lokal</a:t>
          </a:r>
          <a:r>
            <a:rPr lang="en-US" sz="1800" kern="1200" dirty="0"/>
            <a:t> </a:t>
          </a:r>
          <a:r>
            <a:rPr lang="en-US" sz="1800" kern="1200" dirty="0" err="1"/>
            <a:t>arbetsgrupp</a:t>
          </a:r>
          <a:r>
            <a:rPr lang="en-US" sz="1800" kern="1200" dirty="0"/>
            <a:t> </a:t>
          </a:r>
          <a:r>
            <a:rPr lang="en-US" sz="1800" kern="1200" dirty="0" err="1">
              <a:latin typeface="Calibri Light" panose="020F0302020204030204"/>
            </a:rPr>
            <a:t>utför</a:t>
          </a:r>
          <a:r>
            <a:rPr lang="en-US" sz="1800" kern="1200" dirty="0">
              <a:latin typeface="Calibri Light" panose="020F0302020204030204"/>
            </a:rPr>
            <a:t> </a:t>
          </a:r>
          <a:r>
            <a:rPr lang="en-US" sz="1800" kern="1200" dirty="0" err="1">
              <a:latin typeface="Calibri Light" panose="020F0302020204030204"/>
            </a:rPr>
            <a:t>en</a:t>
          </a:r>
          <a:r>
            <a:rPr lang="en-US" sz="1800" kern="1200" dirty="0"/>
            <a:t> </a:t>
          </a:r>
          <a:r>
            <a:rPr lang="en-US" sz="1800" kern="1200" dirty="0">
              <a:latin typeface="Calibri Light" panose="020F0302020204030204"/>
            </a:rPr>
            <a:t>GAP-</a:t>
          </a:r>
          <a:r>
            <a:rPr lang="en-US" sz="1800" kern="1200" dirty="0" err="1">
              <a:latin typeface="Calibri Light" panose="020F0302020204030204"/>
            </a:rPr>
            <a:t>analys</a:t>
          </a:r>
          <a:r>
            <a:rPr lang="en-US" sz="1800" kern="1200" dirty="0"/>
            <a:t> </a:t>
          </a:r>
          <a:r>
            <a:rPr lang="en-US" sz="1800" kern="1200" dirty="0" err="1"/>
            <a:t>januari</a:t>
          </a:r>
          <a:r>
            <a:rPr lang="en-US" sz="1800" kern="1200" dirty="0"/>
            <a:t> 2023</a:t>
          </a:r>
        </a:p>
      </dsp:txBody>
      <dsp:txXfrm>
        <a:off x="1242537" y="459"/>
        <a:ext cx="9511187" cy="1075790"/>
      </dsp:txXfrm>
    </dsp:sp>
    <dsp:sp modelId="{A2ED8431-B99F-4D6A-8D0C-647C072CA930}">
      <dsp:nvSpPr>
        <dsp:cNvPr id="0" name=""/>
        <dsp:cNvSpPr/>
      </dsp:nvSpPr>
      <dsp:spPr>
        <a:xfrm>
          <a:off x="0" y="1345197"/>
          <a:ext cx="10753725" cy="10757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C4D65-BA18-4888-AE81-D8C91BE7FCBA}">
      <dsp:nvSpPr>
        <dsp:cNvPr id="0" name=""/>
        <dsp:cNvSpPr/>
      </dsp:nvSpPr>
      <dsp:spPr>
        <a:xfrm>
          <a:off x="325426" y="1587250"/>
          <a:ext cx="591684" cy="5916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77604-E80E-431B-A369-CDC4619AE905}">
      <dsp:nvSpPr>
        <dsp:cNvPr id="0" name=""/>
        <dsp:cNvSpPr/>
      </dsp:nvSpPr>
      <dsp:spPr>
        <a:xfrm>
          <a:off x="1242537" y="1345197"/>
          <a:ext cx="9511187" cy="1075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54" tIns="113854" rIns="113854" bIns="113854" numCol="1" spcCol="127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Arbetsgruppen</a:t>
          </a:r>
          <a:r>
            <a:rPr lang="en-US" sz="1800" kern="1200" dirty="0"/>
            <a:t> (</a:t>
          </a:r>
          <a:r>
            <a:rPr lang="en-US" sz="1800" kern="1200" dirty="0" err="1"/>
            <a:t>delar</a:t>
          </a:r>
          <a:r>
            <a:rPr lang="en-US" sz="1800" kern="1200" dirty="0"/>
            <a:t> av)</a:t>
          </a:r>
          <a:r>
            <a:rPr lang="en-US" sz="1800" kern="1200" dirty="0">
              <a:latin typeface="Calibri Light" panose="020F0302020204030204"/>
            </a:rPr>
            <a:t> </a:t>
          </a:r>
          <a:r>
            <a:rPr lang="en-US" sz="1800" kern="1200" dirty="0" err="1">
              <a:latin typeface="Calibri Light" panose="020F0302020204030204"/>
            </a:rPr>
            <a:t>träffas</a:t>
          </a:r>
          <a:r>
            <a:rPr lang="en-US" sz="1800" kern="1200" dirty="0"/>
            <a:t> 2 </a:t>
          </a:r>
          <a:r>
            <a:rPr lang="en-US" sz="1800" kern="1200" dirty="0" err="1"/>
            <a:t>gånger</a:t>
          </a:r>
          <a:r>
            <a:rPr lang="en-US" sz="1800" kern="1200" dirty="0"/>
            <a:t> per </a:t>
          </a:r>
          <a:r>
            <a:rPr lang="en-US" sz="1800" kern="1200" dirty="0" err="1"/>
            <a:t>termin</a:t>
          </a:r>
          <a:r>
            <a:rPr lang="en-US" sz="1800" kern="1200" dirty="0"/>
            <a:t> för </a:t>
          </a:r>
          <a:r>
            <a:rPr lang="en-US" sz="1800" kern="1200" dirty="0" err="1"/>
            <a:t>att</a:t>
          </a:r>
          <a:r>
            <a:rPr lang="en-US" sz="1800" kern="1200" dirty="0"/>
            <a:t> </a:t>
          </a:r>
          <a:r>
            <a:rPr lang="en-US" sz="1800" kern="1200" dirty="0" err="1"/>
            <a:t>arbeta</a:t>
          </a:r>
          <a:r>
            <a:rPr lang="en-US" sz="1800" kern="1200" dirty="0"/>
            <a:t> med </a:t>
          </a:r>
          <a:r>
            <a:rPr lang="en-US" sz="1800" kern="1200" dirty="0" err="1"/>
            <a:t>åtgärder</a:t>
          </a:r>
          <a:r>
            <a:rPr lang="en-US" sz="1800" kern="1200" dirty="0"/>
            <a:t> </a:t>
          </a:r>
          <a:r>
            <a:rPr lang="en-US" sz="1800" kern="1200" dirty="0" err="1"/>
            <a:t>i</a:t>
          </a:r>
          <a:r>
            <a:rPr lang="en-US" sz="1800" kern="1200" dirty="0"/>
            <a:t> </a:t>
          </a:r>
          <a:r>
            <a:rPr lang="en-US" sz="1800" kern="1200" dirty="0" err="1"/>
            <a:t>syfte</a:t>
          </a:r>
          <a:r>
            <a:rPr lang="en-US" sz="1800" kern="1200" dirty="0"/>
            <a:t> </a:t>
          </a:r>
          <a:r>
            <a:rPr lang="en-US" sz="1800" kern="1200" dirty="0" err="1"/>
            <a:t>att</a:t>
          </a:r>
          <a:r>
            <a:rPr lang="en-US" sz="1800" kern="1200" dirty="0"/>
            <a:t> </a:t>
          </a:r>
          <a:r>
            <a:rPr lang="en-US" sz="1800" kern="1200" dirty="0" err="1"/>
            <a:t>minska</a:t>
          </a:r>
          <a:r>
            <a:rPr lang="en-US" sz="1800" kern="1200" dirty="0"/>
            <a:t> </a:t>
          </a:r>
          <a:r>
            <a:rPr lang="en-US" sz="1800" kern="1200" dirty="0" err="1"/>
            <a:t>identifierade</a:t>
          </a:r>
          <a:r>
            <a:rPr lang="en-US" sz="1800" kern="1200" dirty="0"/>
            <a:t> </a:t>
          </a:r>
          <a:r>
            <a:rPr lang="en-US" sz="1800" kern="1200" dirty="0">
              <a:latin typeface="Calibri Light" panose="020F0302020204030204"/>
            </a:rPr>
            <a:t>GAP. </a:t>
          </a:r>
          <a:r>
            <a:rPr lang="en-US" sz="1800" kern="1200" dirty="0" err="1">
              <a:latin typeface="Calibri Light" panose="020F0302020204030204"/>
            </a:rPr>
            <a:t>Avstämning</a:t>
          </a:r>
          <a:r>
            <a:rPr lang="en-US" sz="1800" kern="1200" dirty="0">
              <a:latin typeface="Calibri Light" panose="020F0302020204030204"/>
            </a:rPr>
            <a:t> mot </a:t>
          </a:r>
          <a:r>
            <a:rPr lang="en-US" sz="1800" kern="1200" dirty="0" err="1">
              <a:latin typeface="Calibri Light" panose="020F0302020204030204"/>
            </a:rPr>
            <a:t>storregionen</a:t>
          </a:r>
          <a:r>
            <a:rPr lang="en-US" sz="1800" kern="1200" dirty="0">
              <a:latin typeface="Calibri Light" panose="020F0302020204030204"/>
            </a:rPr>
            <a:t> för </a:t>
          </a:r>
          <a:r>
            <a:rPr lang="en-US" sz="1800" kern="1200" dirty="0" err="1">
              <a:latin typeface="Calibri Light" panose="020F0302020204030204"/>
            </a:rPr>
            <a:t>lägesuppdatering</a:t>
          </a:r>
          <a:r>
            <a:rPr lang="en-US" sz="1800" kern="1200" dirty="0">
              <a:latin typeface="Calibri Light" panose="020F0302020204030204"/>
            </a:rPr>
            <a:t>. </a:t>
          </a:r>
          <a:endParaRPr lang="en-US" sz="1800" kern="1200" dirty="0"/>
        </a:p>
      </dsp:txBody>
      <dsp:txXfrm>
        <a:off x="1242537" y="1345197"/>
        <a:ext cx="9511187" cy="1075790"/>
      </dsp:txXfrm>
    </dsp:sp>
    <dsp:sp modelId="{D6EBAEC2-DF9A-4ED0-8AF7-96EB05B068AF}">
      <dsp:nvSpPr>
        <dsp:cNvPr id="0" name=""/>
        <dsp:cNvSpPr/>
      </dsp:nvSpPr>
      <dsp:spPr>
        <a:xfrm>
          <a:off x="0" y="2689935"/>
          <a:ext cx="10753725" cy="10757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ED393-D3B8-4032-AFC6-2C56C50BC36B}">
      <dsp:nvSpPr>
        <dsp:cNvPr id="0" name=""/>
        <dsp:cNvSpPr/>
      </dsp:nvSpPr>
      <dsp:spPr>
        <a:xfrm>
          <a:off x="325426" y="2931987"/>
          <a:ext cx="591684" cy="5916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EF871-2227-4EAC-B1F0-0D5A005AB225}">
      <dsp:nvSpPr>
        <dsp:cNvPr id="0" name=""/>
        <dsp:cNvSpPr/>
      </dsp:nvSpPr>
      <dsp:spPr>
        <a:xfrm>
          <a:off x="1242537" y="2689935"/>
          <a:ext cx="9511187" cy="1075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54" tIns="113854" rIns="113854" bIns="11385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Arbetet</a:t>
          </a:r>
          <a:r>
            <a:rPr lang="en-US" sz="1800" kern="1200" dirty="0"/>
            <a:t> </a:t>
          </a:r>
          <a:r>
            <a:rPr lang="en-US" sz="1800" kern="1200" dirty="0" err="1"/>
            <a:t>avslutas</a:t>
          </a:r>
          <a:r>
            <a:rPr lang="en-US" sz="1800" kern="1200" dirty="0"/>
            <a:t> </a:t>
          </a:r>
          <a:r>
            <a:rPr lang="en-US" sz="1800" kern="1200" dirty="0" err="1"/>
            <a:t>hösten</a:t>
          </a:r>
          <a:r>
            <a:rPr lang="en-US" sz="1800" kern="1200" dirty="0"/>
            <a:t> 2024 </a:t>
          </a:r>
          <a:r>
            <a:rPr lang="en-US" sz="1800" kern="1200" dirty="0" err="1"/>
            <a:t>och</a:t>
          </a:r>
          <a:r>
            <a:rPr lang="en-US" sz="1800" kern="1200" dirty="0"/>
            <a:t> </a:t>
          </a:r>
          <a:r>
            <a:rPr lang="en-US" sz="1800" kern="1200" dirty="0" err="1"/>
            <a:t>kommuniceras</a:t>
          </a:r>
          <a:r>
            <a:rPr lang="en-US" sz="1800" kern="1200" dirty="0"/>
            <a:t> </a:t>
          </a:r>
          <a:r>
            <a:rPr lang="en-US" sz="1800" kern="1200" dirty="0" err="1"/>
            <a:t>ut</a:t>
          </a:r>
          <a:r>
            <a:rPr lang="en-US" sz="1800" kern="1200" dirty="0"/>
            <a:t> till </a:t>
          </a:r>
          <a:r>
            <a:rPr lang="en-US" sz="1800" kern="1200" dirty="0" err="1"/>
            <a:t>berörda</a:t>
          </a:r>
          <a:r>
            <a:rPr lang="en-US" sz="1800" kern="1200" dirty="0"/>
            <a:t> </a:t>
          </a:r>
          <a:r>
            <a:rPr lang="en-US" sz="1800" kern="1200" dirty="0" err="1"/>
            <a:t>verksamheter</a:t>
          </a:r>
          <a:r>
            <a:rPr lang="en-US" sz="1800" kern="1200" dirty="0"/>
            <a:t> via </a:t>
          </a:r>
          <a:r>
            <a:rPr lang="en-US" sz="1800" kern="1200" dirty="0" err="1"/>
            <a:t>kommunikationsinsats</a:t>
          </a:r>
          <a:r>
            <a:rPr lang="en-US" sz="1800" kern="1200" dirty="0"/>
            <a:t> </a:t>
          </a:r>
          <a:r>
            <a:rPr lang="en-US" sz="1800" kern="1200" dirty="0" err="1"/>
            <a:t>tillsammans</a:t>
          </a:r>
          <a:r>
            <a:rPr lang="en-US" sz="1800" kern="1200" dirty="0"/>
            <a:t> med </a:t>
          </a:r>
          <a:r>
            <a:rPr lang="en-US" sz="1800" kern="1200" dirty="0" err="1">
              <a:latin typeface="Calibri Light" panose="020F0302020204030204"/>
            </a:rPr>
            <a:t>breddinförandet</a:t>
          </a:r>
          <a:r>
            <a:rPr lang="en-US" sz="1800" kern="1200" dirty="0"/>
            <a:t> av </a:t>
          </a:r>
          <a:r>
            <a:rPr lang="en-US" sz="1800" kern="1200" dirty="0" err="1">
              <a:latin typeface="Calibri Light" panose="020F0302020204030204"/>
            </a:rPr>
            <a:t>Digitala</a:t>
          </a:r>
          <a:r>
            <a:rPr lang="en-US" sz="1800" kern="1200" dirty="0"/>
            <a:t> </a:t>
          </a:r>
          <a:r>
            <a:rPr lang="en-US" sz="1800" kern="1200" dirty="0" err="1"/>
            <a:t>smärtskolan</a:t>
          </a:r>
          <a:r>
            <a:rPr lang="en-US" sz="1800" kern="1200" dirty="0"/>
            <a:t> </a:t>
          </a:r>
          <a:r>
            <a:rPr lang="en-US" sz="1800" kern="1200" dirty="0" err="1"/>
            <a:t>samt</a:t>
          </a:r>
          <a:r>
            <a:rPr lang="en-US" sz="1800" kern="1200" dirty="0"/>
            <a:t> </a:t>
          </a:r>
          <a:r>
            <a:rPr lang="en-US" sz="1800" kern="1200" dirty="0" err="1"/>
            <a:t>denna</a:t>
          </a:r>
          <a:r>
            <a:rPr lang="en-US" sz="1800" kern="1200" dirty="0"/>
            <a:t> presentation </a:t>
          </a:r>
          <a:r>
            <a:rPr lang="en-US" sz="1800" kern="1200" dirty="0">
              <a:latin typeface="Calibri Light" panose="020F0302020204030204"/>
            </a:rPr>
            <a:t>med</a:t>
          </a:r>
          <a:r>
            <a:rPr lang="en-US" sz="1800" kern="1200" dirty="0"/>
            <a:t> </a:t>
          </a:r>
          <a:r>
            <a:rPr lang="en-US" sz="1800" kern="1200" dirty="0" err="1"/>
            <a:t>tillhörande</a:t>
          </a:r>
          <a:r>
            <a:rPr lang="en-US" sz="1800" kern="1200" dirty="0"/>
            <a:t> </a:t>
          </a:r>
          <a:r>
            <a:rPr lang="en-US" sz="1800" kern="1200" dirty="0" err="1">
              <a:latin typeface="Calibri Light" panose="020F0302020204030204"/>
            </a:rPr>
            <a:t>checklista</a:t>
          </a:r>
          <a:endParaRPr lang="en-US" sz="1800" kern="1200" dirty="0" err="1"/>
        </a:p>
      </dsp:txBody>
      <dsp:txXfrm>
        <a:off x="1242537" y="2689935"/>
        <a:ext cx="9511187" cy="1075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30T01:07:32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5750 5503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9DBA4-6932-4F48-BE44-628DFE64C97C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B5825-F163-49BC-BFAB-A566047AAF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050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sp.regionvarmland.se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ea typeface="Calibri"/>
                <a:cs typeface="Calibri"/>
              </a:rPr>
              <a:t>Tillkom</a:t>
            </a:r>
            <a:r>
              <a:rPr lang="en-US" dirty="0">
                <a:latin typeface="Calibri"/>
                <a:ea typeface="Calibri"/>
                <a:cs typeface="Calibri"/>
              </a:rPr>
              <a:t> 2023 </a:t>
            </a:r>
            <a:r>
              <a:rPr lang="en-US" dirty="0" err="1">
                <a:latin typeface="Calibri"/>
                <a:ea typeface="Calibri"/>
                <a:cs typeface="Calibri"/>
              </a:rPr>
              <a:t>efter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kartläggning</a:t>
            </a:r>
            <a:r>
              <a:rPr lang="en-US" dirty="0">
                <a:latin typeface="Calibri"/>
                <a:ea typeface="Calibri"/>
                <a:cs typeface="Calibri"/>
              </a:rPr>
              <a:t> sedan 2016  Det </a:t>
            </a:r>
            <a:r>
              <a:rPr lang="en-US" dirty="0" err="1">
                <a:latin typeface="Calibri"/>
                <a:ea typeface="Calibri"/>
                <a:cs typeface="Calibri"/>
              </a:rPr>
              <a:t>finns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tillräckligt</a:t>
            </a:r>
            <a:r>
              <a:rPr lang="en-US" dirty="0">
                <a:latin typeface="Calibri"/>
                <a:ea typeface="Calibri"/>
                <a:cs typeface="Calibri"/>
              </a:rPr>
              <a:t> med </a:t>
            </a:r>
            <a:r>
              <a:rPr lang="en-US" dirty="0" err="1">
                <a:latin typeface="Calibri"/>
                <a:ea typeface="Calibri"/>
                <a:cs typeface="Calibri"/>
              </a:rPr>
              <a:t>underlag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insamlat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från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patienter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och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vårdgivare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kring</a:t>
            </a:r>
            <a:r>
              <a:rPr lang="en-US" dirty="0">
                <a:latin typeface="Calibri"/>
                <a:ea typeface="Calibri"/>
                <a:cs typeface="Calibri"/>
              </a:rPr>
              <a:t> de </a:t>
            </a:r>
            <a:r>
              <a:rPr lang="en-US" dirty="0" err="1">
                <a:latin typeface="Calibri"/>
                <a:ea typeface="Calibri"/>
                <a:cs typeface="Calibri"/>
              </a:rPr>
              <a:t>utmaningar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som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idag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finns</a:t>
            </a:r>
            <a:r>
              <a:rPr lang="en-US" dirty="0">
                <a:latin typeface="Calibri"/>
                <a:ea typeface="Calibri"/>
                <a:cs typeface="Calibri"/>
              </a:rPr>
              <a:t> med </a:t>
            </a:r>
            <a:r>
              <a:rPr lang="en-US" dirty="0" err="1">
                <a:latin typeface="Calibri"/>
                <a:ea typeface="Calibri"/>
                <a:cs typeface="Calibri"/>
              </a:rPr>
              <a:t>ett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varierande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beskrivet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uppdrag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kring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långvarig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smärta</a:t>
            </a:r>
            <a:r>
              <a:rPr lang="en-US" dirty="0">
                <a:latin typeface="Calibri"/>
                <a:ea typeface="Calibri"/>
                <a:cs typeface="Calibri"/>
              </a:rPr>
              <a:t>, </a:t>
            </a:r>
            <a:r>
              <a:rPr lang="en-US" dirty="0" err="1">
                <a:latin typeface="Calibri"/>
                <a:ea typeface="Calibri"/>
                <a:cs typeface="Calibri"/>
              </a:rPr>
              <a:t>tillgång</a:t>
            </a:r>
            <a:r>
              <a:rPr lang="en-US" dirty="0">
                <a:latin typeface="Calibri"/>
                <a:ea typeface="Calibri"/>
                <a:cs typeface="Calibri"/>
              </a:rPr>
              <a:t> till multimodal </a:t>
            </a:r>
            <a:r>
              <a:rPr lang="en-US" dirty="0" err="1">
                <a:latin typeface="Calibri"/>
                <a:ea typeface="Calibri"/>
                <a:cs typeface="Calibri"/>
              </a:rPr>
              <a:t>rehabilitering</a:t>
            </a:r>
            <a:r>
              <a:rPr lang="en-US" dirty="0">
                <a:latin typeface="Calibri"/>
                <a:ea typeface="Calibri"/>
                <a:cs typeface="Calibri"/>
              </a:rPr>
              <a:t>, </a:t>
            </a:r>
            <a:r>
              <a:rPr lang="en-US" dirty="0" err="1">
                <a:latin typeface="Calibri"/>
                <a:ea typeface="Calibri"/>
                <a:cs typeface="Calibri"/>
              </a:rPr>
              <a:t>smärtspecialister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samt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registrering</a:t>
            </a:r>
            <a:r>
              <a:rPr lang="en-US" dirty="0">
                <a:latin typeface="Calibri"/>
                <a:ea typeface="Calibri"/>
                <a:cs typeface="Calibri"/>
              </a:rPr>
              <a:t> I </a:t>
            </a:r>
            <a:r>
              <a:rPr lang="en-US" dirty="0" err="1">
                <a:latin typeface="Calibri"/>
                <a:ea typeface="Calibri"/>
                <a:cs typeface="Calibri"/>
              </a:rPr>
              <a:t>kvalitetsregister</a:t>
            </a:r>
            <a:r>
              <a:rPr lang="en-US" dirty="0">
                <a:latin typeface="Calibri"/>
                <a:ea typeface="Calibri"/>
                <a:cs typeface="Calibri"/>
              </a:rPr>
              <a:t>. - </a:t>
            </a:r>
            <a:r>
              <a:rPr lang="en-US" dirty="0" err="1">
                <a:latin typeface="Calibri"/>
                <a:ea typeface="Calibri"/>
                <a:cs typeface="Calibri"/>
              </a:rPr>
              <a:t>som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alltid</a:t>
            </a:r>
            <a:r>
              <a:rPr lang="en-US" dirty="0">
                <a:latin typeface="Calibri"/>
                <a:ea typeface="Calibri"/>
                <a:cs typeface="Calibri"/>
              </a:rPr>
              <a:t> med </a:t>
            </a:r>
            <a:r>
              <a:rPr lang="en-US" dirty="0" err="1">
                <a:latin typeface="Calibri"/>
                <a:ea typeface="Calibri"/>
                <a:cs typeface="Calibri"/>
              </a:rPr>
              <a:t>vårdförlopp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är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syftet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att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förenkla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och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standardisera</a:t>
            </a:r>
            <a:r>
              <a:rPr lang="en-US" dirty="0">
                <a:latin typeface="Calibri"/>
                <a:ea typeface="Calibri"/>
                <a:cs typeface="Calibri"/>
              </a:rPr>
              <a:t> optimal </a:t>
            </a:r>
            <a:r>
              <a:rPr lang="en-US" dirty="0" err="1">
                <a:latin typeface="Calibri"/>
                <a:ea typeface="Calibri"/>
                <a:cs typeface="Calibri"/>
              </a:rPr>
              <a:t>jämlik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vård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på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nationell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och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här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i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detalj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även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på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lokal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nivå</a:t>
            </a:r>
            <a:r>
              <a:rPr lang="en-US" dirty="0">
                <a:latin typeface="Calibri"/>
                <a:ea typeface="Calibri"/>
                <a:cs typeface="Calibri"/>
              </a:rPr>
              <a:t>. </a:t>
            </a:r>
            <a:r>
              <a:rPr lang="en-US" dirty="0" err="1">
                <a:latin typeface="Calibri"/>
                <a:ea typeface="Calibri"/>
                <a:cs typeface="Calibri"/>
              </a:rPr>
              <a:t>Arbetet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fortskrider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nationellt</a:t>
            </a:r>
            <a:r>
              <a:rPr lang="en-US" dirty="0">
                <a:latin typeface="Calibri"/>
                <a:ea typeface="Calibri"/>
                <a:cs typeface="Calibri"/>
              </a:rPr>
              <a:t> I </a:t>
            </a:r>
            <a:r>
              <a:rPr lang="en-US" dirty="0" err="1">
                <a:latin typeface="Calibri"/>
                <a:ea typeface="Calibri"/>
                <a:cs typeface="Calibri"/>
              </a:rPr>
              <a:t>olika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faser</a:t>
            </a:r>
            <a:r>
              <a:rPr lang="en-US" dirty="0">
                <a:latin typeface="Calibri"/>
                <a:ea typeface="Calibri"/>
                <a:cs typeface="Calibri"/>
              </a:rPr>
              <a:t>. </a:t>
            </a:r>
            <a:endParaRPr lang="en-US" dirty="0">
              <a:latin typeface="Aptos" panose="02110004020202020204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B5825-F163-49BC-BFAB-A566047AAF1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0411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ea typeface="Calibri"/>
                <a:cs typeface="Calibri"/>
              </a:rPr>
              <a:t>Våren</a:t>
            </a:r>
            <a:r>
              <a:rPr lang="en-US" dirty="0">
                <a:latin typeface="Calibri"/>
                <a:ea typeface="Calibri"/>
                <a:cs typeface="Calibri"/>
              </a:rPr>
              <a:t> 2024 med </a:t>
            </a:r>
            <a:r>
              <a:rPr lang="en-US" dirty="0" err="1">
                <a:latin typeface="Calibri"/>
                <a:ea typeface="Calibri"/>
                <a:cs typeface="Calibri"/>
              </a:rPr>
              <a:t>utvärdering</a:t>
            </a:r>
            <a:r>
              <a:rPr lang="en-US" dirty="0">
                <a:latin typeface="Calibri"/>
                <a:ea typeface="Calibri"/>
                <a:cs typeface="Calibri"/>
              </a:rPr>
              <a:t> under </a:t>
            </a:r>
            <a:r>
              <a:rPr lang="en-US" dirty="0" err="1">
                <a:latin typeface="Calibri"/>
                <a:ea typeface="Calibri"/>
                <a:cs typeface="Calibri"/>
              </a:rPr>
              <a:t>hösten</a:t>
            </a:r>
            <a:r>
              <a:rPr lang="en-US" dirty="0"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B5825-F163-49BC-BFAB-A566047AAF12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643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07054-1672-FCC3-2913-12BA07DE0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FD7908-1194-FF2D-A95E-360A7B117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AA80C9-0CA1-1B6B-E513-0168CEA5B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  <a:p>
            <a:pPr>
              <a:spcBef>
                <a:spcPts val="1200"/>
              </a:spcBef>
            </a:pPr>
            <a:r>
              <a:rPr lang="sv-SE" i="1" dirty="0"/>
              <a:t>Låg tröskel för </a:t>
            </a:r>
            <a:r>
              <a:rPr lang="sv-SE" i="1" dirty="0" err="1"/>
              <a:t>inklusion</a:t>
            </a:r>
            <a:r>
              <a:rPr lang="sv-SE" i="1" dirty="0"/>
              <a:t>, allmängiltig kunskap som passar generell patient. Ingen </a:t>
            </a:r>
            <a:r>
              <a:rPr lang="sv-SE" i="1" dirty="0" err="1"/>
              <a:t>exklusion</a:t>
            </a:r>
            <a:r>
              <a:rPr lang="sv-SE" i="1" dirty="0"/>
              <a:t>, dock förståelse för biopsykosocial påverkan avhängigt om man varit motiverad att fullfölja. "Kostnaden" personalresurs, ej gruppallokering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F6B27-6E32-849C-9303-4E3562E63F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B5825-F163-49BC-BFAB-A566047AAF12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6161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27FC8-6F33-9F8F-32E9-EBC77824B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808D88-97E1-BAFB-50BA-E2D429B541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A97712-2CBC-DAA9-ED52-E6C4425B79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Målsättning att förbättra fysiska besök genom bättre förberedelser och riktade frågeställningar. Därtill  frigjord administration för behandlare genom minskad pappershantering och stor del egenarbete med reflektionsuppgifter som finns lagrat i systemet.</a:t>
            </a:r>
          </a:p>
          <a:p>
            <a:pPr>
              <a:spcBef>
                <a:spcPts val="1200"/>
              </a:spcBef>
            </a:pPr>
            <a:endParaRPr lang="sv-SE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967EB-DA00-2488-6CEB-AD01AC8341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B5825-F163-49BC-BFAB-A566047AAF12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770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12- 16v, </a:t>
            </a:r>
            <a:r>
              <a:rPr lang="en-US" dirty="0" err="1">
                <a:latin typeface="Calibri"/>
                <a:ea typeface="Calibri"/>
                <a:cs typeface="Calibri"/>
              </a:rPr>
              <a:t>en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behandlare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oavhängigt</a:t>
            </a:r>
            <a:r>
              <a:rPr lang="en-US" dirty="0">
                <a:latin typeface="Calibri"/>
                <a:ea typeface="Calibri"/>
                <a:cs typeface="Calibri"/>
              </a:rPr>
              <a:t> profession. Ej MBT. </a:t>
            </a:r>
            <a:r>
              <a:rPr lang="en-US" dirty="0" err="1">
                <a:latin typeface="Calibri"/>
                <a:ea typeface="Calibri"/>
                <a:cs typeface="Calibri"/>
              </a:rPr>
              <a:t>Initialt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telefonuppföljning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B5825-F163-49BC-BFAB-A566047AAF12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2032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E5820-1D4B-2876-31E0-9C8A96B4D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7C05CF-61A4-3AD1-B719-D0244ACFF2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3DD4E5-34F3-A87B-E248-3286DCC48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12- 16v, </a:t>
            </a:r>
            <a:r>
              <a:rPr lang="en-US" dirty="0" err="1">
                <a:latin typeface="Calibri"/>
                <a:ea typeface="Calibri"/>
                <a:cs typeface="Calibri"/>
              </a:rPr>
              <a:t>en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behandlare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oavhängigt</a:t>
            </a:r>
            <a:r>
              <a:rPr lang="en-US" dirty="0">
                <a:latin typeface="Calibri"/>
                <a:ea typeface="Calibri"/>
                <a:cs typeface="Calibri"/>
              </a:rPr>
              <a:t> profession. Ej MBT. </a:t>
            </a:r>
            <a:r>
              <a:rPr lang="en-US" dirty="0" err="1">
                <a:latin typeface="Calibri"/>
                <a:ea typeface="Calibri"/>
                <a:cs typeface="Calibri"/>
              </a:rPr>
              <a:t>Initialt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telefonuppföljning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AA2C5-96BB-9A85-54DE-B68B57268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B5825-F163-49BC-BFAB-A566047AAF12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7310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Komma </a:t>
            </a:r>
            <a:r>
              <a:rPr lang="en-US" err="1"/>
              <a:t>i</a:t>
            </a:r>
            <a:r>
              <a:rPr lang="en-US" dirty="0"/>
              <a:t> </a:t>
            </a:r>
            <a:r>
              <a:rPr lang="en-US" err="1"/>
              <a:t>gång</a:t>
            </a:r>
            <a:r>
              <a:rPr lang="en-US" dirty="0"/>
              <a:t> med </a:t>
            </a:r>
            <a:r>
              <a:rPr lang="en-US" err="1"/>
              <a:t>Digitala</a:t>
            </a:r>
            <a:r>
              <a:rPr lang="en-US" dirty="0"/>
              <a:t> </a:t>
            </a:r>
            <a:r>
              <a:rPr lang="en-US" err="1"/>
              <a:t>smärtskolan</a:t>
            </a:r>
            <a:r>
              <a:rPr lang="en-US" dirty="0"/>
              <a:t>, </a:t>
            </a:r>
            <a:r>
              <a:rPr lang="en-US" err="1"/>
              <a:t>ärende</a:t>
            </a:r>
            <a:r>
              <a:rPr lang="en-US" dirty="0"/>
              <a:t> </a:t>
            </a:r>
            <a:r>
              <a:rPr lang="en-US" err="1"/>
              <a:t>i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Kundwebben </a:t>
            </a:r>
            <a:r>
              <a:rPr lang="en-US" dirty="0"/>
              <a:t>med </a:t>
            </a:r>
            <a:r>
              <a:rPr lang="en-US" err="1"/>
              <a:t>rubrik</a:t>
            </a:r>
            <a:r>
              <a:rPr lang="en-US" dirty="0"/>
              <a:t> "</a:t>
            </a:r>
            <a:r>
              <a:rPr lang="en-US" err="1"/>
              <a:t>Digitala</a:t>
            </a:r>
            <a:r>
              <a:rPr lang="en-US" dirty="0"/>
              <a:t> </a:t>
            </a:r>
            <a:r>
              <a:rPr lang="en-US" err="1"/>
              <a:t>smärtskolan</a:t>
            </a:r>
            <a:r>
              <a:rPr lang="en-US" dirty="0"/>
              <a:t>". </a:t>
            </a:r>
          </a:p>
          <a:p>
            <a:pPr marL="171450" indent="-171450">
              <a:buFont typeface="Arial"/>
              <a:buChar char="•"/>
            </a:pPr>
            <a:r>
              <a:rPr lang="en-US" err="1"/>
              <a:t>Verksamhet</a:t>
            </a:r>
            <a:endParaRPr lang="en-US" dirty="0" err="1"/>
          </a:p>
          <a:p>
            <a:pPr marL="171450" indent="-171450">
              <a:buFont typeface="Arial"/>
              <a:buChar char="•"/>
            </a:pPr>
            <a:r>
              <a:rPr lang="en-US" dirty="0" err="1"/>
              <a:t>Kontaktperson</a:t>
            </a:r>
          </a:p>
          <a:p>
            <a:pPr marL="171450" indent="-171450">
              <a:buFont typeface="Arial"/>
              <a:buChar char="•"/>
            </a:pPr>
            <a:r>
              <a:rPr lang="en-US" dirty="0" err="1"/>
              <a:t>Önskat</a:t>
            </a:r>
            <a:r>
              <a:rPr lang="en-US" dirty="0"/>
              <a:t> </a:t>
            </a:r>
            <a:r>
              <a:rPr lang="en-US" dirty="0" err="1"/>
              <a:t>startdatum</a:t>
            </a:r>
          </a:p>
          <a:p>
            <a:pPr marL="171450" indent="-171450">
              <a:buFont typeface="Arial"/>
              <a:buChar char="•"/>
            </a:pP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HSA-id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behandlare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administratör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B5825-F163-49BC-BFAB-A566047AAF12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245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CA19C-8083-D490-2100-310FD6478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1285EF-E9ED-0078-4FD4-0188470AC4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3CAC61-CCD6-D1DC-6415-5A208B036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7% </a:t>
            </a:r>
            <a:r>
              <a:rPr lang="en-US" dirty="0" err="1">
                <a:latin typeface="Calibri"/>
                <a:ea typeface="Calibri"/>
                <a:cs typeface="Calibri"/>
              </a:rPr>
              <a:t>söker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vård</a:t>
            </a:r>
            <a:r>
              <a:rPr lang="en-US" dirty="0">
                <a:latin typeface="Calibri"/>
                <a:ea typeface="Calibri"/>
                <a:cs typeface="Calibri"/>
              </a:rPr>
              <a:t>, 25% av de </a:t>
            </a:r>
            <a:r>
              <a:rPr lang="en-US" dirty="0" err="1">
                <a:latin typeface="Calibri"/>
                <a:ea typeface="Calibri"/>
                <a:cs typeface="Calibri"/>
              </a:rPr>
              <a:t>vårdsökande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är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resurskrävande</a:t>
            </a:r>
            <a:r>
              <a:rPr lang="en-US" dirty="0">
                <a:latin typeface="Calibri"/>
                <a:ea typeface="Calibri"/>
                <a:cs typeface="Calibri"/>
              </a:rPr>
              <a:t>. </a:t>
            </a:r>
            <a:r>
              <a:rPr lang="en-US" dirty="0" err="1">
                <a:latin typeface="Calibri"/>
                <a:ea typeface="Calibri"/>
                <a:cs typeface="Calibri"/>
              </a:rPr>
              <a:t>Långvarig</a:t>
            </a:r>
            <a:r>
              <a:rPr lang="en-US" dirty="0">
                <a:latin typeface="Calibri"/>
                <a:ea typeface="Calibri"/>
                <a:cs typeface="Calibri"/>
              </a:rPr>
              <a:t> smärta tillsammans med </a:t>
            </a:r>
            <a:r>
              <a:rPr lang="en-US" dirty="0" err="1">
                <a:latin typeface="Calibri"/>
                <a:ea typeface="Calibri"/>
                <a:cs typeface="Calibri"/>
              </a:rPr>
              <a:t>psykisk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ohäls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vanligaste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orsaken</a:t>
            </a:r>
            <a:r>
              <a:rPr lang="en-US" dirty="0">
                <a:latin typeface="Calibri"/>
                <a:ea typeface="Calibri"/>
                <a:cs typeface="Calibri"/>
              </a:rPr>
              <a:t> till </a:t>
            </a:r>
            <a:r>
              <a:rPr lang="en-US" dirty="0" err="1">
                <a:latin typeface="Calibri"/>
                <a:ea typeface="Calibri"/>
                <a:cs typeface="Calibri"/>
              </a:rPr>
              <a:t>långtidssjukskrvining</a:t>
            </a:r>
            <a:r>
              <a:rPr lang="en-US" dirty="0">
                <a:latin typeface="Calibri"/>
                <a:ea typeface="Calibri"/>
                <a:cs typeface="Calibri"/>
              </a:rPr>
              <a:t>.  </a:t>
            </a:r>
            <a:r>
              <a:rPr lang="en-US" dirty="0" err="1">
                <a:latin typeface="Calibri"/>
                <a:ea typeface="Calibri"/>
                <a:cs typeface="Calibri"/>
              </a:rPr>
              <a:t>Syfte</a:t>
            </a:r>
            <a:r>
              <a:rPr lang="en-US" dirty="0">
                <a:latin typeface="Calibri"/>
                <a:ea typeface="Calibri"/>
                <a:cs typeface="Calibri"/>
              </a:rPr>
              <a:t>: </a:t>
            </a:r>
            <a:r>
              <a:rPr lang="en-US" dirty="0" err="1">
                <a:latin typeface="Calibri"/>
                <a:ea typeface="Calibri"/>
                <a:cs typeface="Calibri"/>
              </a:rPr>
              <a:t>Genom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förbättrad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kartläggning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öka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inflöde</a:t>
            </a:r>
            <a:r>
              <a:rPr lang="en-US" dirty="0">
                <a:latin typeface="Calibri"/>
                <a:ea typeface="Calibri"/>
                <a:cs typeface="Calibri"/>
              </a:rPr>
              <a:t> till </a:t>
            </a:r>
            <a:r>
              <a:rPr lang="en-US" dirty="0" err="1">
                <a:latin typeface="Calibri"/>
                <a:ea typeface="Calibri"/>
                <a:cs typeface="Calibri"/>
              </a:rPr>
              <a:t>konkret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fortsatt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vård</a:t>
            </a:r>
            <a:r>
              <a:rPr lang="en-US" dirty="0">
                <a:latin typeface="Calibri"/>
                <a:ea typeface="Calibri"/>
                <a:cs typeface="Calibri"/>
              </a:rPr>
              <a:t> för </a:t>
            </a:r>
            <a:r>
              <a:rPr lang="en-US" dirty="0" err="1">
                <a:latin typeface="Calibri"/>
                <a:ea typeface="Calibri"/>
                <a:cs typeface="Calibri"/>
              </a:rPr>
              <a:t>att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stävja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utveckling</a:t>
            </a:r>
            <a:r>
              <a:rPr lang="en-US" dirty="0">
                <a:latin typeface="Calibri"/>
                <a:ea typeface="Calibri"/>
                <a:cs typeface="Calibri"/>
              </a:rPr>
              <a:t> av </a:t>
            </a:r>
            <a:r>
              <a:rPr lang="en-US" dirty="0" err="1">
                <a:latin typeface="Calibri"/>
                <a:ea typeface="Calibri"/>
                <a:cs typeface="Calibri"/>
              </a:rPr>
              <a:t>långvarigt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lidande</a:t>
            </a:r>
            <a:r>
              <a:rPr lang="en-US" dirty="0">
                <a:latin typeface="Calibri"/>
                <a:ea typeface="Calibri"/>
                <a:cs typeface="Calibri"/>
              </a:rPr>
              <a:t> redan </a:t>
            </a:r>
            <a:r>
              <a:rPr lang="en-US" dirty="0" err="1">
                <a:latin typeface="Calibri"/>
                <a:ea typeface="Calibri"/>
                <a:cs typeface="Calibri"/>
              </a:rPr>
              <a:t>på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primärvårdsnivå</a:t>
            </a:r>
            <a:r>
              <a:rPr lang="en-US" dirty="0">
                <a:latin typeface="Calibri"/>
                <a:ea typeface="Calibri"/>
                <a:cs typeface="Calibri"/>
              </a:rPr>
              <a:t>, </a:t>
            </a:r>
            <a:r>
              <a:rPr lang="en-US" dirty="0" err="1">
                <a:latin typeface="Calibri"/>
                <a:ea typeface="Calibri"/>
                <a:cs typeface="Calibri"/>
              </a:rPr>
              <a:t>detta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bl.a</a:t>
            </a:r>
            <a:r>
              <a:rPr lang="en-US" dirty="0">
                <a:latin typeface="Calibri"/>
                <a:ea typeface="Calibri"/>
                <a:cs typeface="Calibri"/>
              </a:rPr>
              <a:t>. </a:t>
            </a:r>
            <a:r>
              <a:rPr lang="en-US" dirty="0" err="1">
                <a:latin typeface="Calibri"/>
                <a:ea typeface="Calibri"/>
                <a:cs typeface="Calibri"/>
              </a:rPr>
              <a:t>genom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en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förbättrad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kunskap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kring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långvarig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smärta</a:t>
            </a:r>
            <a:r>
              <a:rPr lang="en-US" dirty="0">
                <a:latin typeface="Calibri"/>
                <a:ea typeface="Calibri"/>
                <a:cs typeface="Calibri"/>
              </a:rPr>
              <a:t> för </a:t>
            </a:r>
            <a:r>
              <a:rPr lang="en-US" dirty="0" err="1">
                <a:latin typeface="Calibri"/>
                <a:ea typeface="Calibri"/>
                <a:cs typeface="Calibri"/>
              </a:rPr>
              <a:t>att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främja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ett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fruktsamt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bemötande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och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möjliggöra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förutsättningar</a:t>
            </a:r>
            <a:r>
              <a:rPr lang="en-US" dirty="0">
                <a:latin typeface="Calibri"/>
                <a:ea typeface="Calibri"/>
                <a:cs typeface="Calibri"/>
              </a:rPr>
              <a:t> för pat </a:t>
            </a:r>
            <a:r>
              <a:rPr lang="en-US" dirty="0" err="1">
                <a:latin typeface="Calibri"/>
                <a:ea typeface="Calibri"/>
                <a:cs typeface="Calibri"/>
              </a:rPr>
              <a:t>att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fortsätta</a:t>
            </a:r>
            <a:r>
              <a:rPr lang="en-US" dirty="0">
                <a:latin typeface="Calibri"/>
                <a:ea typeface="Calibri"/>
                <a:cs typeface="Calibri"/>
              </a:rPr>
              <a:t> med </a:t>
            </a:r>
            <a:r>
              <a:rPr lang="en-US" dirty="0" err="1">
                <a:latin typeface="Calibri"/>
                <a:ea typeface="Calibri"/>
                <a:cs typeface="Calibri"/>
              </a:rPr>
              <a:t>egenvårdsåtgärder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och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därigeom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bättre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resurseffektivitet</a:t>
            </a:r>
            <a:r>
              <a:rPr lang="en-US" dirty="0">
                <a:latin typeface="Calibri"/>
                <a:ea typeface="Calibri"/>
                <a:cs typeface="Calibri"/>
              </a:rPr>
              <a:t>. </a:t>
            </a:r>
            <a:r>
              <a:rPr lang="en-US" dirty="0" err="1">
                <a:latin typeface="Calibri"/>
                <a:ea typeface="Calibri"/>
                <a:cs typeface="Calibri"/>
              </a:rPr>
              <a:t>Minskar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okoordinerade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vårdåtagande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som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direkt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påverkar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utsikterna</a:t>
            </a:r>
            <a:r>
              <a:rPr lang="en-US" dirty="0">
                <a:latin typeface="Calibri"/>
                <a:ea typeface="Calibri"/>
                <a:cs typeface="Calibri"/>
              </a:rPr>
              <a:t> för </a:t>
            </a:r>
            <a:r>
              <a:rPr lang="en-US" dirty="0" err="1">
                <a:latin typeface="Calibri"/>
                <a:ea typeface="Calibri"/>
                <a:cs typeface="Calibri"/>
              </a:rPr>
              <a:t>patienterna</a:t>
            </a:r>
            <a:r>
              <a:rPr lang="en-US" dirty="0">
                <a:latin typeface="Calibri"/>
                <a:ea typeface="Calibri"/>
                <a:cs typeface="Calibri"/>
              </a:rPr>
              <a:t> men </a:t>
            </a:r>
            <a:r>
              <a:rPr lang="en-US" dirty="0" err="1">
                <a:latin typeface="Calibri"/>
                <a:ea typeface="Calibri"/>
                <a:cs typeface="Calibri"/>
              </a:rPr>
              <a:t>också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minskar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osäkerhet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och</a:t>
            </a:r>
            <a:r>
              <a:rPr lang="en-US" dirty="0">
                <a:latin typeface="Calibri"/>
                <a:ea typeface="Calibri"/>
                <a:cs typeface="Calibri"/>
              </a:rPr>
              <a:t> frustration hos </a:t>
            </a:r>
            <a:r>
              <a:rPr lang="en-US" dirty="0" err="1">
                <a:latin typeface="Calibri"/>
                <a:ea typeface="Calibri"/>
                <a:cs typeface="Calibri"/>
              </a:rPr>
              <a:t>vården</a:t>
            </a:r>
            <a:r>
              <a:rPr lang="en-US" dirty="0"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640C0-7B53-58A6-1813-3A20DC21B1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B5825-F163-49BC-BFAB-A566047AAF1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0090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En GAP-</a:t>
            </a:r>
            <a:r>
              <a:rPr lang="en-US" dirty="0" err="1">
                <a:latin typeface="Calibri"/>
                <a:ea typeface="Calibri"/>
                <a:cs typeface="Calibri"/>
              </a:rPr>
              <a:t>analys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utfördes</a:t>
            </a:r>
            <a:r>
              <a:rPr lang="en-US" dirty="0">
                <a:latin typeface="Calibri"/>
                <a:ea typeface="Calibri"/>
                <a:cs typeface="Calibri"/>
              </a:rPr>
              <a:t> för </a:t>
            </a:r>
            <a:r>
              <a:rPr lang="en-US" dirty="0" err="1">
                <a:latin typeface="Calibri"/>
                <a:ea typeface="Calibri"/>
                <a:cs typeface="Calibri"/>
              </a:rPr>
              <a:t>att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identifiera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utmaningar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kring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bemötandet</a:t>
            </a:r>
            <a:r>
              <a:rPr lang="en-US" dirty="0">
                <a:latin typeface="Calibri"/>
                <a:ea typeface="Calibri"/>
                <a:cs typeface="Calibri"/>
              </a:rPr>
              <a:t> av </a:t>
            </a:r>
            <a:r>
              <a:rPr lang="en-US" dirty="0" err="1">
                <a:latin typeface="Calibri"/>
                <a:ea typeface="Calibri"/>
                <a:cs typeface="Calibri"/>
              </a:rPr>
              <a:t>långvarig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smärta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samt</a:t>
            </a:r>
            <a:r>
              <a:rPr lang="en-US" dirty="0">
                <a:latin typeface="Calibri"/>
                <a:ea typeface="Calibri"/>
                <a:cs typeface="Calibri"/>
              </a:rPr>
              <a:t> det </a:t>
            </a:r>
            <a:r>
              <a:rPr lang="en-US" dirty="0" err="1">
                <a:latin typeface="Calibri"/>
                <a:ea typeface="Calibri"/>
                <a:cs typeface="Calibri"/>
              </a:rPr>
              <a:t>uppenbart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varierande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flödet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utifrån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olika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resursstarka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geografiska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delar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som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innefattas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i</a:t>
            </a:r>
            <a:r>
              <a:rPr lang="en-US" dirty="0">
                <a:latin typeface="Calibri"/>
                <a:ea typeface="Calibri"/>
                <a:cs typeface="Calibri"/>
              </a:rPr>
              <a:t> Värmland. </a:t>
            </a:r>
            <a:r>
              <a:rPr lang="en-US" dirty="0" err="1">
                <a:latin typeface="Calibri"/>
                <a:ea typeface="Calibri"/>
                <a:cs typeface="Calibri"/>
              </a:rPr>
              <a:t>På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samma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sätt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som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arbetet</a:t>
            </a:r>
            <a:r>
              <a:rPr lang="en-US" dirty="0">
                <a:latin typeface="Calibri"/>
                <a:ea typeface="Calibri"/>
                <a:cs typeface="Calibri"/>
              </a:rPr>
              <a:t> nu </a:t>
            </a:r>
            <a:r>
              <a:rPr lang="en-US" dirty="0" err="1">
                <a:latin typeface="Calibri"/>
                <a:ea typeface="Calibri"/>
                <a:cs typeface="Calibri"/>
              </a:rPr>
              <a:t>fortgår</a:t>
            </a:r>
            <a:r>
              <a:rPr lang="en-US" dirty="0">
                <a:latin typeface="Calibri"/>
                <a:ea typeface="Calibri"/>
                <a:cs typeface="Calibri"/>
              </a:rPr>
              <a:t> med </a:t>
            </a:r>
            <a:r>
              <a:rPr lang="en-US" dirty="0" err="1">
                <a:latin typeface="Calibri"/>
                <a:ea typeface="Calibri"/>
                <a:cs typeface="Calibri"/>
              </a:rPr>
              <a:t>smärta</a:t>
            </a:r>
            <a:r>
              <a:rPr lang="en-US" dirty="0">
                <a:latin typeface="Calibri"/>
                <a:ea typeface="Calibri"/>
                <a:cs typeface="Calibri"/>
              </a:rPr>
              <a:t> hos barn </a:t>
            </a:r>
            <a:r>
              <a:rPr lang="en-US" dirty="0" err="1">
                <a:latin typeface="Calibri"/>
                <a:ea typeface="Calibri"/>
                <a:cs typeface="Calibri"/>
              </a:rPr>
              <a:t>och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ungdomar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utforskades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successivt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möjligheter</a:t>
            </a:r>
            <a:r>
              <a:rPr lang="en-US" dirty="0">
                <a:latin typeface="Calibri"/>
                <a:ea typeface="Calibri"/>
                <a:cs typeface="Calibri"/>
              </a:rPr>
              <a:t> till </a:t>
            </a:r>
            <a:r>
              <a:rPr lang="en-US" dirty="0" err="1">
                <a:latin typeface="Calibri"/>
                <a:ea typeface="Calibri"/>
                <a:cs typeface="Calibri"/>
              </a:rPr>
              <a:t>bättrad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samverkan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mellan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primärvård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och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slutenvård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samt</a:t>
            </a:r>
            <a:r>
              <a:rPr lang="en-US" dirty="0">
                <a:latin typeface="Calibri"/>
                <a:ea typeface="Calibri"/>
                <a:cs typeface="Calibri"/>
              </a:rPr>
              <a:t> med </a:t>
            </a:r>
            <a:r>
              <a:rPr lang="en-US" dirty="0" err="1">
                <a:latin typeface="Calibri"/>
                <a:ea typeface="Calibri"/>
                <a:cs typeface="Calibri"/>
              </a:rPr>
              <a:t>stort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fokus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på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ökade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utbildningsinsatser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kring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långvarig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smärta</a:t>
            </a:r>
            <a:r>
              <a:rPr lang="en-US" dirty="0">
                <a:latin typeface="Calibri"/>
                <a:ea typeface="Calibri"/>
                <a:cs typeface="Calibri"/>
              </a:rPr>
              <a:t>, </a:t>
            </a:r>
            <a:r>
              <a:rPr lang="en-US" dirty="0" err="1">
                <a:latin typeface="Calibri"/>
                <a:ea typeface="Calibri"/>
                <a:cs typeface="Calibri"/>
              </a:rPr>
              <a:t>detta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berörde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exempelvis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överlappande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vård</a:t>
            </a:r>
            <a:r>
              <a:rPr lang="en-US" dirty="0">
                <a:latin typeface="Calibri"/>
                <a:ea typeface="Calibri"/>
                <a:cs typeface="Calibri"/>
              </a:rPr>
              <a:t> med </a:t>
            </a:r>
            <a:r>
              <a:rPr lang="en-US" dirty="0" err="1">
                <a:latin typeface="Calibri"/>
                <a:ea typeface="Calibri"/>
                <a:cs typeface="Calibri"/>
              </a:rPr>
              <a:t>psykiatrin</a:t>
            </a:r>
            <a:r>
              <a:rPr lang="en-US" dirty="0">
                <a:latin typeface="Calibri"/>
                <a:ea typeface="Calibri"/>
                <a:cs typeface="Calibri"/>
              </a:rPr>
              <a:t>, </a:t>
            </a:r>
            <a:r>
              <a:rPr lang="en-US" dirty="0" err="1">
                <a:latin typeface="Calibri"/>
                <a:ea typeface="Calibri"/>
                <a:cs typeface="Calibri"/>
              </a:rPr>
              <a:t>rehabinstanser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samt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läkemedelsnedtrappning</a:t>
            </a:r>
            <a:r>
              <a:rPr lang="en-US" dirty="0">
                <a:latin typeface="Calibri"/>
                <a:ea typeface="Calibri"/>
                <a:cs typeface="Calibri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B5825-F163-49BC-BFAB-A566047AAF1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4735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EF20A-4834-4924-914F-AC278CFD280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6969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EF20A-4834-4924-914F-AC278CFD280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0725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Andel patienter med förstagångsdiagnos långvarig smärta som har fått en rehabiliteringsplan upprättad inom en månad efter diagnos.</a:t>
            </a:r>
          </a:p>
          <a:p>
            <a:r>
              <a:rPr lang="sv-SE"/>
              <a:t>Andel patienter med förstagångsdiagnos långvarig smärta som en månad efter diagnos har en fast vårdkontakt i primärvården.</a:t>
            </a:r>
          </a:p>
          <a:p>
            <a:r>
              <a:rPr lang="sv-SE"/>
              <a:t>Från NRS: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Andel patienter med diagnos långvarig smärta och genomgången multimodal smärtrehabiliterings (MMR) som skattar sin hälsa enligt EQ VAS högre vid ettårsuppföljningen än vid första mätning.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Andel patienter med diagnos långvarig smärta och genomgången multimodal smärtrehabiliterings (MMR) som skattar depression enligt The Hospital </a:t>
            </a:r>
            <a:r>
              <a:rPr lang="sv-SE" err="1"/>
              <a:t>Anxiety</a:t>
            </a:r>
            <a:r>
              <a:rPr lang="sv-SE"/>
              <a:t> And Depression </a:t>
            </a:r>
            <a:r>
              <a:rPr lang="sv-SE" err="1"/>
              <a:t>Scale</a:t>
            </a:r>
            <a:r>
              <a:rPr lang="sv-SE"/>
              <a:t> (HADS) lägre efter MMR.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Andel patienter med diagnos långvarig smärta och genomgången multimodal smärtrehabiliterings (MMR) som utöver fysisk träning.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EF20A-4834-4924-914F-AC278CFD280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006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Andel patienter med förstagångsdiagnos långvarig smärta som har fått en rehabiliteringsplan upprättad inom en månad efter diagnos.</a:t>
            </a:r>
          </a:p>
          <a:p>
            <a:r>
              <a:rPr lang="sv-SE"/>
              <a:t>Andel patienter med förstagångsdiagnos långvarig smärta som en månad efter diagnos har en fast vårdkontakt i primärvården.</a:t>
            </a:r>
          </a:p>
          <a:p>
            <a:r>
              <a:rPr lang="sv-SE"/>
              <a:t>Från NRS: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Andel patienter med diagnos långvarig smärta och genomgången multimodal smärtrehabiliterings (MMR) som skattar sin hälsa enligt EQ VAS högre vid ettårsuppföljningen än vid första mätning.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Andel patienter med diagnos långvarig smärta och genomgången multimodal smärtrehabiliterings (MMR) som skattar depression enligt The Hospital </a:t>
            </a:r>
            <a:r>
              <a:rPr lang="sv-SE" err="1"/>
              <a:t>Anxiety</a:t>
            </a:r>
            <a:r>
              <a:rPr lang="sv-SE"/>
              <a:t> And Depression </a:t>
            </a:r>
            <a:r>
              <a:rPr lang="sv-SE" err="1"/>
              <a:t>Scale</a:t>
            </a:r>
            <a:r>
              <a:rPr lang="sv-SE"/>
              <a:t> (HADS) lägre efter MMR.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Andel patienter med diagnos långvarig smärta och genomgången multimodal smärtrehabiliterings (MMR) som utöver fysisk träning.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EF20A-4834-4924-914F-AC278CFD280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8000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Indikatorer:</a:t>
            </a:r>
          </a:p>
          <a:p>
            <a:r>
              <a:rPr lang="sv-SE"/>
              <a:t>Andel patienter med förstagångsdiagnos långvarig smärta som har fått en rehabiliteringsplan upprättad inom en månad efter diagnos.</a:t>
            </a:r>
          </a:p>
          <a:p>
            <a:r>
              <a:rPr lang="sv-SE"/>
              <a:t>Andel patienter med förstagångsdiagnos långvarig smärta som en månad efter diagnos har en fast vårdkontakt i primärvården.</a:t>
            </a:r>
          </a:p>
          <a:p>
            <a:r>
              <a:rPr lang="sv-SE"/>
              <a:t>Från NRS: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Andel patienter med diagnos långvarig smärta och genomgången multimodal smärtrehabiliterings (MMR) som skattar sin hälsa enligt EQ VAS högre vid ettårsuppföljningen än vid första mätning.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Andel patienter med diagnos långvarig smärta och genomgången multimodal smärtrehabiliterings (MMR) som skattar depression enligt The Hospital </a:t>
            </a:r>
            <a:r>
              <a:rPr lang="sv-SE" err="1"/>
              <a:t>Anxiety</a:t>
            </a:r>
            <a:r>
              <a:rPr lang="sv-SE"/>
              <a:t> And Depression </a:t>
            </a:r>
            <a:r>
              <a:rPr lang="sv-SE" err="1"/>
              <a:t>Scale</a:t>
            </a:r>
            <a:r>
              <a:rPr lang="sv-SE"/>
              <a:t> (HADS) lägre efter MMR.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Andel patienter med diagnos långvarig smärta och genomgången multimodal smärtrehabiliterings (MMR) som utöver fysisk träning.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EF20A-4834-4924-914F-AC278CFD280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0692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 av </a:t>
            </a:r>
            <a:r>
              <a:rPr lang="en-US" dirty="0" err="1"/>
              <a:t>många</a:t>
            </a:r>
            <a:r>
              <a:rPr lang="en-US" dirty="0"/>
              <a:t> </a:t>
            </a:r>
            <a:r>
              <a:rPr lang="en-US" dirty="0" err="1"/>
              <a:t>utbildningar</a:t>
            </a:r>
            <a:r>
              <a:rPr lang="en-US" dirty="0"/>
              <a:t> I </a:t>
            </a:r>
            <a:r>
              <a:rPr lang="en-US" dirty="0" err="1"/>
              <a:t>programmet</a:t>
            </a:r>
            <a:r>
              <a:rPr lang="en-US" dirty="0"/>
              <a:t> S&amp;B via 1177. </a:t>
            </a:r>
            <a:r>
              <a:rPr lang="en-US" dirty="0">
                <a:latin typeface="Calibri"/>
                <a:ea typeface="Calibri"/>
                <a:cs typeface="Calibri"/>
              </a:rPr>
              <a:t>VGR - Södra </a:t>
            </a:r>
            <a:r>
              <a:rPr lang="en-US" dirty="0" err="1">
                <a:latin typeface="Calibri"/>
                <a:ea typeface="Calibri"/>
                <a:cs typeface="Calibri"/>
              </a:rPr>
              <a:t>Älvsborgs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sjukhus</a:t>
            </a:r>
            <a:r>
              <a:rPr lang="en-US" dirty="0">
                <a:latin typeface="Calibri"/>
                <a:ea typeface="Calibri"/>
                <a:cs typeface="Calibri"/>
              </a:rPr>
              <a:t>, </a:t>
            </a:r>
            <a:r>
              <a:rPr lang="en-US" dirty="0" err="1">
                <a:latin typeface="Calibri"/>
                <a:ea typeface="Calibri"/>
                <a:cs typeface="Calibri"/>
              </a:rPr>
              <a:t>köptes</a:t>
            </a:r>
            <a:r>
              <a:rPr lang="en-US" dirty="0">
                <a:latin typeface="Calibri"/>
                <a:ea typeface="Calibri"/>
                <a:cs typeface="Calibri"/>
              </a:rPr>
              <a:t> in till RV för </a:t>
            </a:r>
            <a:r>
              <a:rPr lang="en-US" dirty="0" err="1">
                <a:latin typeface="Calibri"/>
                <a:ea typeface="Calibri"/>
                <a:cs typeface="Calibri"/>
              </a:rPr>
              <a:t>utforskande</a:t>
            </a:r>
            <a:r>
              <a:rPr lang="en-US" dirty="0">
                <a:latin typeface="Calibri"/>
                <a:ea typeface="Calibri"/>
                <a:cs typeface="Calibri"/>
              </a:rPr>
              <a:t> av </a:t>
            </a:r>
            <a:r>
              <a:rPr lang="en-US" dirty="0" err="1">
                <a:latin typeface="Calibri"/>
                <a:ea typeface="Calibri"/>
                <a:cs typeface="Calibri"/>
              </a:rPr>
              <a:t>implementering</a:t>
            </a:r>
            <a:r>
              <a:rPr lang="en-US" dirty="0">
                <a:latin typeface="Calibri"/>
                <a:ea typeface="Calibri"/>
                <a:cs typeface="Calibri"/>
              </a:rPr>
              <a:t> I </a:t>
            </a:r>
            <a:r>
              <a:rPr lang="en-US" dirty="0" err="1">
                <a:latin typeface="Calibri"/>
                <a:ea typeface="Calibri"/>
                <a:cs typeface="Calibri"/>
              </a:rPr>
              <a:t>pilotdrift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nov</a:t>
            </a:r>
            <a:r>
              <a:rPr lang="en-US" dirty="0">
                <a:latin typeface="Calibri"/>
                <a:ea typeface="Calibri"/>
                <a:cs typeface="Calibri"/>
              </a:rPr>
              <a:t> 23-aug 24.  </a:t>
            </a:r>
            <a:r>
              <a:rPr lang="en-US" dirty="0" err="1">
                <a:latin typeface="Calibri"/>
                <a:ea typeface="Calibri"/>
                <a:cs typeface="Calibri"/>
              </a:rPr>
              <a:t>Används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i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ett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växande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antal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regioner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i</a:t>
            </a:r>
            <a:r>
              <a:rPr lang="en-US" dirty="0">
                <a:latin typeface="Calibri"/>
                <a:ea typeface="Calibri"/>
                <a:cs typeface="Calibri"/>
              </a:rPr>
              <a:t> Sverige.</a:t>
            </a:r>
            <a:endParaRPr lang="en-US"/>
          </a:p>
          <a:p>
            <a:r>
              <a:rPr lang="en-US" dirty="0" err="1">
                <a:latin typeface="Calibri"/>
                <a:ea typeface="Calibri"/>
                <a:cs typeface="Calibri"/>
              </a:rPr>
              <a:t>Användarvänligt</a:t>
            </a:r>
            <a:r>
              <a:rPr lang="en-US" dirty="0">
                <a:latin typeface="Calibri"/>
                <a:ea typeface="Calibri"/>
                <a:cs typeface="Calibri"/>
              </a:rPr>
              <a:t> material för </a:t>
            </a:r>
            <a:r>
              <a:rPr lang="en-US" dirty="0" err="1">
                <a:latin typeface="Calibri"/>
                <a:ea typeface="Calibri"/>
                <a:cs typeface="Calibri"/>
              </a:rPr>
              <a:t>patientedukation</a:t>
            </a:r>
            <a:r>
              <a:rPr lang="en-US" dirty="0">
                <a:latin typeface="Calibri"/>
                <a:ea typeface="Calibri"/>
                <a:cs typeface="Calibri"/>
              </a:rPr>
              <a:t> med </a:t>
            </a:r>
            <a:r>
              <a:rPr lang="en-US" dirty="0" err="1">
                <a:latin typeface="Calibri"/>
                <a:ea typeface="Calibri"/>
                <a:cs typeface="Calibri"/>
              </a:rPr>
              <a:t>möjlighet</a:t>
            </a:r>
            <a:r>
              <a:rPr lang="en-US" dirty="0">
                <a:latin typeface="Calibri"/>
                <a:ea typeface="Calibri"/>
                <a:cs typeface="Calibri"/>
              </a:rPr>
              <a:t> till repetition </a:t>
            </a:r>
            <a:r>
              <a:rPr lang="en-US" dirty="0" err="1">
                <a:latin typeface="Calibri"/>
                <a:ea typeface="Calibri"/>
                <a:cs typeface="Calibri"/>
              </a:rPr>
              <a:t>och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inflytande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över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egen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behandling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oavhängigt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geografisk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hemvist</a:t>
            </a:r>
            <a:r>
              <a:rPr lang="en-US" dirty="0">
                <a:latin typeface="Calibri"/>
                <a:ea typeface="Calibri"/>
                <a:cs typeface="Calibri"/>
              </a:rPr>
              <a:t>.</a:t>
            </a:r>
          </a:p>
          <a:p>
            <a:endParaRPr lang="en-US" dirty="0"/>
          </a:p>
          <a:p>
            <a:pPr>
              <a:spcBef>
                <a:spcPts val="1200"/>
              </a:spcBef>
            </a:pPr>
            <a:endParaRPr lang="sv-SE" b="1" dirty="0"/>
          </a:p>
          <a:p>
            <a:pPr marL="251460" indent="-251460">
              <a:spcBef>
                <a:spcPts val="1200"/>
              </a:spcBef>
              <a:buFont typeface="Arial,Sans-Serif"/>
              <a:buChar char="•"/>
            </a:pPr>
            <a:endParaRPr lang="sv-SE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B5825-F163-49BC-BFAB-A566047AAF12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342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F02AC91-6D3E-4A41-B54C-C9EEB82867D1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3294B26-851E-403E-84BF-EFF25245C7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623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AC91-6D3E-4A41-B54C-C9EEB82867D1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4B26-851E-403E-84BF-EFF25245C7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494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AC91-6D3E-4A41-B54C-C9EEB82867D1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4B26-851E-403E-84BF-EFF25245C7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9345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640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70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AC91-6D3E-4A41-B54C-C9EEB82867D1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4B26-851E-403E-84BF-EFF25245C7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297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AC91-6D3E-4A41-B54C-C9EEB82867D1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4B26-851E-403E-84BF-EFF25245C7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341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AC91-6D3E-4A41-B54C-C9EEB82867D1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4B26-851E-403E-84BF-EFF25245C7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669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AC91-6D3E-4A41-B54C-C9EEB82867D1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4B26-851E-403E-84BF-EFF25245C7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4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AC91-6D3E-4A41-B54C-C9EEB82867D1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4B26-851E-403E-84BF-EFF25245C7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009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AC91-6D3E-4A41-B54C-C9EEB82867D1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4B26-851E-403E-84BF-EFF25245C7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018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AC91-6D3E-4A41-B54C-C9EEB82867D1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3294B26-851E-403E-84BF-EFF25245C7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2857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F02AC91-6D3E-4A41-B54C-C9EEB82867D1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3294B26-851E-403E-84BF-EFF25245C7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957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F02AC91-6D3E-4A41-B54C-C9EEB82867D1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3294B26-851E-403E-84BF-EFF25245C7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717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0.png"/><Relationship Id="rId4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regionvarmland.grade.se/LuvitPortal/education/main.aspx?courseid=5551&amp;reregister=0&amp;navtreeid=a3c08124-e169-496c-8440-83565c9be961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liv.sharepoint.com/:w:/s/KunskapsstyrningRegionVarmland/EU8NHOrd40NOpEQSsJbj9lIBUa0vWuonqYnRZOyMNZEL4Q?e=hOtqPU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nea.liv.se/Document/Document?DocumentNumber=1912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4B26CF8-7662-442F-B3D6-87859197E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803C9B-115A-D5D7-A787-4F60A5C61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173" y="1178052"/>
            <a:ext cx="7037156" cy="4501896"/>
          </a:xfrm>
        </p:spPr>
        <p:txBody>
          <a:bodyPr anchor="ctr">
            <a:normAutofit/>
          </a:bodyPr>
          <a:lstStyle/>
          <a:p>
            <a:r>
              <a:rPr lang="sv-SE" sz="6100" dirty="0">
                <a:ea typeface="+mj-lt"/>
                <a:cs typeface="+mj-lt"/>
              </a:rPr>
              <a:t>Digital smärtskola och </a:t>
            </a:r>
            <a:r>
              <a:rPr lang="sv-SE" sz="6100" i="1" dirty="0">
                <a:ea typeface="+mj-lt"/>
                <a:cs typeface="+mj-lt"/>
              </a:rPr>
              <a:t>Vårdförlopp långvarig smärta - vuxna</a:t>
            </a:r>
            <a:endParaRPr lang="en-US" sz="6100" i="1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8410093-D800-4FBA-49E5-3D1377BD2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191" y="1178052"/>
            <a:ext cx="3186515" cy="4501896"/>
          </a:xfrm>
        </p:spPr>
        <p:txBody>
          <a:bodyPr anchor="ctr">
            <a:normAutofit/>
          </a:bodyPr>
          <a:lstStyle/>
          <a:p>
            <a:pPr algn="r"/>
            <a:endParaRPr lang="sv-SE" sz="2800" dirty="0">
              <a:solidFill>
                <a:srgbClr val="FFFFFF"/>
              </a:solidFill>
            </a:endParaRPr>
          </a:p>
          <a:p>
            <a:pPr algn="r"/>
            <a:r>
              <a:rPr lang="sv-SE" sz="2800" dirty="0">
                <a:solidFill>
                  <a:srgbClr val="FFFFFF"/>
                </a:solidFill>
                <a:ea typeface="Calibri Light"/>
                <a:cs typeface="Calibri Light"/>
              </a:rPr>
              <a:t>Simon Östlund</a:t>
            </a:r>
          </a:p>
          <a:p>
            <a:pPr algn="r"/>
            <a:r>
              <a:rPr lang="sv-SE" sz="2000" dirty="0">
                <a:solidFill>
                  <a:srgbClr val="FFFFFF"/>
                </a:solidFill>
                <a:ea typeface="Calibri Light"/>
                <a:cs typeface="Calibri Light"/>
              </a:rPr>
              <a:t>Distriktsläkare</a:t>
            </a:r>
          </a:p>
          <a:p>
            <a:pPr algn="r"/>
            <a:r>
              <a:rPr lang="sv-SE" sz="2000" dirty="0">
                <a:solidFill>
                  <a:srgbClr val="FFFFFF"/>
                </a:solidFill>
                <a:ea typeface="Calibri Light"/>
                <a:cs typeface="Calibri Light"/>
              </a:rPr>
              <a:t>Processansvarig</a:t>
            </a:r>
          </a:p>
          <a:p>
            <a:pPr algn="r"/>
            <a:endParaRPr lang="sv-SE" sz="2000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pPr algn="r"/>
            <a:r>
              <a:rPr lang="sv-SE" sz="2000" dirty="0">
                <a:solidFill>
                  <a:srgbClr val="FFFFFF"/>
                </a:solidFill>
                <a:ea typeface="Calibri Light"/>
                <a:cs typeface="Calibri Light"/>
              </a:rPr>
              <a:t>2025-01-30</a:t>
            </a:r>
          </a:p>
          <a:p>
            <a:pPr algn="r"/>
            <a:r>
              <a:rPr lang="sv-SE" sz="2000" dirty="0">
                <a:solidFill>
                  <a:srgbClr val="FFFFFF"/>
                </a:solidFill>
                <a:ea typeface="Calibri Light"/>
                <a:cs typeface="Calibri Light"/>
              </a:rPr>
              <a:t>Vårdval Allmänmedicin</a:t>
            </a:r>
          </a:p>
          <a:p>
            <a:pPr algn="r"/>
            <a:endParaRPr lang="sv-SE" sz="2000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pPr algn="r"/>
            <a:endParaRPr lang="sv-SE" sz="2800">
              <a:solidFill>
                <a:srgbClr val="FFFFFF"/>
              </a:solidFill>
              <a:ea typeface="Calibri Light"/>
              <a:cs typeface="Calibri Light"/>
            </a:endParaRPr>
          </a:p>
          <a:p>
            <a:pPr algn="r"/>
            <a:endParaRPr lang="sv-SE" sz="280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7BC4E14-913C-46C0-ABF7-BDDAEC08A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440" y="2071116"/>
            <a:ext cx="0" cy="271576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421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EF3DD1F-B84E-8BBC-6CEF-778B959A4CA4}"/>
              </a:ext>
            </a:extLst>
          </p:cNvPr>
          <p:cNvSpPr/>
          <p:nvPr/>
        </p:nvSpPr>
        <p:spPr>
          <a:xfrm>
            <a:off x="6990771" y="470136"/>
            <a:ext cx="4288388" cy="26497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9A685A7C-024C-B83E-5156-4DD86381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70" y="-192646"/>
            <a:ext cx="4746034" cy="1325563"/>
          </a:xfrm>
        </p:spPr>
        <p:txBody>
          <a:bodyPr/>
          <a:lstStyle/>
          <a:p>
            <a:r>
              <a:rPr lang="sv-SE">
                <a:solidFill>
                  <a:schemeClr val="accent1">
                    <a:lumMod val="50000"/>
                  </a:schemeClr>
                </a:solidFill>
                <a:cs typeface="Arial"/>
              </a:rPr>
              <a:t>Mål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98CD195-DAFD-573F-F239-54ADBE58EE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0674" y="1291250"/>
            <a:ext cx="4878026" cy="18286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t">
            <a:noAutofit/>
          </a:bodyPr>
          <a:lstStyle/>
          <a:p>
            <a:pPr defTabSz="457200">
              <a:buFont typeface="Wingdings" pitchFamily="34" charset="0"/>
              <a:buChar char="Ø"/>
            </a:pPr>
            <a:r>
              <a:rPr lang="sv-SE" sz="1800">
                <a:solidFill>
                  <a:schemeClr val="tx1"/>
                </a:solidFill>
              </a:rPr>
              <a:t> Ökad kunskap hos vårdpersonal och patienter inom området långvarig smärta, där kunskapen baseras på evidens och beprövad erfarenhet.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sz="1800">
              <a:solidFill>
                <a:schemeClr val="tx1"/>
              </a:solidFill>
            </a:endParaRPr>
          </a:p>
        </p:txBody>
      </p:sp>
      <p:sp>
        <p:nvSpPr>
          <p:cNvPr id="10" name="Rubrik 4">
            <a:extLst>
              <a:ext uri="{FF2B5EF4-FFF2-40B4-BE49-F238E27FC236}">
                <a16:creationId xmlns:a16="http://schemas.microsoft.com/office/drawing/2014/main" id="{27570E86-5B22-1136-DA9F-935645799128}"/>
              </a:ext>
            </a:extLst>
          </p:cNvPr>
          <p:cNvSpPr txBox="1">
            <a:spLocks/>
          </p:cNvSpPr>
          <p:nvPr/>
        </p:nvSpPr>
        <p:spPr>
          <a:xfrm>
            <a:off x="7046844" y="228715"/>
            <a:ext cx="4126273" cy="151560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Indikator för</a:t>
            </a:r>
          </a:p>
          <a:p>
            <a:r>
              <a:rPr lang="sv-SE"/>
              <a:t>uppföljning</a:t>
            </a:r>
          </a:p>
        </p:txBody>
      </p:sp>
      <p:sp>
        <p:nvSpPr>
          <p:cNvPr id="11" name="Rubrik 4">
            <a:extLst>
              <a:ext uri="{FF2B5EF4-FFF2-40B4-BE49-F238E27FC236}">
                <a16:creationId xmlns:a16="http://schemas.microsoft.com/office/drawing/2014/main" id="{1E07CD2A-C7E8-EBD1-B683-9079C360EFDE}"/>
              </a:ext>
            </a:extLst>
          </p:cNvPr>
          <p:cNvSpPr txBox="1">
            <a:spLocks/>
          </p:cNvSpPr>
          <p:nvPr/>
        </p:nvSpPr>
        <p:spPr>
          <a:xfrm>
            <a:off x="886670" y="2727245"/>
            <a:ext cx="72000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>
                <a:solidFill>
                  <a:schemeClr val="bg2">
                    <a:lumMod val="10000"/>
                  </a:schemeClr>
                </a:solidFill>
              </a:rPr>
              <a:t>Gap</a:t>
            </a:r>
          </a:p>
        </p:txBody>
      </p:sp>
      <p:sp>
        <p:nvSpPr>
          <p:cNvPr id="14" name="Rubrik 4">
            <a:extLst>
              <a:ext uri="{FF2B5EF4-FFF2-40B4-BE49-F238E27FC236}">
                <a16:creationId xmlns:a16="http://schemas.microsoft.com/office/drawing/2014/main" id="{D1CCB639-2925-8F40-D13A-A1AAB8129F39}"/>
              </a:ext>
            </a:extLst>
          </p:cNvPr>
          <p:cNvSpPr txBox="1">
            <a:spLocks/>
          </p:cNvSpPr>
          <p:nvPr/>
        </p:nvSpPr>
        <p:spPr>
          <a:xfrm>
            <a:off x="6767003" y="2855785"/>
            <a:ext cx="1998524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>
                <a:solidFill>
                  <a:schemeClr val="accent4">
                    <a:lumMod val="50000"/>
                  </a:schemeClr>
                </a:solidFill>
              </a:rPr>
              <a:t>Åtgärd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C62B83C-A848-6CBC-8D16-7C03C02760EF}"/>
              </a:ext>
            </a:extLst>
          </p:cNvPr>
          <p:cNvSpPr txBox="1"/>
          <p:nvPr/>
        </p:nvSpPr>
        <p:spPr>
          <a:xfrm>
            <a:off x="886670" y="4536489"/>
            <a:ext cx="3791862" cy="2308324"/>
          </a:xfrm>
          <a:prstGeom prst="rect">
            <a:avLst/>
          </a:prstGeom>
          <a:gradFill>
            <a:gsLst>
              <a:gs pos="33500">
                <a:schemeClr val="bg2"/>
              </a:gs>
              <a:gs pos="0">
                <a:schemeClr val="bg1"/>
              </a:gs>
              <a:gs pos="67000">
                <a:schemeClr val="bg2">
                  <a:lumMod val="90000"/>
                </a:schemeClr>
              </a:gs>
              <a:gs pos="83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sv-SE"/>
              <a:t>Ojämlik tillgång till smärtskola och patientinformation</a:t>
            </a:r>
            <a:endParaRPr lang="en-US"/>
          </a:p>
          <a:p>
            <a:endParaRPr lang="sv-SE"/>
          </a:p>
          <a:p>
            <a:pPr marL="285750" indent="-285750">
              <a:buFont typeface="Courier New"/>
              <a:buChar char="o"/>
            </a:pPr>
            <a:r>
              <a:rPr lang="sv-SE"/>
              <a:t>Otillräcklig kompetens om långvarig smärta hos personal i primärvården inkl. smärtanalys och diagnoskodning</a:t>
            </a:r>
            <a:endParaRPr lang="sv-SE">
              <a:ea typeface="Calibri Light" panose="020F0302020204030204"/>
              <a:cs typeface="Calibri Light" panose="020F0302020204030204"/>
            </a:endParaRPr>
          </a:p>
          <a:p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3A7A5EE-A9E9-A985-4689-00A1140CD5C8}"/>
              </a:ext>
            </a:extLst>
          </p:cNvPr>
          <p:cNvSpPr txBox="1"/>
          <p:nvPr/>
        </p:nvSpPr>
        <p:spPr>
          <a:xfrm>
            <a:off x="6790094" y="4178579"/>
            <a:ext cx="4694069" cy="2585323"/>
          </a:xfrm>
          <a:prstGeom prst="rect">
            <a:avLst/>
          </a:prstGeom>
          <a:gradFill>
            <a:gsLst>
              <a:gs pos="33500">
                <a:schemeClr val="accent6">
                  <a:lumMod val="20000"/>
                  <a:lumOff val="80000"/>
                </a:schemeClr>
              </a:gs>
              <a:gs pos="0">
                <a:schemeClr val="bg1"/>
              </a:gs>
              <a:gs pos="67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95750">
                <a:schemeClr val="accent6">
                  <a:lumMod val="60000"/>
                  <a:lumOff val="40000"/>
                </a:schemeClr>
              </a:gs>
              <a:gs pos="915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sv-SE"/>
              <a:t>Digital smärtskola pilottest. </a:t>
            </a:r>
            <a:endParaRPr lang="en-US"/>
          </a:p>
          <a:p>
            <a:r>
              <a:rPr lang="sv-SE"/>
              <a:t>Fysisk information om smärta ska kunna erbjudas vid behov. Framgår i rutin.</a:t>
            </a:r>
            <a:endParaRPr lang="sv-SE">
              <a:cs typeface="Calibri Light"/>
            </a:endParaRPr>
          </a:p>
          <a:p>
            <a:endParaRPr lang="sv-SE"/>
          </a:p>
          <a:p>
            <a:pPr marL="285750" indent="-285750">
              <a:buFont typeface="Wingdings"/>
              <a:buChar char="ü"/>
            </a:pPr>
            <a:r>
              <a:rPr lang="sv-SE"/>
              <a:t>Basutbildning långvarig smärta för personal. Där finns även patientinformation olika språk.</a:t>
            </a:r>
            <a:endParaRPr lang="sv-SE">
              <a:ea typeface="Calibri Light" panose="020F0302020204030204"/>
              <a:cs typeface="Calibri Light" panose="020F0302020204030204"/>
            </a:endParaRPr>
          </a:p>
          <a:p>
            <a:endParaRPr lang="sv-SE"/>
          </a:p>
          <a:p>
            <a:pPr marL="285750" indent="-285750">
              <a:buFont typeface="Wingdings"/>
              <a:buChar char="ü"/>
            </a:pPr>
            <a:r>
              <a:rPr lang="sv-SE"/>
              <a:t>Övergripande rutin långvarig smärta hos vuxna</a:t>
            </a:r>
            <a:endParaRPr lang="sv-SE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2369BBA-F14F-59CC-5D7B-5EFE447CEB2D}"/>
              </a:ext>
            </a:extLst>
          </p:cNvPr>
          <p:cNvSpPr txBox="1"/>
          <p:nvPr/>
        </p:nvSpPr>
        <p:spPr>
          <a:xfrm>
            <a:off x="7220607" y="1944414"/>
            <a:ext cx="336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(Rätt diagnos för indikatorer)</a:t>
            </a:r>
          </a:p>
          <a:p>
            <a:r>
              <a:rPr lang="sv-SE"/>
              <a:t>Indikatorer i NRS</a:t>
            </a:r>
          </a:p>
        </p:txBody>
      </p:sp>
    </p:spTree>
    <p:extLst>
      <p:ext uri="{BB962C8B-B14F-4D97-AF65-F5344CB8AC3E}">
        <p14:creationId xmlns:p14="http://schemas.microsoft.com/office/powerpoint/2010/main" val="376296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EF3DD1F-B84E-8BBC-6CEF-778B959A4CA4}"/>
              </a:ext>
            </a:extLst>
          </p:cNvPr>
          <p:cNvSpPr/>
          <p:nvPr/>
        </p:nvSpPr>
        <p:spPr>
          <a:xfrm>
            <a:off x="7048498" y="473043"/>
            <a:ext cx="4288388" cy="611631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9A685A7C-024C-B83E-5156-4DD86381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70" y="-192646"/>
            <a:ext cx="4746034" cy="1325563"/>
          </a:xfrm>
        </p:spPr>
        <p:txBody>
          <a:bodyPr/>
          <a:lstStyle/>
          <a:p>
            <a:r>
              <a:rPr lang="sv-SE">
                <a:solidFill>
                  <a:schemeClr val="accent1">
                    <a:lumMod val="50000"/>
                  </a:schemeClr>
                </a:solidFill>
                <a:cs typeface="Arial"/>
              </a:rPr>
              <a:t>Mål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98CD195-DAFD-573F-F239-54ADBE58EE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0674" y="1291250"/>
            <a:ext cx="4878026" cy="7407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itchFamily="34" charset="0"/>
              <a:buChar char="Ø"/>
            </a:pPr>
            <a:r>
              <a:rPr lang="sv-SE" sz="1800"/>
              <a:t> Kontinuerlig uppföljning och förbättring av smärtvården. </a:t>
            </a:r>
            <a:endParaRPr lang="en-US"/>
          </a:p>
        </p:txBody>
      </p:sp>
      <p:sp>
        <p:nvSpPr>
          <p:cNvPr id="10" name="Rubrik 4">
            <a:extLst>
              <a:ext uri="{FF2B5EF4-FFF2-40B4-BE49-F238E27FC236}">
                <a16:creationId xmlns:a16="http://schemas.microsoft.com/office/drawing/2014/main" id="{27570E86-5B22-1136-DA9F-935645799128}"/>
              </a:ext>
            </a:extLst>
          </p:cNvPr>
          <p:cNvSpPr txBox="1">
            <a:spLocks/>
          </p:cNvSpPr>
          <p:nvPr/>
        </p:nvSpPr>
        <p:spPr>
          <a:xfrm>
            <a:off x="7046844" y="228715"/>
            <a:ext cx="4126273" cy="151560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Indikator för</a:t>
            </a:r>
          </a:p>
          <a:p>
            <a:r>
              <a:rPr lang="sv-SE"/>
              <a:t>uppföljning</a:t>
            </a:r>
          </a:p>
        </p:txBody>
      </p:sp>
      <p:sp>
        <p:nvSpPr>
          <p:cNvPr id="11" name="Rubrik 4">
            <a:extLst>
              <a:ext uri="{FF2B5EF4-FFF2-40B4-BE49-F238E27FC236}">
                <a16:creationId xmlns:a16="http://schemas.microsoft.com/office/drawing/2014/main" id="{1E07CD2A-C7E8-EBD1-B683-9079C360EFDE}"/>
              </a:ext>
            </a:extLst>
          </p:cNvPr>
          <p:cNvSpPr txBox="1">
            <a:spLocks/>
          </p:cNvSpPr>
          <p:nvPr/>
        </p:nvSpPr>
        <p:spPr>
          <a:xfrm>
            <a:off x="886670" y="2087980"/>
            <a:ext cx="2318985" cy="5168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>
                <a:solidFill>
                  <a:schemeClr val="bg2">
                    <a:lumMod val="10000"/>
                  </a:schemeClr>
                </a:solidFill>
              </a:rPr>
              <a:t>Gap</a:t>
            </a:r>
          </a:p>
        </p:txBody>
      </p:sp>
      <p:sp>
        <p:nvSpPr>
          <p:cNvPr id="14" name="Rubrik 4">
            <a:extLst>
              <a:ext uri="{FF2B5EF4-FFF2-40B4-BE49-F238E27FC236}">
                <a16:creationId xmlns:a16="http://schemas.microsoft.com/office/drawing/2014/main" id="{D1CCB639-2925-8F40-D13A-A1AAB8129F39}"/>
              </a:ext>
            </a:extLst>
          </p:cNvPr>
          <p:cNvSpPr txBox="1">
            <a:spLocks/>
          </p:cNvSpPr>
          <p:nvPr/>
        </p:nvSpPr>
        <p:spPr>
          <a:xfrm>
            <a:off x="912841" y="4630886"/>
            <a:ext cx="1998524" cy="6078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>
                <a:solidFill>
                  <a:schemeClr val="accent4">
                    <a:lumMod val="50000"/>
                  </a:schemeClr>
                </a:solidFill>
              </a:rPr>
              <a:t>Åtgärd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C62B83C-A848-6CBC-8D16-7C03C02760EF}"/>
              </a:ext>
            </a:extLst>
          </p:cNvPr>
          <p:cNvSpPr txBox="1"/>
          <p:nvPr/>
        </p:nvSpPr>
        <p:spPr>
          <a:xfrm>
            <a:off x="820674" y="2564706"/>
            <a:ext cx="3791862" cy="2031325"/>
          </a:xfrm>
          <a:prstGeom prst="rect">
            <a:avLst/>
          </a:prstGeom>
          <a:gradFill>
            <a:gsLst>
              <a:gs pos="33500">
                <a:schemeClr val="bg2"/>
              </a:gs>
              <a:gs pos="0">
                <a:schemeClr val="bg1"/>
              </a:gs>
              <a:gs pos="67000">
                <a:schemeClr val="bg2">
                  <a:lumMod val="90000"/>
                </a:schemeClr>
              </a:gs>
              <a:gs pos="83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sv-SE"/>
              <a:t>Primärvården registrerar ej i NRS</a:t>
            </a:r>
            <a:endParaRPr lang="en-US"/>
          </a:p>
          <a:p>
            <a:endParaRPr lang="sv-SE"/>
          </a:p>
          <a:p>
            <a:pPr marL="285750" indent="-285750">
              <a:buFont typeface="Courier New"/>
              <a:buChar char="o"/>
            </a:pPr>
            <a:r>
              <a:rPr lang="sv-SE"/>
              <a:t>Rehabiliteringsplaner upprättas och kodas inte alltid</a:t>
            </a:r>
            <a:endParaRPr lang="sv-SE">
              <a:ea typeface="Calibri Light" panose="020F0302020204030204"/>
              <a:cs typeface="Calibri Light" panose="020F0302020204030204"/>
            </a:endParaRPr>
          </a:p>
          <a:p>
            <a:endParaRPr lang="sv-SE"/>
          </a:p>
          <a:p>
            <a:pPr marL="285750" indent="-285750">
              <a:buFont typeface="Courier New"/>
              <a:buChar char="o"/>
            </a:pPr>
            <a:r>
              <a:rPr lang="sv-SE"/>
              <a:t>Diagnossättning långvarig smärta sätts inte alltid</a:t>
            </a:r>
            <a:endParaRPr lang="sv-SE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3A7A5EE-A9E9-A985-4689-00A1140CD5C8}"/>
              </a:ext>
            </a:extLst>
          </p:cNvPr>
          <p:cNvSpPr txBox="1"/>
          <p:nvPr/>
        </p:nvSpPr>
        <p:spPr>
          <a:xfrm>
            <a:off x="886670" y="5273572"/>
            <a:ext cx="4694069" cy="1477328"/>
          </a:xfrm>
          <a:prstGeom prst="rect">
            <a:avLst/>
          </a:prstGeom>
          <a:gradFill>
            <a:gsLst>
              <a:gs pos="33500">
                <a:schemeClr val="accent6">
                  <a:lumMod val="20000"/>
                  <a:lumOff val="80000"/>
                </a:schemeClr>
              </a:gs>
              <a:gs pos="0">
                <a:schemeClr val="bg1"/>
              </a:gs>
              <a:gs pos="67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95750">
                <a:schemeClr val="accent6">
                  <a:lumMod val="60000"/>
                  <a:lumOff val="40000"/>
                </a:schemeClr>
              </a:gs>
              <a:gs pos="915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sv-SE"/>
              <a:t>Smärtcentrum fortsätter registrera i NRS.</a:t>
            </a:r>
            <a:endParaRPr lang="en-US"/>
          </a:p>
          <a:p>
            <a:pPr marL="285750" indent="-285750">
              <a:buFont typeface="Wingdings"/>
              <a:buChar char="ü"/>
            </a:pPr>
            <a:endParaRPr lang="sv-SE"/>
          </a:p>
          <a:p>
            <a:pPr marL="285750" indent="-285750">
              <a:buFont typeface="Wingdings"/>
              <a:buChar char="ü"/>
            </a:pPr>
            <a:r>
              <a:rPr lang="sv-SE"/>
              <a:t>Ärendet lyfts på primärvårdsrådet. Primärvården kommer ej att börja registrera i NRS.</a:t>
            </a:r>
            <a:endParaRPr lang="sv-SE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6CB3BC9-E2B7-4941-EC23-45A6ADC0F3C1}"/>
              </a:ext>
            </a:extLst>
          </p:cNvPr>
          <p:cNvSpPr txBox="1"/>
          <p:nvPr/>
        </p:nvSpPr>
        <p:spPr>
          <a:xfrm>
            <a:off x="7164431" y="1657153"/>
            <a:ext cx="4020231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1400" b="1">
                <a:cs typeface="Calibri Light" panose="020F0302020204030204"/>
              </a:rPr>
              <a:t>Cosmic</a:t>
            </a:r>
            <a:endParaRPr lang="en-US">
              <a:ea typeface="Calibri Light" panose="020F0302020204030204"/>
              <a:cs typeface="Calibri Light" panose="020F0302020204030204"/>
            </a:endParaRPr>
          </a:p>
          <a:p>
            <a:r>
              <a:rPr lang="sv-SE" sz="1400"/>
              <a:t>Andel patienter med förstagångsdiagnos långvarig smärta som:</a:t>
            </a:r>
            <a:endParaRPr lang="sv-SE">
              <a:ea typeface="Calibri Light" panose="020F0302020204030204"/>
              <a:cs typeface="Calibri Light" panose="020F0302020204030204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endParaRPr lang="sv-SE" sz="1400"/>
          </a:p>
          <a:p>
            <a:pPr marL="285750" indent="-285750">
              <a:buFont typeface="Wingdings" panose="020B0604020202020204" pitchFamily="34" charset="0"/>
              <a:buChar char="v"/>
            </a:pPr>
            <a:r>
              <a:rPr lang="sv-SE" sz="1400"/>
              <a:t> har fått en rehabiliteringsplan upprättad inom en månad efter diagnos.</a:t>
            </a:r>
            <a:endParaRPr lang="sv-SE">
              <a:ea typeface="Calibri Light" panose="020F0302020204030204"/>
              <a:cs typeface="Calibri Light" panose="020F0302020204030204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endParaRPr lang="sv-SE" sz="1400">
              <a:ea typeface="Calibri Light" panose="020F0302020204030204"/>
              <a:cs typeface="Calibri Light" panose="020F0302020204030204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r>
              <a:rPr lang="sv-SE" sz="1400"/>
              <a:t> en månad efter diagnos har en fast vårdkontakt i primärvården.</a:t>
            </a:r>
            <a:endParaRPr lang="sv-SE" sz="1400">
              <a:ea typeface="Calibri Light" panose="020F0302020204030204"/>
              <a:cs typeface="Calibri Light" panose="020F0302020204030204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endParaRPr lang="sv-SE" sz="1400">
              <a:ea typeface="Calibri Light" panose="020F0302020204030204"/>
              <a:cs typeface="Calibri Light" panose="020F0302020204030204"/>
            </a:endParaRPr>
          </a:p>
          <a:p>
            <a:r>
              <a:rPr lang="sv-SE" sz="1400" b="1"/>
              <a:t>NRS</a:t>
            </a:r>
            <a:endParaRPr lang="sv-SE" sz="1400" b="1">
              <a:ea typeface="Calibri Light"/>
              <a:cs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/>
              <a:t>Andel patienter med diagnos långvarig smärta och genomgången multimodal smärtrehabiliterings (MMR) som:</a:t>
            </a:r>
            <a:endParaRPr lang="sv-SE" sz="1400">
              <a:ea typeface="Calibri Light"/>
              <a:cs typeface="Calibri Light"/>
            </a:endParaRPr>
          </a:p>
          <a:p>
            <a:pPr defTabSz="914400">
              <a:defRPr/>
            </a:pPr>
            <a:endParaRPr lang="sv-SE" sz="140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v"/>
              <a:tabLst/>
              <a:defRPr/>
            </a:pPr>
            <a:r>
              <a:rPr lang="sv-SE" sz="1400"/>
              <a:t>skattar sin hälsa enligt EQ VAS högre vid ettårsuppföljningen än vid första mätning.</a:t>
            </a:r>
            <a:endParaRPr lang="sv-SE" sz="1400">
              <a:ea typeface="Calibri Light" panose="020F0302020204030204"/>
              <a:cs typeface="Calibri Light" panose="020F03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v"/>
              <a:tabLst/>
              <a:defRPr/>
            </a:pPr>
            <a:endParaRPr lang="sv-SE" sz="1400">
              <a:ea typeface="Calibri Light" panose="020F0302020204030204"/>
              <a:cs typeface="Calibri Light" panose="020F03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v"/>
              <a:tabLst/>
              <a:defRPr/>
            </a:pPr>
            <a:r>
              <a:rPr lang="sv-SE" sz="1400"/>
              <a:t>skattar depression enligt The Hospital </a:t>
            </a:r>
            <a:r>
              <a:rPr lang="sv-SE" sz="1400" err="1"/>
              <a:t>Anxiety</a:t>
            </a:r>
            <a:r>
              <a:rPr lang="sv-SE" sz="1400"/>
              <a:t> And Depression </a:t>
            </a:r>
            <a:r>
              <a:rPr lang="sv-SE" sz="1400" err="1"/>
              <a:t>Scale</a:t>
            </a:r>
            <a:r>
              <a:rPr lang="sv-SE" sz="1400"/>
              <a:t> (HADS) lägre efter MMR.</a:t>
            </a:r>
            <a:endParaRPr lang="sv-SE" sz="1400">
              <a:ea typeface="Calibri Light" panose="020F0302020204030204"/>
              <a:cs typeface="Calibri Light" panose="020F03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v"/>
              <a:tabLst/>
              <a:defRPr/>
            </a:pPr>
            <a:endParaRPr lang="sv-SE" sz="1400">
              <a:ea typeface="Calibri Light" panose="020F0302020204030204"/>
              <a:cs typeface="Calibri Light" panose="020F03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v"/>
              <a:tabLst/>
              <a:defRPr/>
            </a:pPr>
            <a:r>
              <a:rPr lang="sv-SE" sz="1400"/>
              <a:t>utövar fysisk träning.</a:t>
            </a:r>
            <a:endParaRPr lang="sv-SE" sz="1400">
              <a:ea typeface="Calibri Light"/>
              <a:cs typeface="Calibri Light"/>
            </a:endParaRPr>
          </a:p>
          <a:p>
            <a:endParaRPr lang="sv-SE" sz="1400">
              <a:ea typeface="Calibri Light"/>
              <a:cs typeface="Calibri Light"/>
            </a:endParaRPr>
          </a:p>
          <a:p>
            <a:endParaRPr lang="sv-SE">
              <a:ea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6284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94BA33-74A4-D74F-A8A3-624B3F615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chemeClr val="accent1">
                    <a:lumMod val="50000"/>
                  </a:schemeClr>
                </a:solidFill>
              </a:rPr>
              <a:t>Övriga mål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B48383-6F6A-E07C-B695-6C0F032C9E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9" y="2482850"/>
            <a:ext cx="7200000" cy="120424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itchFamily="34" charset="0"/>
              <a:buChar char="Ø"/>
            </a:pPr>
            <a:r>
              <a:rPr lang="sv-SE"/>
              <a:t> Minskade kostnader för individen, hälso- och sjukvården och samhället. (Tidigare beskrivna insatser bidrar)</a:t>
            </a:r>
            <a:endParaRPr lang="en-US"/>
          </a:p>
          <a:p>
            <a:pPr>
              <a:buFont typeface="Wingdings" pitchFamily="34" charset="0"/>
              <a:buChar char="Ø"/>
            </a:pPr>
            <a:endParaRPr lang="sv-SE">
              <a:ea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6000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6CD8667-3C7B-C113-FDBA-63955D08D3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306" b="15784"/>
          <a:stretch/>
        </p:blipFill>
        <p:spPr>
          <a:xfrm>
            <a:off x="332528" y="10"/>
            <a:ext cx="11859471" cy="45452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12192000" cy="2645291"/>
          </a:xfrm>
          <a:prstGeom prst="rect">
            <a:avLst/>
          </a:prstGeom>
          <a:solidFill>
            <a:srgbClr val="5265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6CF9A5-BEA4-4284-A8B5-D033E5B4B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6175" y="4900003"/>
            <a:ext cx="0" cy="109728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0D9269-A567-BC62-06FD-44A0CF57CD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669663" y="2679537"/>
            <a:ext cx="5971309" cy="3737122"/>
          </a:xfrm>
        </p:spPr>
      </p:pic>
    </p:spTree>
    <p:extLst>
      <p:ext uri="{BB962C8B-B14F-4D97-AF65-F5344CB8AC3E}">
        <p14:creationId xmlns:p14="http://schemas.microsoft.com/office/powerpoint/2010/main" val="69530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AC1547-6558-2EF2-D4CD-E6D82AFA2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175" y="972000"/>
            <a:ext cx="4140000" cy="1325563"/>
          </a:xfrm>
        </p:spPr>
        <p:txBody>
          <a:bodyPr anchor="b">
            <a:normAutofit/>
          </a:bodyPr>
          <a:lstStyle/>
          <a:p>
            <a:r>
              <a:rPr lang="sv-SE" sz="3300"/>
              <a:t>Pilotverksamheter Digital smärtskola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609509C-4685-FFCF-6A88-150660023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3175" y="2563168"/>
            <a:ext cx="5104871" cy="3160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Font typeface="Wingdings" pitchFamily="34" charset="0"/>
              <a:buChar char="§"/>
            </a:pPr>
            <a:r>
              <a:rPr lang="sv-SE" dirty="0"/>
              <a:t>Smärtcentrum, CSK</a:t>
            </a:r>
            <a:endParaRPr lang="en-US">
              <a:ea typeface="Calibri Light" panose="020F0302020204030204"/>
              <a:cs typeface="Calibri Light" panose="020F0302020204030204"/>
            </a:endParaRPr>
          </a:p>
          <a:p>
            <a:pPr>
              <a:lnSpc>
                <a:spcPct val="150000"/>
              </a:lnSpc>
              <a:buFont typeface="Wingdings" pitchFamily="34" charset="0"/>
              <a:buChar char="§"/>
            </a:pPr>
            <a:r>
              <a:rPr lang="sv-SE" dirty="0"/>
              <a:t>Primärvårdsrehabiliteringen Östra (VC K-hamn)</a:t>
            </a:r>
            <a:endParaRPr lang="sv-SE" dirty="0">
              <a:ea typeface="Calibri Light" panose="020F0302020204030204"/>
              <a:cs typeface="Calibri Light" panose="020F0302020204030204"/>
            </a:endParaRPr>
          </a:p>
          <a:p>
            <a:pPr>
              <a:lnSpc>
                <a:spcPct val="150000"/>
              </a:lnSpc>
              <a:buFont typeface="Wingdings" pitchFamily="34" charset="0"/>
              <a:buChar char="§"/>
            </a:pPr>
            <a:r>
              <a:rPr lang="sv-SE" dirty="0"/>
              <a:t>Vårdcentralen Gripen och Primärvårdsrehabiliteringen södra</a:t>
            </a:r>
            <a:endParaRPr lang="sv-SE">
              <a:ea typeface="Calibri Light" panose="020F0302020204030204"/>
              <a:cs typeface="Calibri Light" panose="020F0302020204030204"/>
            </a:endParaRPr>
          </a:p>
          <a:p>
            <a:pPr>
              <a:lnSpc>
                <a:spcPct val="150000"/>
              </a:lnSpc>
              <a:buFont typeface="Wingdings" pitchFamily="34" charset="0"/>
              <a:buChar char="§"/>
            </a:pPr>
            <a:r>
              <a:rPr lang="sv-SE" dirty="0"/>
              <a:t>Vårdcentralen Torsby och Rehabiliteringsenheten Torsby sjukhus (norra)</a:t>
            </a:r>
            <a:endParaRPr lang="sv-SE">
              <a:ea typeface="Calibri Light" panose="020F0302020204030204"/>
              <a:cs typeface="Calibri Light" panose="020F0302020204030204"/>
            </a:endParaRPr>
          </a:p>
          <a:p>
            <a:pPr>
              <a:lnSpc>
                <a:spcPct val="150000"/>
              </a:lnSpc>
              <a:buFont typeface="Wingdings" pitchFamily="34" charset="0"/>
              <a:buChar char="§"/>
            </a:pPr>
            <a:endParaRPr lang="sv-SE">
              <a:ea typeface="Calibri Light" panose="020F0302020204030204"/>
              <a:cs typeface="Calibri Light" panose="020F0302020204030204"/>
            </a:endParaRPr>
          </a:p>
          <a:p>
            <a:pPr>
              <a:lnSpc>
                <a:spcPct val="150000"/>
              </a:lnSpc>
              <a:buFont typeface="Wingdings" pitchFamily="34" charset="0"/>
              <a:buChar char="§"/>
            </a:pPr>
            <a:endParaRPr lang="sv-SE"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1026" name="Picture 2" descr="Karta över Värmlands län">
            <a:extLst>
              <a:ext uri="{FF2B5EF4-FFF2-40B4-BE49-F238E27FC236}">
                <a16:creationId xmlns:a16="http://schemas.microsoft.com/office/drawing/2014/main" id="{DFA10F66-5ECA-B935-7B57-10201B433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1319" y="870857"/>
            <a:ext cx="3726003" cy="550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EDBB7F6-FC72-A27B-43C4-FAFC2A095F81}"/>
                  </a:ext>
                </a:extLst>
              </p14:cNvPr>
              <p14:cNvContentPartPr/>
              <p14:nvPr/>
            </p14:nvContentPartPr>
            <p14:xfrm>
              <a:off x="1830916" y="2587624"/>
              <a:ext cx="15875" cy="15875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EDBB7F6-FC72-A27B-43C4-FAFC2A095F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7166" y="1793874"/>
                <a:ext cx="1587500" cy="1587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4133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47889A-099F-B7AF-F20C-8AC55F75B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60A85C35-EDCD-40BA-628E-FCA1C6BE4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ED0BE9D-4F78-FFD7-CB41-5A23A159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sv-SE" sz="4400">
                <a:solidFill>
                  <a:srgbClr val="FFFFFF"/>
                </a:solidFill>
                <a:cs typeface="Calibri Light"/>
              </a:rPr>
              <a:t>Deltagare i lokalt pilotprojekt</a:t>
            </a:r>
            <a:endParaRPr lang="sv-SE" sz="4400">
              <a:solidFill>
                <a:srgbClr val="FFFFFF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6442B3-FB0C-3744-C2E3-AFCFAA449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397" y="1365919"/>
            <a:ext cx="6815992" cy="49845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sv-SE" sz="1900">
              <a:ea typeface="Calibri Light"/>
              <a:cs typeface="Calibri Light"/>
            </a:endParaRPr>
          </a:p>
          <a:p>
            <a:endParaRPr lang="sv-SE" sz="1900">
              <a:ea typeface="Calibri Light"/>
              <a:cs typeface="Calibri Light"/>
            </a:endParaRPr>
          </a:p>
          <a:p>
            <a:endParaRPr lang="sv-SE" sz="1900">
              <a:cs typeface="Calibri Ligh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B9071F-7C77-EAEA-DE35-796BEAA7D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12902"/>
              </p:ext>
            </p:extLst>
          </p:nvPr>
        </p:nvGraphicFramePr>
        <p:xfrm>
          <a:off x="4699000" y="554182"/>
          <a:ext cx="6076947" cy="64243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76947">
                  <a:extLst>
                    <a:ext uri="{9D8B030D-6E8A-4147-A177-3AD203B41FA5}">
                      <a16:colId xmlns:a16="http://schemas.microsoft.com/office/drawing/2014/main" val="2225913268"/>
                    </a:ext>
                  </a:extLst>
                </a:gridCol>
              </a:tblGrid>
              <a:tr h="6424345"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sv-SE" sz="1900" b="0" i="0" u="none" strike="noStrike" noProof="0" dirty="0">
                          <a:solidFill>
                            <a:srgbClr val="262626"/>
                          </a:solidFill>
                          <a:effectLst/>
                          <a:latin typeface="Calibri Light"/>
                        </a:rPr>
                        <a:t>Birgitta Hjerpe, utvecklingsledare </a:t>
                      </a:r>
                      <a:endParaRPr lang="en-US" sz="1900" dirty="0"/>
                    </a:p>
                    <a:p>
                      <a:pPr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sv-SE" sz="19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Pilotverksamhet Smärtcentrum 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sv-SE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Karin Tolfsson, enhetschef </a:t>
                      </a:r>
                      <a:br>
                        <a:rPr lang="sv-SE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</a:br>
                      <a:r>
                        <a:rPr lang="sv-SE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Nora </a:t>
                      </a:r>
                      <a:r>
                        <a:rPr lang="sv-SE" sz="16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Habul</a:t>
                      </a:r>
                      <a:r>
                        <a:rPr lang="sv-SE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, kontaktperson </a:t>
                      </a:r>
                      <a:br>
                        <a:rPr lang="sv-SE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</a:br>
                      <a:r>
                        <a:rPr lang="sv-SE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Frida Lindström, kontaktperson 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  <a:p>
                      <a:pPr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sv-SE" sz="19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Pilotverksamhet Östra Värmland</a:t>
                      </a:r>
                      <a:r>
                        <a:rPr lang="sv-SE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 </a:t>
                      </a:r>
                      <a:endParaRPr lang="sv-SE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sv-SE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Josef </a:t>
                      </a:r>
                      <a:r>
                        <a:rPr lang="sv-SE" sz="16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Genelöv</a:t>
                      </a:r>
                      <a:r>
                        <a:rPr lang="sv-SE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, enhetschef </a:t>
                      </a:r>
                      <a:br>
                        <a:rPr lang="sv-SE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</a:br>
                      <a:r>
                        <a:rPr lang="sv-SE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Ulrika Sandberg, kontaktperson </a:t>
                      </a:r>
                      <a:br>
                        <a:rPr lang="sv-SE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</a:br>
                      <a:r>
                        <a:rPr lang="sv-SE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Kerstin Karlsten, enhetschef 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  <a:p>
                      <a:pPr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sv-SE" sz="19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Pilotverksamhet Södra Karlstad</a:t>
                      </a:r>
                      <a:r>
                        <a:rPr lang="sv-SE" sz="1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 </a:t>
                      </a:r>
                      <a:endParaRPr lang="sv-SE" sz="19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sv-SE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Malin Lundgren Kullgren, enhetschef </a:t>
                      </a:r>
                      <a:br>
                        <a:rPr lang="sv-SE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</a:br>
                      <a:r>
                        <a:rPr lang="sv-SE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Simon Östlund, kontaktperson </a:t>
                      </a:r>
                      <a:br>
                        <a:rPr lang="sv-SE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</a:br>
                      <a:r>
                        <a:rPr lang="sv-SE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Christine Eriksson, enhetschef </a:t>
                      </a:r>
                      <a:br>
                        <a:rPr lang="sv-SE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</a:br>
                      <a:r>
                        <a:rPr lang="sv-SE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Ing-Marie </a:t>
                      </a:r>
                      <a:r>
                        <a:rPr lang="sv-SE" sz="16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Arkbro</a:t>
                      </a:r>
                      <a:r>
                        <a:rPr lang="sv-SE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, kontaktperson 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  <a:p>
                      <a:pPr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sv-SE" sz="19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Pilotverksamhet Norra Värmland</a:t>
                      </a:r>
                      <a:endParaRPr lang="sv-SE" sz="19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sv-SE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Isabell Lindgren, enhetschef </a:t>
                      </a:r>
                      <a:br>
                        <a:rPr lang="sv-SE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</a:br>
                      <a:r>
                        <a:rPr lang="sv-SE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Pernilla Westerberg, kontaktperson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66675" marR="66675" marB="285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930020"/>
                  </a:ext>
                </a:extLst>
              </a:tr>
            </a:tbl>
          </a:graphicData>
        </a:graphic>
      </p:graphicFrame>
      <p:pic>
        <p:nvPicPr>
          <p:cNvPr id="7" name="Picture 2" descr="Karta över Värmlands län">
            <a:extLst>
              <a:ext uri="{FF2B5EF4-FFF2-40B4-BE49-F238E27FC236}">
                <a16:creationId xmlns:a16="http://schemas.microsoft.com/office/drawing/2014/main" id="{E6FA6D0D-9F5B-951D-DE86-44C0FBA41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2905" y="770215"/>
            <a:ext cx="3467210" cy="501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301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B952FA-E43B-7A13-A8DF-061F408BC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AC1403E-3C49-C5B3-2AAE-C0B631E080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306" b="15784"/>
          <a:stretch/>
        </p:blipFill>
        <p:spPr>
          <a:xfrm>
            <a:off x="332528" y="10"/>
            <a:ext cx="11859471" cy="45452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412366B-C139-DA97-3C02-53C763553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12192000" cy="2645291"/>
          </a:xfrm>
          <a:prstGeom prst="rect">
            <a:avLst/>
          </a:prstGeom>
          <a:solidFill>
            <a:srgbClr val="5265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89C231-5824-8F43-F123-AEA50753B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6175" y="4900003"/>
            <a:ext cx="0" cy="109728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46ACEFB-7A97-F27D-1325-4C647238588A}"/>
              </a:ext>
            </a:extLst>
          </p:cNvPr>
          <p:cNvSpPr txBox="1"/>
          <p:nvPr/>
        </p:nvSpPr>
        <p:spPr>
          <a:xfrm>
            <a:off x="307915" y="4684717"/>
            <a:ext cx="1139288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</a:pPr>
            <a:r>
              <a:rPr lang="sv-SE" sz="2000" b="1" dirty="0">
                <a:latin typeface="Aptos"/>
              </a:rPr>
              <a:t>Utforska </a:t>
            </a:r>
            <a:endParaRPr lang="en-US" sz="2000" dirty="0">
              <a:latin typeface="Aptos"/>
            </a:endParaRPr>
          </a:p>
          <a:p>
            <a:pPr marL="251460" indent="-251460">
              <a:spcBef>
                <a:spcPts val="1200"/>
              </a:spcBef>
              <a:buFont typeface="Arial,Sans-Serif"/>
              <a:buChar char="•"/>
            </a:pPr>
            <a:r>
              <a:rPr lang="sv-SE" sz="2000" i="1" dirty="0">
                <a:latin typeface="Aptos"/>
              </a:rPr>
              <a:t>När och för vem smärtskolan är lämplig, identifiera användningsområden och arbetsprocess samt upplägg för multimodal rehabilitering</a:t>
            </a:r>
            <a:endParaRPr lang="sv-SE" sz="2000" dirty="0">
              <a:latin typeface="Aptos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8057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9B7DCA-54AB-1E10-F2CB-8AD8513C7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9B38A75-09D3-7E84-E4EE-F2F95F906D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306" b="15784"/>
          <a:stretch/>
        </p:blipFill>
        <p:spPr>
          <a:xfrm>
            <a:off x="332528" y="10"/>
            <a:ext cx="11859471" cy="45452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02508A-01BC-FBA1-0C35-582A99FAC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12192000" cy="2645291"/>
          </a:xfrm>
          <a:prstGeom prst="rect">
            <a:avLst/>
          </a:prstGeom>
          <a:solidFill>
            <a:srgbClr val="5265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D6C2C7-0D7D-51F7-1108-A3EF41A55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6175" y="4900003"/>
            <a:ext cx="0" cy="109728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AE2C0-75DF-0F49-A103-046DE8598B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EBCB1-314B-9BB4-4D74-ECEDBD5A90E4}"/>
              </a:ext>
            </a:extLst>
          </p:cNvPr>
          <p:cNvSpPr txBox="1"/>
          <p:nvPr/>
        </p:nvSpPr>
        <p:spPr>
          <a:xfrm>
            <a:off x="307915" y="4684717"/>
            <a:ext cx="1139288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</a:pPr>
            <a:r>
              <a:rPr lang="sv-SE" sz="2000" b="1" dirty="0">
                <a:latin typeface="Aptos"/>
              </a:rPr>
              <a:t>Undersöka</a:t>
            </a:r>
            <a:endParaRPr lang="sv-SE" sz="2000">
              <a:latin typeface="Aptos"/>
            </a:endParaRPr>
          </a:p>
          <a:p>
            <a:pPr marL="251460" indent="-251460">
              <a:spcBef>
                <a:spcPts val="1200"/>
              </a:spcBef>
              <a:buFont typeface="Arial,Sans-Serif"/>
              <a:buChar char="•"/>
            </a:pPr>
            <a:r>
              <a:rPr lang="sv-SE" sz="2000" i="1" dirty="0">
                <a:latin typeface="Aptos"/>
              </a:rPr>
              <a:t>Förbehandling inför planerad smärtrehabilitering, minska ledtider och bidra till mer förberedda patienter</a:t>
            </a:r>
            <a:endParaRPr lang="sv-SE" sz="2000">
              <a:latin typeface="Aptos"/>
            </a:endParaRPr>
          </a:p>
          <a:p>
            <a:pPr marL="251460" indent="-251460">
              <a:spcBef>
                <a:spcPts val="1200"/>
              </a:spcBef>
              <a:buFont typeface="Arial,Sans-Serif"/>
              <a:buChar char="•"/>
            </a:pPr>
            <a:r>
              <a:rPr lang="sv-SE" sz="2000" i="1" dirty="0">
                <a:latin typeface="Aptos"/>
              </a:rPr>
              <a:t>Ett komplement till egen behandling och i kombination med hemträningsprogram till patienter som inte kan delta i smärtrehabilitering på plats samt nå ut till nya patientgrupper</a:t>
            </a:r>
            <a:endParaRPr lang="en-US" sz="200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26044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C52C39-0737-E2CF-B85F-F62EDB395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36" y="208610"/>
            <a:ext cx="6846454" cy="36152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8A1984-8FA2-D862-8A72-2D055C990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909" y="3216201"/>
            <a:ext cx="6638636" cy="325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96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469242-1349-4D08-AC21-B3E7BB3D1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F1E2996-3A67-4963-A367-5CC6AFDAF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ln w="31750" cap="sq">
            <a:solidFill>
              <a:srgbClr val="71A6E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C6581E-5EB6-A068-26A4-D8A3109FA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15" y="850850"/>
            <a:ext cx="4823240" cy="2568374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A2491C3-2C89-49FA-8B72-57419B128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77653"/>
            <a:ext cx="5458121" cy="5897880"/>
          </a:xfrm>
          <a:prstGeom prst="rect">
            <a:avLst/>
          </a:prstGeom>
          <a:ln w="31750" cap="sq">
            <a:solidFill>
              <a:srgbClr val="71A6E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C579DA-64BD-683C-2D50-A688C328D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50" y="3596440"/>
            <a:ext cx="4827012" cy="272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1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46A3B54-CA66-5549-2D0D-FBF6CF3B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rgbClr val="FFFFFF"/>
                </a:solidFill>
              </a:rPr>
              <a:t>Sammanhållet och personcentrerat vårdförlopp </a:t>
            </a:r>
          </a:p>
        </p:txBody>
      </p:sp>
      <p:sp>
        <p:nvSpPr>
          <p:cNvPr id="25" name="Platshållare för innehåll 2">
            <a:extLst>
              <a:ext uri="{FF2B5EF4-FFF2-40B4-BE49-F238E27FC236}">
                <a16:creationId xmlns:a16="http://schemas.microsoft.com/office/drawing/2014/main" id="{CF97C9EE-2C70-0AC4-058E-1075FEDE4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46" y="2973313"/>
            <a:ext cx="10040233" cy="29030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itchFamily="34" charset="0"/>
              <a:buChar char="Ø"/>
            </a:pPr>
            <a:r>
              <a:rPr lang="sv-SE" sz="2000" dirty="0"/>
              <a:t> Tillkom 2023 efter mångårig kartläggning av data från patientorganisation och profession. Belyser utmaningar kring ett varierande vårduppdrag, tillgång till MMR, smärtspecialiserad vård och registrering i kvalitetsregister.</a:t>
            </a:r>
            <a:endParaRPr lang="en-US" sz="2000">
              <a:ea typeface="Calibri Light" panose="020F0302020204030204"/>
              <a:cs typeface="Calibri Light" panose="020F0302020204030204"/>
            </a:endParaRPr>
          </a:p>
          <a:p>
            <a:pPr>
              <a:buFont typeface="Wingdings" pitchFamily="34" charset="0"/>
              <a:buChar char="Ø"/>
            </a:pPr>
            <a:endParaRPr lang="sv-SE" sz="2000" dirty="0">
              <a:ea typeface="Calibri Light" panose="020F0302020204030204"/>
              <a:cs typeface="Calibri Light" panose="020F0302020204030204"/>
            </a:endParaRPr>
          </a:p>
          <a:p>
            <a:pPr>
              <a:buFont typeface="Wingdings" pitchFamily="34" charset="0"/>
              <a:buChar char="Ø"/>
            </a:pPr>
            <a:r>
              <a:rPr lang="sv-SE" sz="2000" dirty="0">
                <a:ea typeface="Calibri Light" panose="020F0302020204030204"/>
                <a:cs typeface="Calibri Light" panose="020F0302020204030204"/>
              </a:rPr>
              <a:t>Syftet är att förenkla och effektivisera smärtvården utan att riskera undanträngningseffekter.</a:t>
            </a:r>
          </a:p>
          <a:p>
            <a:pPr>
              <a:buFont typeface="Wingdings" pitchFamily="34" charset="0"/>
              <a:buChar char="Ø"/>
            </a:pPr>
            <a:endParaRPr lang="sv-SE" sz="2000" dirty="0">
              <a:ea typeface="Calibri Light" panose="020F0302020204030204"/>
              <a:cs typeface="Calibri Light" panose="020F0302020204030204"/>
            </a:endParaRPr>
          </a:p>
          <a:p>
            <a:pPr>
              <a:buFont typeface="Wingdings" pitchFamily="34" charset="0"/>
              <a:buChar char="Ø"/>
            </a:pPr>
            <a:r>
              <a:rPr lang="sv-SE" sz="2000" dirty="0">
                <a:ea typeface="Calibri Light" panose="020F0302020204030204"/>
                <a:cs typeface="Calibri Light" panose="020F0302020204030204"/>
              </a:rPr>
              <a:t>Nu implementerat i Värmland efter regionala förutsättningar och tillägg  i </a:t>
            </a:r>
            <a:r>
              <a:rPr lang="sv-SE" dirty="0">
                <a:ea typeface="Calibri Light" panose="020F0302020204030204"/>
                <a:cs typeface="Calibri Light" panose="020F0302020204030204"/>
              </a:rPr>
              <a:t>VIDA </a:t>
            </a:r>
            <a:r>
              <a:rPr lang="sv-SE" b="1" dirty="0"/>
              <a:t> </a:t>
            </a:r>
          </a:p>
          <a:p>
            <a:pPr marL="0" indent="0">
              <a:buNone/>
            </a:pPr>
            <a:r>
              <a:rPr lang="sv-SE" b="1" i="1" dirty="0"/>
              <a:t>VÅR-29970-v.1.0 Smärta - långvarig, hos vuxna</a:t>
            </a:r>
            <a:endParaRPr lang="sv-SE" b="1" i="1">
              <a:ea typeface="Calibri Light" panose="020F0302020204030204"/>
              <a:cs typeface="Calibri Light" panose="020F0302020204030204"/>
            </a:endParaRPr>
          </a:p>
          <a:p>
            <a:pPr>
              <a:buFont typeface="Wingdings" pitchFamily="34" charset="0"/>
              <a:buChar char="Ø"/>
            </a:pPr>
            <a:endParaRPr lang="sv-SE" sz="2000" dirty="0">
              <a:ea typeface="Calibri Light" panose="020F0302020204030204"/>
              <a:cs typeface="Calibri Light" panose="020F0302020204030204"/>
            </a:endParaRPr>
          </a:p>
          <a:p>
            <a:pPr marL="0" indent="0">
              <a:buNone/>
            </a:pPr>
            <a:endParaRPr lang="sv-SE" sz="2000" dirty="0">
              <a:ea typeface="Calibri Light" panose="020F0302020204030204"/>
              <a:cs typeface="Calibri Light" panose="020F0302020204030204"/>
            </a:endParaRPr>
          </a:p>
          <a:p>
            <a:pPr marL="0" indent="0">
              <a:buNone/>
            </a:pPr>
            <a:endParaRPr lang="sv-SE" sz="2200" dirty="0">
              <a:ea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4902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AAC654-B45A-68D9-85B2-7A8F33874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DAEC25-E348-31FC-35E0-B8DB1834F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" y="329443"/>
            <a:ext cx="5426764" cy="2889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8A9C9B-5C55-A396-19E1-A0D7F3F57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3647902"/>
            <a:ext cx="5426764" cy="27269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29D794-51E4-AAC2-1956-DE8B50563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034" y="1654048"/>
            <a:ext cx="5426764" cy="340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37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53FFFE-BCA6-85A2-5923-1605D81C4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569" y="643467"/>
            <a:ext cx="804486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38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996CBB6-8D24-4FA5-A518-D9D878A40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5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8857F7-F05F-4317-9D97-F35571819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55F46-16E5-6708-D86D-2DA1079A9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238" y="804333"/>
            <a:ext cx="8363694" cy="52691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0F8CC6-F9DA-72EE-D803-4806191918CD}"/>
              </a:ext>
            </a:extLst>
          </p:cNvPr>
          <p:cNvSpPr txBox="1"/>
          <p:nvPr/>
        </p:nvSpPr>
        <p:spPr>
          <a:xfrm>
            <a:off x="3667124" y="6095999"/>
            <a:ext cx="58578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  <a:hlinkClick r:id="rId4"/>
              </a:rPr>
              <a:t>RegionVarmland - GRADE Portal - Digital smärtskola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00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88D805-56A5-FCB3-1ADB-A405BB15F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Kommunikationsplan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B82A9124-E287-5927-7935-FB1192AEF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827466"/>
              </p:ext>
            </p:extLst>
          </p:nvPr>
        </p:nvGraphicFramePr>
        <p:xfrm>
          <a:off x="762001" y="1798181"/>
          <a:ext cx="10772775" cy="4025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0925">
                  <a:extLst>
                    <a:ext uri="{9D8B030D-6E8A-4147-A177-3AD203B41FA5}">
                      <a16:colId xmlns:a16="http://schemas.microsoft.com/office/drawing/2014/main" val="2031866466"/>
                    </a:ext>
                  </a:extLst>
                </a:gridCol>
                <a:gridCol w="5229485">
                  <a:extLst>
                    <a:ext uri="{9D8B030D-6E8A-4147-A177-3AD203B41FA5}">
                      <a16:colId xmlns:a16="http://schemas.microsoft.com/office/drawing/2014/main" val="474647892"/>
                    </a:ext>
                  </a:extLst>
                </a:gridCol>
                <a:gridCol w="1952365">
                  <a:extLst>
                    <a:ext uri="{9D8B030D-6E8A-4147-A177-3AD203B41FA5}">
                      <a16:colId xmlns:a16="http://schemas.microsoft.com/office/drawing/2014/main" val="728676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Till vem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Var/hur/av vem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När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058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Läkare vårdcentral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Allmöte</a:t>
                      </a:r>
                      <a:r>
                        <a:rPr lang="sv-SE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Februari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529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Fysioterapeut primärvård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APT enhetschef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Fortlöp.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442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Arbetsterapeut primärvård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APT enhetschef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Fortlöp.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551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Samtalsterapeuter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APT enhetschef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Fortlöp.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981915"/>
                  </a:ext>
                </a:extLst>
              </a:tr>
              <a:tr h="418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Distriktssköterskor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APT enhetschef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Fortlöp.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959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Rehabiliteringskoordinatorer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APT enhetschef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Fortlöp.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265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Andra berörda verksamheter ex reumatolog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Nyhet intranätet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Januari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539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Privata aktörer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Vårdvalsråd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Februari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644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Berörda chefer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Kommunikationsunderlag och checklista, vårdvalsråd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Februari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896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907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B1E962-747C-999D-9EAB-7B2D63138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Var återstår?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C94758-CEF7-F567-54E3-5BE4835DB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För att säkerställa implementering i verksamheterna har en checklista till chefer tagits fram. </a:t>
            </a:r>
            <a:r>
              <a:rPr lang="sv-SE" dirty="0">
                <a:hlinkClick r:id="rId2"/>
              </a:rPr>
              <a:t>Länk till checklista</a:t>
            </a:r>
            <a:endParaRPr lang="sv-SE" dirty="0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1938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7CEFFDD-605F-41E2-8017-6484074C5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72AE7-A975-1ED4-4FD3-C495B682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Tack för er tid!</a:t>
            </a:r>
          </a:p>
        </p:txBody>
      </p:sp>
      <p:pic>
        <p:nvPicPr>
          <p:cNvPr id="7" name="Graphic 6" descr="Frågor">
            <a:extLst>
              <a:ext uri="{FF2B5EF4-FFF2-40B4-BE49-F238E27FC236}">
                <a16:creationId xmlns:a16="http://schemas.microsoft.com/office/drawing/2014/main" id="{2BBED704-8EF3-B263-812B-D3EA32531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9213" y="640080"/>
            <a:ext cx="5588101" cy="55881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84206-FDFB-EF26-6DEA-E209FFF11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3212" y="2419773"/>
            <a:ext cx="3401568" cy="335809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BD4CCE-28BB-AC0A-082F-00436F6B5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:a16="http://schemas.microsoft.com/office/drawing/2014/main" id="{A7995044-19ED-9EB9-0DE2-403987334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F049B52D-BFC7-A7BF-305D-C40A86EFE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6B85C7-AA74-FA5A-36A2-4811F7CF9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Kort om vårdförloppet</a:t>
            </a:r>
          </a:p>
        </p:txBody>
      </p:sp>
      <p:sp>
        <p:nvSpPr>
          <p:cNvPr id="25" name="Platshållare för innehåll 2">
            <a:extLst>
              <a:ext uri="{FF2B5EF4-FFF2-40B4-BE49-F238E27FC236}">
                <a16:creationId xmlns:a16="http://schemas.microsoft.com/office/drawing/2014/main" id="{0B38EB2C-B40E-E617-E0ED-64ADC67DF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46" y="2973313"/>
            <a:ext cx="10294232" cy="361891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sv-SE" sz="2200" dirty="0"/>
              <a:t> Inkluderar patienter med smärta &gt;3 månader där smärtan blivit eller riskerar att bli ett eget sjukdomstillstånd. Allvarlig sjukdom utesluts och fortsatt rehabiliteringsbehov finns bortom tiden för förväntad utläkning efter sjukdom eller behandling.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sv-SE" sz="2200" dirty="0"/>
              <a:t>Måttlig-svår smärta omkring 20% av befolkningen där samsjuklighet i betydande psykisk ohälsa ofta ses.</a:t>
            </a:r>
            <a:endParaRPr lang="sv-SE" sz="2200">
              <a:ea typeface="Calibri Light"/>
              <a:cs typeface="Calibri Light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sv-SE" sz="2200" dirty="0">
                <a:ea typeface="Calibri Light"/>
                <a:cs typeface="Calibri Light"/>
              </a:rPr>
              <a:t> &gt; 45´000 vuxna individer i Värmlands län? </a:t>
            </a:r>
            <a:r>
              <a:rPr lang="sv-SE" sz="1500" i="1" dirty="0">
                <a:ea typeface="Calibri Light"/>
                <a:cs typeface="Calibri Light"/>
              </a:rPr>
              <a:t>(Befolkning 283´548 dec 2024)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sv-SE" sz="2200" dirty="0"/>
              <a:t> </a:t>
            </a:r>
            <a:r>
              <a:rPr lang="sv-SE" sz="2200" dirty="0">
                <a:solidFill>
                  <a:srgbClr val="262626"/>
                </a:solidFill>
                <a:latin typeface="Calibri Light"/>
                <a:ea typeface="Calibri Light"/>
                <a:cs typeface="Calibri Light"/>
              </a:rPr>
              <a:t>S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yftar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till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att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öka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livskvalitet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samt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kontinuitet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och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känsla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av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trygghet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mellan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vårdkontakter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som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ofta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är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många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och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flyktiga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och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sällan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så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djuplodande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initialt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. </a:t>
            </a:r>
            <a:endParaRPr lang="en-US" sz="2200" dirty="0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Minska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förlängt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lidande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på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primärvårdsnivå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,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öka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kunskapen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kring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långvarig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smärta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samt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 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bidra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till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besparingar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genom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minskad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rundgång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med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okoordinerade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vårdkontakter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och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utdragna</a:t>
            </a:r>
            <a:r>
              <a:rPr lang="en-US" sz="2200" dirty="0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 processer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sv-SE" sz="2200" dirty="0"/>
              <a:t> Förutsätter kunskapsutbyte inom primärvården som huvudsaklig vårdgivare, men  också enkelt remissförfarande till specialiserad vård som i första hand utgör en stödfunktion i komplexa fall.</a:t>
            </a:r>
            <a:endParaRPr lang="sv-SE" sz="2200" dirty="0">
              <a:ea typeface="Calibri Light" panose="020F0302020204030204"/>
              <a:cs typeface="Calibri Light" panose="020F0302020204030204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sv-SE" sz="2200" dirty="0">
              <a:ea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876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5FB038A-353B-19B6-C77E-AAB65566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sv-SE" sz="4400">
                <a:solidFill>
                  <a:srgbClr val="FFFFFF"/>
                </a:solidFill>
                <a:cs typeface="Calibri Light"/>
              </a:rPr>
              <a:t>Deltagare i lokal arbetsgrupp</a:t>
            </a:r>
            <a:endParaRPr lang="sv-SE" sz="4400">
              <a:solidFill>
                <a:srgbClr val="FFFFFF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0EC40E-D538-6595-F040-07930E9FB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397" y="1365919"/>
            <a:ext cx="6815992" cy="49845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1900">
                <a:cs typeface="Calibri Light"/>
              </a:rPr>
              <a:t>Simon Östlund, läkare Gripen vårdcentral</a:t>
            </a:r>
          </a:p>
          <a:p>
            <a:r>
              <a:rPr lang="sv-SE" sz="1900">
                <a:cs typeface="Calibri Light"/>
              </a:rPr>
              <a:t>Anna Jonsson, enhetschef primärvårdsrehabiliteringen norra</a:t>
            </a:r>
          </a:p>
          <a:p>
            <a:r>
              <a:rPr lang="sv-SE" sz="1900">
                <a:cs typeface="Calibri Light"/>
              </a:rPr>
              <a:t>Jenny Klockervold Wall, fysioterapeut primärvårdsrehabiliteringen norra</a:t>
            </a:r>
          </a:p>
          <a:p>
            <a:r>
              <a:rPr lang="sv-SE" sz="1900">
                <a:cs typeface="Calibri Light"/>
              </a:rPr>
              <a:t>Charlotte Höglind, arbetsterapeut primärvårdsrehabiliteringen östra</a:t>
            </a:r>
          </a:p>
          <a:p>
            <a:r>
              <a:rPr lang="sv-SE" sz="1900">
                <a:cs typeface="Calibri Light"/>
              </a:rPr>
              <a:t>Gordon Riemersma, läkare Smärtcentrum</a:t>
            </a:r>
          </a:p>
          <a:p>
            <a:r>
              <a:rPr lang="sv-SE" sz="1900">
                <a:cs typeface="Calibri Light"/>
              </a:rPr>
              <a:t>Nora Habul, psykolog Smärtcentrum</a:t>
            </a:r>
          </a:p>
          <a:p>
            <a:r>
              <a:rPr lang="sv-SE" sz="1900">
                <a:cs typeface="Calibri Light"/>
              </a:rPr>
              <a:t>Jenny Forsberg, sjuksköterska Sunne vårdcentral</a:t>
            </a:r>
          </a:p>
          <a:p>
            <a:r>
              <a:rPr lang="sv-SE" sz="1900">
                <a:cs typeface="Calibri Light"/>
              </a:rPr>
              <a:t>Åsa Hedeberg, utvecklingsledare vårdvalsenheten</a:t>
            </a:r>
          </a:p>
          <a:p>
            <a:r>
              <a:rPr lang="sv-SE" sz="1900">
                <a:cs typeface="Calibri Light"/>
              </a:rPr>
              <a:t>Sven Holmberg, kurator Kristinehamns vårdcentral</a:t>
            </a:r>
          </a:p>
          <a:p>
            <a:r>
              <a:rPr lang="sv-SE" sz="1900">
                <a:cs typeface="Calibri Light"/>
              </a:rPr>
              <a:t>Jonna Thernström, utvecklingsledare kunskapsstödsenheten</a:t>
            </a:r>
          </a:p>
          <a:p>
            <a:r>
              <a:rPr lang="sv-SE" sz="1900">
                <a:cs typeface="Calibri Light"/>
              </a:rPr>
              <a:t>Camilla Staaf, utvecklingsledare kunskapsstödsenheten</a:t>
            </a:r>
          </a:p>
          <a:p>
            <a:endParaRPr lang="sv-SE" sz="1900">
              <a:cs typeface="Calibri Light"/>
            </a:endParaRPr>
          </a:p>
          <a:p>
            <a:endParaRPr lang="sv-SE" sz="190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82079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4EFFF7-C34A-205E-4F2D-AB51B5860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Utfört arbete</a:t>
            </a:r>
          </a:p>
        </p:txBody>
      </p:sp>
      <p:graphicFrame>
        <p:nvGraphicFramePr>
          <p:cNvPr id="11" name="Platshållare för innehåll 2">
            <a:extLst>
              <a:ext uri="{FF2B5EF4-FFF2-40B4-BE49-F238E27FC236}">
                <a16:creationId xmlns:a16="http://schemas.microsoft.com/office/drawing/2014/main" id="{D4307392-50C4-A873-BA38-874CACD5C5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059790"/>
              </p:ext>
            </p:extLst>
          </p:nvPr>
        </p:nvGraphicFramePr>
        <p:xfrm>
          <a:off x="307201" y="1838498"/>
          <a:ext cx="10753725" cy="376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6569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8FAB7F-3EEC-69CD-90A7-9A4FE20E0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sz="5400"/>
              <a:t>Presentation av åtgärdsarbete kopplat till gap, mål och indikatorer i vårdförloppet</a:t>
            </a:r>
          </a:p>
        </p:txBody>
      </p:sp>
    </p:spTree>
    <p:extLst>
      <p:ext uri="{BB962C8B-B14F-4D97-AF65-F5344CB8AC3E}">
        <p14:creationId xmlns:p14="http://schemas.microsoft.com/office/powerpoint/2010/main" val="3746987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EF3DD1F-B84E-8BBC-6CEF-778B959A4CA4}"/>
              </a:ext>
            </a:extLst>
          </p:cNvPr>
          <p:cNvSpPr/>
          <p:nvPr/>
        </p:nvSpPr>
        <p:spPr>
          <a:xfrm>
            <a:off x="6990771" y="470136"/>
            <a:ext cx="4288388" cy="26497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9A685A7C-024C-B83E-5156-4DD86381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70" y="-192646"/>
            <a:ext cx="4746034" cy="1325563"/>
          </a:xfrm>
        </p:spPr>
        <p:txBody>
          <a:bodyPr/>
          <a:lstStyle/>
          <a:p>
            <a:r>
              <a:rPr lang="sv-SE">
                <a:solidFill>
                  <a:schemeClr val="accent1">
                    <a:lumMod val="50000"/>
                  </a:schemeClr>
                </a:solidFill>
                <a:cs typeface="Arial"/>
              </a:rPr>
              <a:t>Mål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98CD195-DAFD-573F-F239-54ADBE58EE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0674" y="1291250"/>
            <a:ext cx="4878026" cy="18286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t">
            <a:noAutofit/>
          </a:bodyPr>
          <a:lstStyle/>
          <a:p>
            <a:pPr defTabSz="457200">
              <a:buFont typeface="Wingdings" pitchFamily="34" charset="0"/>
              <a:buChar char="Ø"/>
            </a:pPr>
            <a:r>
              <a:rPr lang="sv-SE" sz="1800">
                <a:solidFill>
                  <a:schemeClr val="tx1"/>
                </a:solidFill>
              </a:rPr>
              <a:t> Ökad kontinuitet och trygghet för patienter under och mellan vårdkontakter såväl som mellan vårdpersonal.</a:t>
            </a:r>
            <a:endParaRPr lang="en-US">
              <a:solidFill>
                <a:schemeClr val="tx1"/>
              </a:solidFill>
              <a:ea typeface="Calibri Light" panose="020F0302020204030204"/>
              <a:cs typeface="Calibri Light" panose="020F0302020204030204"/>
            </a:endParaRPr>
          </a:p>
          <a:p>
            <a:pPr marL="0" indent="0">
              <a:buNone/>
            </a:pPr>
            <a:endParaRPr lang="sv-SE" sz="16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" name="Rubrik 4">
            <a:extLst>
              <a:ext uri="{FF2B5EF4-FFF2-40B4-BE49-F238E27FC236}">
                <a16:creationId xmlns:a16="http://schemas.microsoft.com/office/drawing/2014/main" id="{27570E86-5B22-1136-DA9F-935645799128}"/>
              </a:ext>
            </a:extLst>
          </p:cNvPr>
          <p:cNvSpPr txBox="1">
            <a:spLocks/>
          </p:cNvSpPr>
          <p:nvPr/>
        </p:nvSpPr>
        <p:spPr>
          <a:xfrm>
            <a:off x="7046844" y="228715"/>
            <a:ext cx="4126273" cy="151560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Indikator för</a:t>
            </a:r>
          </a:p>
          <a:p>
            <a:r>
              <a:rPr lang="sv-SE"/>
              <a:t>uppföljning</a:t>
            </a:r>
          </a:p>
        </p:txBody>
      </p:sp>
      <p:sp>
        <p:nvSpPr>
          <p:cNvPr id="11" name="Rubrik 4">
            <a:extLst>
              <a:ext uri="{FF2B5EF4-FFF2-40B4-BE49-F238E27FC236}">
                <a16:creationId xmlns:a16="http://schemas.microsoft.com/office/drawing/2014/main" id="{1E07CD2A-C7E8-EBD1-B683-9079C360EFDE}"/>
              </a:ext>
            </a:extLst>
          </p:cNvPr>
          <p:cNvSpPr txBox="1">
            <a:spLocks/>
          </p:cNvSpPr>
          <p:nvPr/>
        </p:nvSpPr>
        <p:spPr>
          <a:xfrm>
            <a:off x="886670" y="3526210"/>
            <a:ext cx="7200000" cy="6551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>
                <a:solidFill>
                  <a:schemeClr val="bg2">
                    <a:lumMod val="10000"/>
                  </a:schemeClr>
                </a:solidFill>
              </a:rPr>
              <a:t>Gap</a:t>
            </a:r>
          </a:p>
        </p:txBody>
      </p:sp>
      <p:sp>
        <p:nvSpPr>
          <p:cNvPr id="14" name="Rubrik 4">
            <a:extLst>
              <a:ext uri="{FF2B5EF4-FFF2-40B4-BE49-F238E27FC236}">
                <a16:creationId xmlns:a16="http://schemas.microsoft.com/office/drawing/2014/main" id="{D1CCB639-2925-8F40-D13A-A1AAB8129F39}"/>
              </a:ext>
            </a:extLst>
          </p:cNvPr>
          <p:cNvSpPr txBox="1">
            <a:spLocks/>
          </p:cNvSpPr>
          <p:nvPr/>
        </p:nvSpPr>
        <p:spPr>
          <a:xfrm>
            <a:off x="6767003" y="3526210"/>
            <a:ext cx="1998524" cy="6551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>
                <a:solidFill>
                  <a:schemeClr val="accent4">
                    <a:lumMod val="50000"/>
                  </a:schemeClr>
                </a:solidFill>
              </a:rPr>
              <a:t>Åtgärd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C62B83C-A848-6CBC-8D16-7C03C02760EF}"/>
              </a:ext>
            </a:extLst>
          </p:cNvPr>
          <p:cNvSpPr txBox="1"/>
          <p:nvPr/>
        </p:nvSpPr>
        <p:spPr>
          <a:xfrm>
            <a:off x="886670" y="4536489"/>
            <a:ext cx="3791862" cy="1754326"/>
          </a:xfrm>
          <a:prstGeom prst="rect">
            <a:avLst/>
          </a:prstGeom>
          <a:gradFill>
            <a:gsLst>
              <a:gs pos="33500">
                <a:schemeClr val="bg2"/>
              </a:gs>
              <a:gs pos="0">
                <a:schemeClr val="bg1"/>
              </a:gs>
              <a:gs pos="67000">
                <a:schemeClr val="bg2">
                  <a:lumMod val="90000"/>
                </a:schemeClr>
              </a:gs>
              <a:gs pos="83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sv-SE"/>
              <a:t>Fast vårdkontakt erbjuds inte alltid till de som behöver.</a:t>
            </a:r>
            <a:endParaRPr lang="en-US"/>
          </a:p>
          <a:p>
            <a:endParaRPr lang="sv-SE"/>
          </a:p>
          <a:p>
            <a:pPr marL="285750" indent="-285750">
              <a:buFont typeface="Courier New"/>
              <a:buChar char="o"/>
            </a:pPr>
            <a:r>
              <a:rPr lang="sv-SE"/>
              <a:t>Rehabiliteringsplan och </a:t>
            </a:r>
            <a:r>
              <a:rPr lang="sv-SE" err="1"/>
              <a:t>patientkontrakt</a:t>
            </a:r>
            <a:r>
              <a:rPr lang="sv-SE"/>
              <a:t> upprättas inte alltid till de som behöver.</a:t>
            </a:r>
            <a:endParaRPr lang="sv-SE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3A7A5EE-A9E9-A985-4689-00A1140CD5C8}"/>
              </a:ext>
            </a:extLst>
          </p:cNvPr>
          <p:cNvSpPr txBox="1"/>
          <p:nvPr/>
        </p:nvSpPr>
        <p:spPr>
          <a:xfrm>
            <a:off x="6767003" y="4403324"/>
            <a:ext cx="4694069" cy="1477328"/>
          </a:xfrm>
          <a:prstGeom prst="rect">
            <a:avLst/>
          </a:prstGeom>
          <a:gradFill>
            <a:gsLst>
              <a:gs pos="33500">
                <a:schemeClr val="accent6">
                  <a:lumMod val="20000"/>
                  <a:lumOff val="80000"/>
                </a:schemeClr>
              </a:gs>
              <a:gs pos="0">
                <a:schemeClr val="bg1"/>
              </a:gs>
              <a:gs pos="67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95750">
                <a:schemeClr val="accent6">
                  <a:lumMod val="60000"/>
                  <a:lumOff val="40000"/>
                </a:schemeClr>
              </a:gs>
              <a:gs pos="915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sv-SE"/>
              <a:t>Förtydligat i rutin långvarig smärta</a:t>
            </a:r>
            <a:endParaRPr lang="en-US"/>
          </a:p>
          <a:p>
            <a:r>
              <a:rPr lang="sv-SE"/>
              <a:t>Finns övergripande riktlinje </a:t>
            </a:r>
            <a:r>
              <a:rPr lang="sv-SE">
                <a:hlinkClick r:id="rId3"/>
              </a:rPr>
              <a:t>RIK-19128</a:t>
            </a:r>
            <a:endParaRPr lang="sv-SE"/>
          </a:p>
          <a:p>
            <a:endParaRPr lang="sv-SE"/>
          </a:p>
          <a:p>
            <a:pPr marL="285750" indent="-285750">
              <a:buFont typeface="Wingdings"/>
              <a:buChar char="ü"/>
            </a:pPr>
            <a:r>
              <a:rPr lang="sv-SE"/>
              <a:t>Pilot rehabiliteringsplan är igång.</a:t>
            </a:r>
            <a:endParaRPr lang="sv-SE">
              <a:ea typeface="Calibri Light" panose="020F0302020204030204"/>
              <a:cs typeface="Calibri Light" panose="020F0302020204030204"/>
            </a:endParaRPr>
          </a:p>
          <a:p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7621E7F-B03D-3174-C022-627C2C61FE8A}"/>
              </a:ext>
            </a:extLst>
          </p:cNvPr>
          <p:cNvSpPr txBox="1"/>
          <p:nvPr/>
        </p:nvSpPr>
        <p:spPr>
          <a:xfrm>
            <a:off x="7046844" y="1650124"/>
            <a:ext cx="41262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/>
              <a:t>* Andel patienter med förstagångsdiagnos långvarig smärta som har fått en rehabiliteringsplan upprättad inom en månad efter diagnos.</a:t>
            </a:r>
          </a:p>
          <a:p>
            <a:r>
              <a:rPr lang="sv-SE" sz="1400"/>
              <a:t>* Andel patienter med förstagångsdiagnos långvarig smärta som en månad efter diagnos har en fast vårdkontakt i primärvården.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3263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EF3DD1F-B84E-8BBC-6CEF-778B959A4CA4}"/>
              </a:ext>
            </a:extLst>
          </p:cNvPr>
          <p:cNvSpPr/>
          <p:nvPr/>
        </p:nvSpPr>
        <p:spPr>
          <a:xfrm>
            <a:off x="6990771" y="470136"/>
            <a:ext cx="4288388" cy="26497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9A685A7C-024C-B83E-5156-4DD86381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70" y="-192646"/>
            <a:ext cx="4746034" cy="1325563"/>
          </a:xfrm>
        </p:spPr>
        <p:txBody>
          <a:bodyPr/>
          <a:lstStyle/>
          <a:p>
            <a:r>
              <a:rPr lang="sv-SE">
                <a:solidFill>
                  <a:schemeClr val="accent1">
                    <a:lumMod val="50000"/>
                  </a:schemeClr>
                </a:solidFill>
                <a:cs typeface="Arial"/>
              </a:rPr>
              <a:t>Mål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98CD195-DAFD-573F-F239-54ADBE58EE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0674" y="1291250"/>
            <a:ext cx="4878026" cy="18286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t">
            <a:noAutofit/>
          </a:bodyPr>
          <a:lstStyle/>
          <a:p>
            <a:pPr defTabSz="457200">
              <a:buFont typeface="Wingdings" pitchFamily="34" charset="0"/>
              <a:buChar char="Ø"/>
            </a:pPr>
            <a:r>
              <a:rPr lang="sv-SE" sz="1800">
                <a:solidFill>
                  <a:schemeClr val="tx1"/>
                </a:solidFill>
              </a:rPr>
              <a:t> Ökad andel patienter som tidigt kan hantera sin smärta utan ytterligare vårdåtgärder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sz="1800">
              <a:solidFill>
                <a:schemeClr val="tx1"/>
              </a:solidFill>
            </a:endParaRPr>
          </a:p>
        </p:txBody>
      </p:sp>
      <p:sp>
        <p:nvSpPr>
          <p:cNvPr id="10" name="Rubrik 4">
            <a:extLst>
              <a:ext uri="{FF2B5EF4-FFF2-40B4-BE49-F238E27FC236}">
                <a16:creationId xmlns:a16="http://schemas.microsoft.com/office/drawing/2014/main" id="{27570E86-5B22-1136-DA9F-935645799128}"/>
              </a:ext>
            </a:extLst>
          </p:cNvPr>
          <p:cNvSpPr txBox="1">
            <a:spLocks/>
          </p:cNvSpPr>
          <p:nvPr/>
        </p:nvSpPr>
        <p:spPr>
          <a:xfrm>
            <a:off x="7046844" y="228715"/>
            <a:ext cx="4126273" cy="151560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Indikator för</a:t>
            </a:r>
          </a:p>
          <a:p>
            <a:r>
              <a:rPr lang="sv-SE"/>
              <a:t>uppföljning</a:t>
            </a:r>
          </a:p>
        </p:txBody>
      </p:sp>
      <p:sp>
        <p:nvSpPr>
          <p:cNvPr id="11" name="Rubrik 4">
            <a:extLst>
              <a:ext uri="{FF2B5EF4-FFF2-40B4-BE49-F238E27FC236}">
                <a16:creationId xmlns:a16="http://schemas.microsoft.com/office/drawing/2014/main" id="{1E07CD2A-C7E8-EBD1-B683-9079C360EFDE}"/>
              </a:ext>
            </a:extLst>
          </p:cNvPr>
          <p:cNvSpPr txBox="1">
            <a:spLocks/>
          </p:cNvSpPr>
          <p:nvPr/>
        </p:nvSpPr>
        <p:spPr>
          <a:xfrm>
            <a:off x="886670" y="2727245"/>
            <a:ext cx="72000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>
                <a:solidFill>
                  <a:schemeClr val="bg2">
                    <a:lumMod val="10000"/>
                  </a:schemeClr>
                </a:solidFill>
              </a:rPr>
              <a:t>Gap</a:t>
            </a:r>
          </a:p>
        </p:txBody>
      </p:sp>
      <p:sp>
        <p:nvSpPr>
          <p:cNvPr id="14" name="Rubrik 4">
            <a:extLst>
              <a:ext uri="{FF2B5EF4-FFF2-40B4-BE49-F238E27FC236}">
                <a16:creationId xmlns:a16="http://schemas.microsoft.com/office/drawing/2014/main" id="{D1CCB639-2925-8F40-D13A-A1AAB8129F39}"/>
              </a:ext>
            </a:extLst>
          </p:cNvPr>
          <p:cNvSpPr txBox="1">
            <a:spLocks/>
          </p:cNvSpPr>
          <p:nvPr/>
        </p:nvSpPr>
        <p:spPr>
          <a:xfrm>
            <a:off x="6767003" y="2855785"/>
            <a:ext cx="1998524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>
                <a:solidFill>
                  <a:schemeClr val="accent4">
                    <a:lumMod val="50000"/>
                  </a:schemeClr>
                </a:solidFill>
              </a:rPr>
              <a:t>Åtgärd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C62B83C-A848-6CBC-8D16-7C03C02760EF}"/>
              </a:ext>
            </a:extLst>
          </p:cNvPr>
          <p:cNvSpPr txBox="1"/>
          <p:nvPr/>
        </p:nvSpPr>
        <p:spPr>
          <a:xfrm>
            <a:off x="886670" y="4536489"/>
            <a:ext cx="3791862" cy="2031325"/>
          </a:xfrm>
          <a:prstGeom prst="rect">
            <a:avLst/>
          </a:prstGeom>
          <a:gradFill>
            <a:gsLst>
              <a:gs pos="33500">
                <a:schemeClr val="bg2"/>
              </a:gs>
              <a:gs pos="0">
                <a:schemeClr val="bg1"/>
              </a:gs>
              <a:gs pos="67000">
                <a:schemeClr val="bg2">
                  <a:lumMod val="90000"/>
                </a:schemeClr>
              </a:gs>
              <a:gs pos="83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sv-SE" dirty="0"/>
              <a:t>Diagnostisering, koordinering- och teaminsatser behöver ske tidigare.</a:t>
            </a:r>
            <a:endParaRPr lang="en-US" dirty="0"/>
          </a:p>
          <a:p>
            <a:endParaRPr lang="sv-SE"/>
          </a:p>
          <a:p>
            <a:pPr marL="285750" indent="-285750">
              <a:buFont typeface="Courier New"/>
              <a:buChar char="o"/>
            </a:pPr>
            <a:r>
              <a:rPr lang="sv-SE" dirty="0"/>
              <a:t>Åtgärder vid läkemedelsnedtrappning kan förbättras.</a:t>
            </a:r>
            <a:endParaRPr lang="sv-SE" dirty="0">
              <a:ea typeface="Calibri Light" panose="020F0302020204030204"/>
              <a:cs typeface="Calibri Light" panose="020F0302020204030204"/>
            </a:endParaRPr>
          </a:p>
          <a:p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3A7A5EE-A9E9-A985-4689-00A1140CD5C8}"/>
              </a:ext>
            </a:extLst>
          </p:cNvPr>
          <p:cNvSpPr txBox="1"/>
          <p:nvPr/>
        </p:nvSpPr>
        <p:spPr>
          <a:xfrm>
            <a:off x="6767003" y="4403324"/>
            <a:ext cx="4694069" cy="2308324"/>
          </a:xfrm>
          <a:prstGeom prst="rect">
            <a:avLst/>
          </a:prstGeom>
          <a:gradFill>
            <a:gsLst>
              <a:gs pos="33500">
                <a:schemeClr val="accent6">
                  <a:lumMod val="20000"/>
                  <a:lumOff val="80000"/>
                </a:schemeClr>
              </a:gs>
              <a:gs pos="0">
                <a:schemeClr val="bg1"/>
              </a:gs>
              <a:gs pos="67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95750">
                <a:schemeClr val="accent6">
                  <a:lumMod val="60000"/>
                  <a:lumOff val="40000"/>
                </a:schemeClr>
              </a:gs>
              <a:gs pos="915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sv-SE"/>
              <a:t>Dialog med olika verksamheter. Enkel kontaktväg till smärtcentrum för konsultation.</a:t>
            </a:r>
            <a:endParaRPr lang="en-US"/>
          </a:p>
          <a:p>
            <a:endParaRPr lang="sv-SE"/>
          </a:p>
          <a:p>
            <a:pPr marL="285750" indent="-285750">
              <a:buFont typeface="Wingdings"/>
              <a:buChar char="ü"/>
            </a:pPr>
            <a:r>
              <a:rPr lang="sv-SE"/>
              <a:t>Utbildningsinsats och förtydligande i rutin om diagnostik</a:t>
            </a:r>
            <a:endParaRPr lang="sv-SE">
              <a:ea typeface="Calibri Light" panose="020F0302020204030204"/>
              <a:cs typeface="Calibri Light" panose="020F0302020204030204"/>
            </a:endParaRPr>
          </a:p>
          <a:p>
            <a:endParaRPr lang="sv-SE"/>
          </a:p>
          <a:p>
            <a:pPr marL="285750" indent="-285750">
              <a:buFont typeface="Wingdings"/>
              <a:buChar char="ü"/>
            </a:pPr>
            <a:r>
              <a:rPr lang="sv-SE"/>
              <a:t>MBT utgör forum för teamsamverkan. Spridning av ny MBT-rutin planeras.</a:t>
            </a:r>
            <a:endParaRPr lang="sv-SE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515F156-8B1A-28E9-DC66-CD4AA98E1680}"/>
              </a:ext>
            </a:extLst>
          </p:cNvPr>
          <p:cNvSpPr txBox="1"/>
          <p:nvPr/>
        </p:nvSpPr>
        <p:spPr>
          <a:xfrm>
            <a:off x="7056767" y="1902372"/>
            <a:ext cx="373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(Rätt diagnos för indikatorer)</a:t>
            </a:r>
          </a:p>
        </p:txBody>
      </p:sp>
    </p:spTree>
    <p:extLst>
      <p:ext uri="{BB962C8B-B14F-4D97-AF65-F5344CB8AC3E}">
        <p14:creationId xmlns:p14="http://schemas.microsoft.com/office/powerpoint/2010/main" val="1742689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EF3DD1F-B84E-8BBC-6CEF-778B959A4CA4}"/>
              </a:ext>
            </a:extLst>
          </p:cNvPr>
          <p:cNvSpPr/>
          <p:nvPr/>
        </p:nvSpPr>
        <p:spPr>
          <a:xfrm>
            <a:off x="6990771" y="470136"/>
            <a:ext cx="4288388" cy="26497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9A685A7C-024C-B83E-5156-4DD86381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70" y="-192646"/>
            <a:ext cx="4746034" cy="1325563"/>
          </a:xfrm>
        </p:spPr>
        <p:txBody>
          <a:bodyPr/>
          <a:lstStyle/>
          <a:p>
            <a:r>
              <a:rPr lang="sv-SE">
                <a:solidFill>
                  <a:schemeClr val="accent1">
                    <a:lumMod val="50000"/>
                  </a:schemeClr>
                </a:solidFill>
                <a:cs typeface="Arial"/>
              </a:rPr>
              <a:t>Mål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98CD195-DAFD-573F-F239-54ADBE58EE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0674" y="1291250"/>
            <a:ext cx="4878026" cy="18286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t">
            <a:noAutofit/>
          </a:bodyPr>
          <a:lstStyle/>
          <a:p>
            <a:pPr defTabSz="457200">
              <a:buFont typeface="Wingdings" pitchFamily="34" charset="0"/>
              <a:buChar char="Ø"/>
            </a:pPr>
            <a:r>
              <a:rPr lang="sv-SE" sz="1800">
                <a:solidFill>
                  <a:schemeClr val="tx1"/>
                </a:solidFill>
              </a:rPr>
              <a:t> Ökad samverkan inom och mellan vårdnivåer, där vården efterfrågas av remittent i samråd med patienten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sz="1800">
              <a:solidFill>
                <a:schemeClr val="tx1"/>
              </a:solidFill>
            </a:endParaRPr>
          </a:p>
        </p:txBody>
      </p:sp>
      <p:sp>
        <p:nvSpPr>
          <p:cNvPr id="10" name="Rubrik 4">
            <a:extLst>
              <a:ext uri="{FF2B5EF4-FFF2-40B4-BE49-F238E27FC236}">
                <a16:creationId xmlns:a16="http://schemas.microsoft.com/office/drawing/2014/main" id="{27570E86-5B22-1136-DA9F-935645799128}"/>
              </a:ext>
            </a:extLst>
          </p:cNvPr>
          <p:cNvSpPr txBox="1">
            <a:spLocks/>
          </p:cNvSpPr>
          <p:nvPr/>
        </p:nvSpPr>
        <p:spPr>
          <a:xfrm>
            <a:off x="7046844" y="228715"/>
            <a:ext cx="4126273" cy="151560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Indikator för</a:t>
            </a:r>
          </a:p>
          <a:p>
            <a:r>
              <a:rPr lang="sv-SE"/>
              <a:t>uppföljning</a:t>
            </a:r>
          </a:p>
        </p:txBody>
      </p:sp>
      <p:sp>
        <p:nvSpPr>
          <p:cNvPr id="11" name="Rubrik 4">
            <a:extLst>
              <a:ext uri="{FF2B5EF4-FFF2-40B4-BE49-F238E27FC236}">
                <a16:creationId xmlns:a16="http://schemas.microsoft.com/office/drawing/2014/main" id="{1E07CD2A-C7E8-EBD1-B683-9079C360EFDE}"/>
              </a:ext>
            </a:extLst>
          </p:cNvPr>
          <p:cNvSpPr txBox="1">
            <a:spLocks/>
          </p:cNvSpPr>
          <p:nvPr/>
        </p:nvSpPr>
        <p:spPr>
          <a:xfrm>
            <a:off x="886670" y="2727245"/>
            <a:ext cx="72000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>
                <a:solidFill>
                  <a:schemeClr val="bg2">
                    <a:lumMod val="10000"/>
                  </a:schemeClr>
                </a:solidFill>
              </a:rPr>
              <a:t>Gap</a:t>
            </a:r>
          </a:p>
        </p:txBody>
      </p:sp>
      <p:sp>
        <p:nvSpPr>
          <p:cNvPr id="14" name="Rubrik 4">
            <a:extLst>
              <a:ext uri="{FF2B5EF4-FFF2-40B4-BE49-F238E27FC236}">
                <a16:creationId xmlns:a16="http://schemas.microsoft.com/office/drawing/2014/main" id="{D1CCB639-2925-8F40-D13A-A1AAB8129F39}"/>
              </a:ext>
            </a:extLst>
          </p:cNvPr>
          <p:cNvSpPr txBox="1">
            <a:spLocks/>
          </p:cNvSpPr>
          <p:nvPr/>
        </p:nvSpPr>
        <p:spPr>
          <a:xfrm>
            <a:off x="6767003" y="2855785"/>
            <a:ext cx="1998524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>
                <a:solidFill>
                  <a:schemeClr val="accent4">
                    <a:lumMod val="50000"/>
                  </a:schemeClr>
                </a:solidFill>
              </a:rPr>
              <a:t>Åtgärd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C62B83C-A848-6CBC-8D16-7C03C02760EF}"/>
              </a:ext>
            </a:extLst>
          </p:cNvPr>
          <p:cNvSpPr txBox="1"/>
          <p:nvPr/>
        </p:nvSpPr>
        <p:spPr>
          <a:xfrm>
            <a:off x="886670" y="4536489"/>
            <a:ext cx="3791862" cy="2031325"/>
          </a:xfrm>
          <a:prstGeom prst="rect">
            <a:avLst/>
          </a:prstGeom>
          <a:gradFill>
            <a:gsLst>
              <a:gs pos="33500">
                <a:schemeClr val="bg2"/>
              </a:gs>
              <a:gs pos="0">
                <a:schemeClr val="bg1"/>
              </a:gs>
              <a:gs pos="67000">
                <a:schemeClr val="bg2">
                  <a:lumMod val="90000"/>
                </a:schemeClr>
              </a:gs>
              <a:gs pos="83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sv-SE"/>
              <a:t>Teamarbete på primärvårdsnivå</a:t>
            </a:r>
            <a:endParaRPr lang="en-US"/>
          </a:p>
          <a:p>
            <a:endParaRPr lang="sv-SE"/>
          </a:p>
          <a:p>
            <a:pPr marL="285750" indent="-285750">
              <a:buFont typeface="Courier New"/>
              <a:buChar char="o"/>
            </a:pPr>
            <a:r>
              <a:rPr lang="sv-SE"/>
              <a:t>Samverkan primärvård-smärtcentrum</a:t>
            </a:r>
            <a:endParaRPr lang="sv-SE">
              <a:ea typeface="Calibri Light" panose="020F0302020204030204"/>
              <a:cs typeface="Calibri Light" panose="020F0302020204030204"/>
            </a:endParaRPr>
          </a:p>
          <a:p>
            <a:endParaRPr lang="sv-SE"/>
          </a:p>
          <a:p>
            <a:pPr marL="285750" indent="-285750">
              <a:buFont typeface="Courier New"/>
              <a:buChar char="o"/>
            </a:pPr>
            <a:r>
              <a:rPr lang="sv-SE"/>
              <a:t>Samverkan smärtcentrum-psykiatri</a:t>
            </a:r>
            <a:endParaRPr lang="sv-SE">
              <a:ea typeface="Calibri Light" panose="020F0302020204030204"/>
              <a:cs typeface="Calibri Light" panose="020F0302020204030204"/>
            </a:endParaRPr>
          </a:p>
          <a:p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3A7A5EE-A9E9-A985-4689-00A1140CD5C8}"/>
              </a:ext>
            </a:extLst>
          </p:cNvPr>
          <p:cNvSpPr txBox="1"/>
          <p:nvPr/>
        </p:nvSpPr>
        <p:spPr>
          <a:xfrm>
            <a:off x="6767003" y="4403324"/>
            <a:ext cx="4694069" cy="2031325"/>
          </a:xfrm>
          <a:prstGeom prst="rect">
            <a:avLst/>
          </a:prstGeom>
          <a:gradFill>
            <a:gsLst>
              <a:gs pos="33500">
                <a:schemeClr val="accent6">
                  <a:lumMod val="20000"/>
                  <a:lumOff val="80000"/>
                </a:schemeClr>
              </a:gs>
              <a:gs pos="0">
                <a:schemeClr val="bg1"/>
              </a:gs>
              <a:gs pos="67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95750">
                <a:schemeClr val="accent6">
                  <a:lumMod val="60000"/>
                  <a:lumOff val="40000"/>
                </a:schemeClr>
              </a:gs>
              <a:gs pos="915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sv-SE"/>
              <a:t>MBT lyfts i smärtrutin och ny rutin för MBT ska spridas.</a:t>
            </a:r>
            <a:endParaRPr lang="en-US"/>
          </a:p>
          <a:p>
            <a:endParaRPr lang="sv-SE"/>
          </a:p>
          <a:p>
            <a:pPr marL="285750" indent="-285750">
              <a:buFont typeface="Wingdings"/>
              <a:buChar char="ü"/>
            </a:pPr>
            <a:r>
              <a:rPr lang="sv-SE"/>
              <a:t>Samverkan  förtydligas i rutin.</a:t>
            </a:r>
            <a:endParaRPr lang="sv-SE">
              <a:ea typeface="Calibri Light" panose="020F0302020204030204"/>
              <a:cs typeface="Calibri Light" panose="020F0302020204030204"/>
            </a:endParaRPr>
          </a:p>
          <a:p>
            <a:endParaRPr lang="sv-SE"/>
          </a:p>
          <a:p>
            <a:pPr marL="285750" indent="-285750">
              <a:buFont typeface="Wingdings"/>
              <a:buChar char="ü"/>
            </a:pPr>
            <a:r>
              <a:rPr lang="sv-SE"/>
              <a:t>Samverkan smärtcentrum-psykiatri hanteras av verksamheterna själva.</a:t>
            </a:r>
            <a:endParaRPr lang="sv-SE">
              <a:ea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34103978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">
  <a:themeElements>
    <a:clrScheme name="Metropol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48BFDD35732E43B838DD08796DC13B" ma:contentTypeVersion="18" ma:contentTypeDescription="Create a new document." ma:contentTypeScope="" ma:versionID="df57337a02dcf8914739204bf2a145e1">
  <xsd:schema xmlns:xsd="http://www.w3.org/2001/XMLSchema" xmlns:xs="http://www.w3.org/2001/XMLSchema" xmlns:p="http://schemas.microsoft.com/office/2006/metadata/properties" xmlns:ns2="028bd542-375a-4b83-af00-307dbaeab82a" xmlns:ns3="745a1c57-3a34-4589-b17e-3f1d97344612" targetNamespace="http://schemas.microsoft.com/office/2006/metadata/properties" ma:root="true" ma:fieldsID="ad8c7b2a72ea84c514d13fcd4ca55ee8" ns2:_="" ns3:_="">
    <xsd:import namespace="028bd542-375a-4b83-af00-307dbaeab82a"/>
    <xsd:import namespace="745a1c57-3a34-4589-b17e-3f1d973446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bd542-375a-4b83-af00-307dbaeab8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6c666c-3d86-41dd-931b-6486b2d8a6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5a1c57-3a34-4589-b17e-3f1d9734461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fa98b33-8588-4f96-8edb-9b3ea09d410e}" ma:internalName="TaxCatchAll" ma:showField="CatchAllData" ma:web="745a1c57-3a34-4589-b17e-3f1d973446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8bd542-375a-4b83-af00-307dbaeab82a">
      <Terms xmlns="http://schemas.microsoft.com/office/infopath/2007/PartnerControls"/>
    </lcf76f155ced4ddcb4097134ff3c332f>
    <TaxCatchAll xmlns="745a1c57-3a34-4589-b17e-3f1d9734461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89C14B-07AD-4E47-A73D-C27BE4433434}">
  <ds:schemaRefs>
    <ds:schemaRef ds:uri="028bd542-375a-4b83-af00-307dbaeab82a"/>
    <ds:schemaRef ds:uri="745a1c57-3a34-4589-b17e-3f1d973446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80087C1-F0E8-4A10-B6A6-77181489D030}">
  <ds:schemaRefs>
    <ds:schemaRef ds:uri="028bd542-375a-4b83-af00-307dbaeab82a"/>
    <ds:schemaRef ds:uri="745a1c57-3a34-4589-b17e-3f1d9734461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53E44FF-5BF4-495E-8FA9-4E85C6BDBF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TM03457491[[fn=Metropol]]</Template>
  <TotalTime>0</TotalTime>
  <Words>1886</Words>
  <Application>Microsoft Office PowerPoint</Application>
  <PresentationFormat>Bredbild</PresentationFormat>
  <Paragraphs>242</Paragraphs>
  <Slides>25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3" baseType="lpstr">
      <vt:lpstr>Aptos</vt:lpstr>
      <vt:lpstr>Arial</vt:lpstr>
      <vt:lpstr>Arial,Sans-Serif</vt:lpstr>
      <vt:lpstr>Calibri</vt:lpstr>
      <vt:lpstr>Calibri Light</vt:lpstr>
      <vt:lpstr>Courier New</vt:lpstr>
      <vt:lpstr>Wingdings</vt:lpstr>
      <vt:lpstr>Metropol</vt:lpstr>
      <vt:lpstr>Digital smärtskola och Vårdförlopp långvarig smärta - vuxna</vt:lpstr>
      <vt:lpstr>Sammanhållet och personcentrerat vårdförlopp </vt:lpstr>
      <vt:lpstr>Kort om vårdförloppet</vt:lpstr>
      <vt:lpstr>Deltagare i lokal arbetsgrupp</vt:lpstr>
      <vt:lpstr>Utfört arbete</vt:lpstr>
      <vt:lpstr>Presentation av åtgärdsarbete kopplat till gap, mål och indikatorer i vårdförloppet</vt:lpstr>
      <vt:lpstr>Mål</vt:lpstr>
      <vt:lpstr>Mål</vt:lpstr>
      <vt:lpstr>Mål</vt:lpstr>
      <vt:lpstr>Mål</vt:lpstr>
      <vt:lpstr>Mål</vt:lpstr>
      <vt:lpstr>Övriga mål</vt:lpstr>
      <vt:lpstr>PowerPoint-presentation</vt:lpstr>
      <vt:lpstr>Pilotverksamheter Digital smärtskola</vt:lpstr>
      <vt:lpstr>Deltagare i lokalt pilotprojekt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Kommunikationsplan</vt:lpstr>
      <vt:lpstr>Var återstår?</vt:lpstr>
      <vt:lpstr>Tack för er tid!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Jonna Thernström</dc:creator>
  <cp:lastModifiedBy>Lena Lindberg Schlegel</cp:lastModifiedBy>
  <cp:revision>585</cp:revision>
  <dcterms:created xsi:type="dcterms:W3CDTF">2024-09-24T06:07:17Z</dcterms:created>
  <dcterms:modified xsi:type="dcterms:W3CDTF">2025-02-07T10:26:43Z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0x0101006E48BFDD35732E43B838DD08796DC13B</vt:lpwstr>
  </property>
  <property fmtid="{D5CDD505-2E9C-101B-9397-08002B2CF9AE}" pid="3" name="MediaServiceImageTags">
    <vt:lpwstr/>
  </property>
</Properties>
</file>