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51"/>
  </p:notesMasterIdLst>
  <p:sldIdLst>
    <p:sldId id="256" r:id="rId7"/>
    <p:sldId id="257" r:id="rId8"/>
    <p:sldId id="265" r:id="rId9"/>
    <p:sldId id="261" r:id="rId10"/>
    <p:sldId id="268" r:id="rId11"/>
    <p:sldId id="271" r:id="rId12"/>
    <p:sldId id="666" r:id="rId13"/>
    <p:sldId id="269" r:id="rId14"/>
    <p:sldId id="270" r:id="rId15"/>
    <p:sldId id="667" r:id="rId16"/>
    <p:sldId id="663" r:id="rId17"/>
    <p:sldId id="319" r:id="rId18"/>
    <p:sldId id="258" r:id="rId19"/>
    <p:sldId id="661" r:id="rId20"/>
    <p:sldId id="657" r:id="rId21"/>
    <p:sldId id="263" r:id="rId22"/>
    <p:sldId id="658" r:id="rId23"/>
    <p:sldId id="660" r:id="rId24"/>
    <p:sldId id="662" r:id="rId25"/>
    <p:sldId id="664" r:id="rId26"/>
    <p:sldId id="665" r:id="rId27"/>
    <p:sldId id="315" r:id="rId28"/>
    <p:sldId id="305" r:id="rId29"/>
    <p:sldId id="316" r:id="rId30"/>
    <p:sldId id="308" r:id="rId31"/>
    <p:sldId id="311" r:id="rId32"/>
    <p:sldId id="312" r:id="rId33"/>
    <p:sldId id="317" r:id="rId34"/>
    <p:sldId id="318" r:id="rId35"/>
    <p:sldId id="668" r:id="rId36"/>
    <p:sldId id="313" r:id="rId37"/>
    <p:sldId id="259" r:id="rId38"/>
    <p:sldId id="267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00" r:id="rId49"/>
    <p:sldId id="299" r:id="rId5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41D8A-02D4-4C2B-87CE-0FE9CFCDEC0A}" v="403" dt="2025-01-30T12:06:11.502"/>
    <p1510:client id="{E1F97804-D054-40E5-9E26-8C520839839E}" v="4" dt="2025-01-30T12:15:28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Blad1!$A$2:$A$14</c:f>
              <c:strCache>
                <c:ptCount val="13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  <c:pt idx="12">
                  <c:v>Medel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82</c:v>
                </c:pt>
                <c:pt idx="1">
                  <c:v>83</c:v>
                </c:pt>
                <c:pt idx="2">
                  <c:v>82</c:v>
                </c:pt>
                <c:pt idx="3">
                  <c:v>75</c:v>
                </c:pt>
                <c:pt idx="4">
                  <c:v>80</c:v>
                </c:pt>
                <c:pt idx="5">
                  <c:v>81</c:v>
                </c:pt>
                <c:pt idx="6">
                  <c:v>78</c:v>
                </c:pt>
                <c:pt idx="7">
                  <c:v>81</c:v>
                </c:pt>
                <c:pt idx="8">
                  <c:v>84</c:v>
                </c:pt>
                <c:pt idx="9">
                  <c:v>85</c:v>
                </c:pt>
                <c:pt idx="10">
                  <c:v>84</c:v>
                </c:pt>
                <c:pt idx="11">
                  <c:v>86</c:v>
                </c:pt>
                <c:pt idx="12" formatCode="0">
                  <c:v>81.75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E-48B3-8DA7-6D94CCF43D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Blad1!$A$2:$A$14</c:f>
              <c:strCache>
                <c:ptCount val="13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  <c:pt idx="12">
                  <c:v>Medel</c:v>
                </c:pt>
              </c:strCache>
            </c:strRef>
          </c:cat>
          <c:val>
            <c:numRef>
              <c:f>Blad1!$C$2:$C$14</c:f>
              <c:numCache>
                <c:formatCode>General</c:formatCode>
                <c:ptCount val="13"/>
                <c:pt idx="0">
                  <c:v>86</c:v>
                </c:pt>
                <c:pt idx="1">
                  <c:v>84</c:v>
                </c:pt>
                <c:pt idx="2">
                  <c:v>79</c:v>
                </c:pt>
                <c:pt idx="3">
                  <c:v>79</c:v>
                </c:pt>
                <c:pt idx="4">
                  <c:v>78</c:v>
                </c:pt>
                <c:pt idx="5">
                  <c:v>77</c:v>
                </c:pt>
                <c:pt idx="6">
                  <c:v>69</c:v>
                </c:pt>
                <c:pt idx="7">
                  <c:v>74</c:v>
                </c:pt>
                <c:pt idx="8">
                  <c:v>79</c:v>
                </c:pt>
                <c:pt idx="9">
                  <c:v>81</c:v>
                </c:pt>
                <c:pt idx="10">
                  <c:v>79</c:v>
                </c:pt>
                <c:pt idx="11">
                  <c:v>80</c:v>
                </c:pt>
                <c:pt idx="12" formatCode="0">
                  <c:v>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E-48B3-8DA7-6D94CCF4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601199"/>
        <c:axId val="1348603119"/>
      </c:barChart>
      <c:catAx>
        <c:axId val="134860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48603119"/>
        <c:crosses val="autoZero"/>
        <c:auto val="1"/>
        <c:lblAlgn val="ctr"/>
        <c:lblOffset val="100"/>
        <c:noMultiLvlLbl val="0"/>
      </c:catAx>
      <c:valAx>
        <c:axId val="134860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4860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Inkomna samtal 2023 och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Blad1!$I$22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Blad1!$H$23:$H$34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Blad1!$I$23:$I$34</c:f>
              <c:numCache>
                <c:formatCode>General</c:formatCode>
                <c:ptCount val="12"/>
                <c:pt idx="0">
                  <c:v>48279</c:v>
                </c:pt>
                <c:pt idx="1">
                  <c:v>44897</c:v>
                </c:pt>
                <c:pt idx="2">
                  <c:v>52226</c:v>
                </c:pt>
                <c:pt idx="3">
                  <c:v>45194</c:v>
                </c:pt>
                <c:pt idx="4">
                  <c:v>50481</c:v>
                </c:pt>
                <c:pt idx="5">
                  <c:v>42155</c:v>
                </c:pt>
                <c:pt idx="6">
                  <c:v>38067</c:v>
                </c:pt>
                <c:pt idx="7">
                  <c:v>47914</c:v>
                </c:pt>
                <c:pt idx="8">
                  <c:v>44935</c:v>
                </c:pt>
                <c:pt idx="9">
                  <c:v>46822</c:v>
                </c:pt>
                <c:pt idx="10">
                  <c:v>45639</c:v>
                </c:pt>
                <c:pt idx="11">
                  <c:v>36630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9-490C-9DF9-871E9AFD9B0A}"/>
            </c:ext>
          </c:extLst>
        </c:ser>
        <c:ser>
          <c:idx val="1"/>
          <c:order val="1"/>
          <c:tx>
            <c:strRef>
              <c:f>Blad1!$J$22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Blad1!$H$23:$H$34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Blad1!$J$23:$J$34</c:f>
              <c:numCache>
                <c:formatCode>General</c:formatCode>
                <c:ptCount val="12"/>
                <c:pt idx="0">
                  <c:v>46391</c:v>
                </c:pt>
                <c:pt idx="1">
                  <c:v>44042</c:v>
                </c:pt>
                <c:pt idx="2">
                  <c:v>48388</c:v>
                </c:pt>
                <c:pt idx="3">
                  <c:v>52992</c:v>
                </c:pt>
                <c:pt idx="4">
                  <c:v>50226</c:v>
                </c:pt>
                <c:pt idx="5">
                  <c:v>42048</c:v>
                </c:pt>
                <c:pt idx="6">
                  <c:v>44894</c:v>
                </c:pt>
                <c:pt idx="7">
                  <c:v>47530</c:v>
                </c:pt>
                <c:pt idx="8">
                  <c:v>50783</c:v>
                </c:pt>
                <c:pt idx="9">
                  <c:v>56040</c:v>
                </c:pt>
                <c:pt idx="10">
                  <c:v>51048</c:v>
                </c:pt>
                <c:pt idx="11">
                  <c:v>40903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9-490C-9DF9-871E9AFD9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289760"/>
        <c:axId val="1618306080"/>
      </c:barChart>
      <c:catAx>
        <c:axId val="16182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18306080"/>
        <c:crosses val="autoZero"/>
        <c:auto val="1"/>
        <c:lblAlgn val="ctr"/>
        <c:lblOffset val="100"/>
        <c:noMultiLvlLbl val="0"/>
      </c:catAx>
      <c:valAx>
        <c:axId val="161830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1828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aseline="0"/>
              <a:t>Inkomna samtal, ny mätmetod 1 juli 2024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Blad1!$A$23:$A$28</c:f>
              <c:strCache>
                <c:ptCount val="6"/>
                <c:pt idx="0">
                  <c:v>Juli</c:v>
                </c:pt>
                <c:pt idx="1">
                  <c:v>Augusti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Blad1!$B$23:$B$28</c:f>
              <c:numCache>
                <c:formatCode>General</c:formatCode>
                <c:ptCount val="6"/>
                <c:pt idx="0">
                  <c:v>38067</c:v>
                </c:pt>
                <c:pt idx="1">
                  <c:v>47914</c:v>
                </c:pt>
                <c:pt idx="2">
                  <c:v>44935</c:v>
                </c:pt>
                <c:pt idx="3">
                  <c:v>46822</c:v>
                </c:pt>
                <c:pt idx="4">
                  <c:v>45639</c:v>
                </c:pt>
                <c:pt idx="5">
                  <c:v>36630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6-4A72-B271-6A8702BFC1B6}"/>
            </c:ext>
          </c:extLst>
        </c:ser>
        <c:ser>
          <c:idx val="1"/>
          <c:order val="1"/>
          <c:tx>
            <c:strRef>
              <c:f>Blad1!$C$22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Blad1!$A$23:$A$28</c:f>
              <c:strCache>
                <c:ptCount val="6"/>
                <c:pt idx="0">
                  <c:v>Juli</c:v>
                </c:pt>
                <c:pt idx="1">
                  <c:v>Augusti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Blad1!$C$23:$C$28</c:f>
              <c:numCache>
                <c:formatCode>General</c:formatCode>
                <c:ptCount val="6"/>
                <c:pt idx="0">
                  <c:v>44894</c:v>
                </c:pt>
                <c:pt idx="1">
                  <c:v>47530</c:v>
                </c:pt>
                <c:pt idx="2">
                  <c:v>50783</c:v>
                </c:pt>
                <c:pt idx="3">
                  <c:v>56040</c:v>
                </c:pt>
                <c:pt idx="4">
                  <c:v>51048</c:v>
                </c:pt>
                <c:pt idx="5">
                  <c:v>40903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6-4A72-B271-6A8702BFC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825984"/>
        <c:axId val="1623819744"/>
      </c:barChart>
      <c:catAx>
        <c:axId val="16238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23819744"/>
        <c:crosses val="autoZero"/>
        <c:auto val="1"/>
        <c:lblAlgn val="ctr"/>
        <c:lblOffset val="100"/>
        <c:noMultiLvlLbl val="0"/>
      </c:catAx>
      <c:valAx>
        <c:axId val="162381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238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E6CDA-D027-4BEE-A801-1631C794D8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44F0B4-AE4F-4F8E-A106-C7B32ABD2145}">
      <dgm:prSet/>
      <dgm:spPr/>
      <dgm:t>
        <a:bodyPr/>
        <a:lstStyle/>
        <a:p>
          <a:r>
            <a:rPr lang="en-US"/>
            <a:t>Den organiserade prostatacancertestningen i Värmland tar ansvar för tidig diagnostik av prostatacancer och erbjuder regelbunden testning till män med rätt intervall.</a:t>
          </a:r>
        </a:p>
      </dgm:t>
    </dgm:pt>
    <dgm:pt modelId="{0B88F8A6-07BC-4456-B959-3BC387A6BA38}" type="parTrans" cxnId="{0557FEFF-539C-41E1-AFD0-0109E21BAE76}">
      <dgm:prSet/>
      <dgm:spPr/>
      <dgm:t>
        <a:bodyPr/>
        <a:lstStyle/>
        <a:p>
          <a:endParaRPr lang="en-US"/>
        </a:p>
      </dgm:t>
    </dgm:pt>
    <dgm:pt modelId="{C9B9E221-F6A8-4BA9-8C0F-76384CFD354F}" type="sibTrans" cxnId="{0557FEFF-539C-41E1-AFD0-0109E21BAE76}">
      <dgm:prSet/>
      <dgm:spPr/>
      <dgm:t>
        <a:bodyPr/>
        <a:lstStyle/>
        <a:p>
          <a:endParaRPr lang="en-US"/>
        </a:p>
      </dgm:t>
    </dgm:pt>
    <dgm:pt modelId="{67D1AD2C-7626-4F05-BA0F-FE62CDB00060}">
      <dgm:prSet/>
      <dgm:spPr/>
      <dgm:t>
        <a:bodyPr/>
        <a:lstStyle/>
        <a:p>
          <a:r>
            <a:rPr lang="en-US"/>
            <a:t>Förslag att även patienter med LUTS kan följas med OPT – behöver inte särbehandlas. </a:t>
          </a:r>
        </a:p>
      </dgm:t>
    </dgm:pt>
    <dgm:pt modelId="{12AAE771-57DA-4AD9-AAA9-27CD62D47364}" type="parTrans" cxnId="{2B39C369-067E-4E9E-8850-0EF385D85259}">
      <dgm:prSet/>
      <dgm:spPr/>
      <dgm:t>
        <a:bodyPr/>
        <a:lstStyle/>
        <a:p>
          <a:endParaRPr lang="en-US"/>
        </a:p>
      </dgm:t>
    </dgm:pt>
    <dgm:pt modelId="{B8C944A2-A3FA-4442-B369-0414136118AE}" type="sibTrans" cxnId="{2B39C369-067E-4E9E-8850-0EF385D85259}">
      <dgm:prSet/>
      <dgm:spPr/>
      <dgm:t>
        <a:bodyPr/>
        <a:lstStyle/>
        <a:p>
          <a:endParaRPr lang="en-US"/>
        </a:p>
      </dgm:t>
    </dgm:pt>
    <dgm:pt modelId="{A9DC1CF6-CC93-4AED-B471-9D10D3F91075}">
      <dgm:prSet/>
      <dgm:spPr/>
      <dgm:t>
        <a:bodyPr/>
        <a:lstStyle/>
        <a:p>
          <a:r>
            <a:rPr lang="en-US"/>
            <a:t>Om en patient söker för LUTS och det finns PSA taget (någonsin) och palpationsfynd är normalt benignt, behöver PSA inte tas. </a:t>
          </a:r>
        </a:p>
      </dgm:t>
    </dgm:pt>
    <dgm:pt modelId="{BC887E0C-E274-4078-96B9-A7A38D06D4A2}" type="parTrans" cxnId="{0908B18D-3E67-485A-B2BF-1BA2537DBE21}">
      <dgm:prSet/>
      <dgm:spPr/>
      <dgm:t>
        <a:bodyPr/>
        <a:lstStyle/>
        <a:p>
          <a:endParaRPr lang="en-US"/>
        </a:p>
      </dgm:t>
    </dgm:pt>
    <dgm:pt modelId="{D92036A4-D8E4-465F-9B1A-A4C89358D6FD}" type="sibTrans" cxnId="{0908B18D-3E67-485A-B2BF-1BA2537DBE21}">
      <dgm:prSet/>
      <dgm:spPr/>
      <dgm:t>
        <a:bodyPr/>
        <a:lstStyle/>
        <a:p>
          <a:endParaRPr lang="en-US"/>
        </a:p>
      </dgm:t>
    </dgm:pt>
    <dgm:pt modelId="{4BD85DA1-657C-43B2-A165-E0C2A855B129}">
      <dgm:prSet/>
      <dgm:spPr/>
      <dgm:t>
        <a:bodyPr/>
        <a:lstStyle/>
        <a:p>
          <a:r>
            <a:rPr lang="en-US"/>
            <a:t>BPH samvarierar inte med prostatacancer. </a:t>
          </a:r>
        </a:p>
      </dgm:t>
    </dgm:pt>
    <dgm:pt modelId="{730BD318-6508-4AB4-9913-1DCB6976E4B4}" type="parTrans" cxnId="{EF53BC37-4E79-4E47-AD77-8A6FBE13FB55}">
      <dgm:prSet/>
      <dgm:spPr/>
      <dgm:t>
        <a:bodyPr/>
        <a:lstStyle/>
        <a:p>
          <a:endParaRPr lang="en-US"/>
        </a:p>
      </dgm:t>
    </dgm:pt>
    <dgm:pt modelId="{48F85E53-AAD3-4ED8-80EF-47B7533CDDEC}" type="sibTrans" cxnId="{EF53BC37-4E79-4E47-AD77-8A6FBE13FB55}">
      <dgm:prSet/>
      <dgm:spPr/>
      <dgm:t>
        <a:bodyPr/>
        <a:lstStyle/>
        <a:p>
          <a:endParaRPr lang="en-US"/>
        </a:p>
      </dgm:t>
    </dgm:pt>
    <dgm:pt modelId="{6AA94E1E-B176-4124-9DFB-47AF520B36DA}" type="pres">
      <dgm:prSet presAssocID="{951E6CDA-D027-4BEE-A801-1631C794D8AF}" presName="root" presStyleCnt="0">
        <dgm:presLayoutVars>
          <dgm:dir/>
          <dgm:resizeHandles val="exact"/>
        </dgm:presLayoutVars>
      </dgm:prSet>
      <dgm:spPr/>
    </dgm:pt>
    <dgm:pt modelId="{956A07E0-D854-4949-8DBC-EDB89601BE48}" type="pres">
      <dgm:prSet presAssocID="{B844F0B4-AE4F-4F8E-A106-C7B32ABD2145}" presName="compNode" presStyleCnt="0"/>
      <dgm:spPr/>
    </dgm:pt>
    <dgm:pt modelId="{2982FEE2-9CC6-4E9F-B494-0549667610A0}" type="pres">
      <dgm:prSet presAssocID="{B844F0B4-AE4F-4F8E-A106-C7B32ABD2145}" presName="bgRect" presStyleLbl="bgShp" presStyleIdx="0" presStyleCnt="4"/>
      <dgm:spPr/>
    </dgm:pt>
    <dgm:pt modelId="{9D20C784-8C34-413C-9ADB-B8617A29596F}" type="pres">
      <dgm:prSet presAssocID="{B844F0B4-AE4F-4F8E-A106-C7B32ABD21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48E33F43-9A1D-4CA9-8FD4-EF669B2C87EF}" type="pres">
      <dgm:prSet presAssocID="{B844F0B4-AE4F-4F8E-A106-C7B32ABD2145}" presName="spaceRect" presStyleCnt="0"/>
      <dgm:spPr/>
    </dgm:pt>
    <dgm:pt modelId="{B6CE141E-F6B9-4AB8-B2E4-32CB119377A1}" type="pres">
      <dgm:prSet presAssocID="{B844F0B4-AE4F-4F8E-A106-C7B32ABD2145}" presName="parTx" presStyleLbl="revTx" presStyleIdx="0" presStyleCnt="4">
        <dgm:presLayoutVars>
          <dgm:chMax val="0"/>
          <dgm:chPref val="0"/>
        </dgm:presLayoutVars>
      </dgm:prSet>
      <dgm:spPr/>
    </dgm:pt>
    <dgm:pt modelId="{889E0100-5707-4F70-8786-4ADB59163B75}" type="pres">
      <dgm:prSet presAssocID="{C9B9E221-F6A8-4BA9-8C0F-76384CFD354F}" presName="sibTrans" presStyleCnt="0"/>
      <dgm:spPr/>
    </dgm:pt>
    <dgm:pt modelId="{2C112C6C-719C-49E0-834B-E97DCDC2A9B5}" type="pres">
      <dgm:prSet presAssocID="{67D1AD2C-7626-4F05-BA0F-FE62CDB00060}" presName="compNode" presStyleCnt="0"/>
      <dgm:spPr/>
    </dgm:pt>
    <dgm:pt modelId="{84EE1D16-9C1B-40E2-8BD0-5DAF78F14051}" type="pres">
      <dgm:prSet presAssocID="{67D1AD2C-7626-4F05-BA0F-FE62CDB00060}" presName="bgRect" presStyleLbl="bgShp" presStyleIdx="1" presStyleCnt="4"/>
      <dgm:spPr/>
    </dgm:pt>
    <dgm:pt modelId="{AD56CE5D-3AEE-49A7-840C-5C73A2754E55}" type="pres">
      <dgm:prSet presAssocID="{67D1AD2C-7626-4F05-BA0F-FE62CDB000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"/>
        </a:ext>
      </dgm:extLst>
    </dgm:pt>
    <dgm:pt modelId="{AE16996A-5B07-4BDC-8449-864FAB91746D}" type="pres">
      <dgm:prSet presAssocID="{67D1AD2C-7626-4F05-BA0F-FE62CDB00060}" presName="spaceRect" presStyleCnt="0"/>
      <dgm:spPr/>
    </dgm:pt>
    <dgm:pt modelId="{E15989E4-A8C8-49D4-AC0F-9BC5CA448A2C}" type="pres">
      <dgm:prSet presAssocID="{67D1AD2C-7626-4F05-BA0F-FE62CDB00060}" presName="parTx" presStyleLbl="revTx" presStyleIdx="1" presStyleCnt="4">
        <dgm:presLayoutVars>
          <dgm:chMax val="0"/>
          <dgm:chPref val="0"/>
        </dgm:presLayoutVars>
      </dgm:prSet>
      <dgm:spPr/>
    </dgm:pt>
    <dgm:pt modelId="{83D66F92-2E3A-4C72-A295-D4DBC66B03CA}" type="pres">
      <dgm:prSet presAssocID="{B8C944A2-A3FA-4442-B369-0414136118AE}" presName="sibTrans" presStyleCnt="0"/>
      <dgm:spPr/>
    </dgm:pt>
    <dgm:pt modelId="{A6B88EAD-F385-4B63-87DB-98F77154D5E8}" type="pres">
      <dgm:prSet presAssocID="{A9DC1CF6-CC93-4AED-B471-9D10D3F91075}" presName="compNode" presStyleCnt="0"/>
      <dgm:spPr/>
    </dgm:pt>
    <dgm:pt modelId="{C51D5A44-DDCB-49D3-8849-302363D29303}" type="pres">
      <dgm:prSet presAssocID="{A9DC1CF6-CC93-4AED-B471-9D10D3F91075}" presName="bgRect" presStyleLbl="bgShp" presStyleIdx="2" presStyleCnt="4"/>
      <dgm:spPr/>
    </dgm:pt>
    <dgm:pt modelId="{90FB692A-4A3F-44D8-BFC2-65DFDA5F0D03}" type="pres">
      <dgm:prSet presAssocID="{A9DC1CF6-CC93-4AED-B471-9D10D3F910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C5A12DA-902F-4FDF-AB2B-C579D868F1E9}" type="pres">
      <dgm:prSet presAssocID="{A9DC1CF6-CC93-4AED-B471-9D10D3F91075}" presName="spaceRect" presStyleCnt="0"/>
      <dgm:spPr/>
    </dgm:pt>
    <dgm:pt modelId="{65B2439C-07C0-4E94-8005-12B695A39C2C}" type="pres">
      <dgm:prSet presAssocID="{A9DC1CF6-CC93-4AED-B471-9D10D3F91075}" presName="parTx" presStyleLbl="revTx" presStyleIdx="2" presStyleCnt="4">
        <dgm:presLayoutVars>
          <dgm:chMax val="0"/>
          <dgm:chPref val="0"/>
        </dgm:presLayoutVars>
      </dgm:prSet>
      <dgm:spPr/>
    </dgm:pt>
    <dgm:pt modelId="{56D79103-F5CC-4DEF-AE44-C33656F405F6}" type="pres">
      <dgm:prSet presAssocID="{D92036A4-D8E4-465F-9B1A-A4C89358D6FD}" presName="sibTrans" presStyleCnt="0"/>
      <dgm:spPr/>
    </dgm:pt>
    <dgm:pt modelId="{24C07D00-A591-45A6-B444-F9967F108A10}" type="pres">
      <dgm:prSet presAssocID="{4BD85DA1-657C-43B2-A165-E0C2A855B129}" presName="compNode" presStyleCnt="0"/>
      <dgm:spPr/>
    </dgm:pt>
    <dgm:pt modelId="{D8E0BDAE-8D37-422D-8D35-B1321C454775}" type="pres">
      <dgm:prSet presAssocID="{4BD85DA1-657C-43B2-A165-E0C2A855B129}" presName="bgRect" presStyleLbl="bgShp" presStyleIdx="3" presStyleCnt="4"/>
      <dgm:spPr/>
    </dgm:pt>
    <dgm:pt modelId="{F692B827-4116-4915-8292-F00DCAD0556F}" type="pres">
      <dgm:prSet presAssocID="{4BD85DA1-657C-43B2-A165-E0C2A855B1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jukhus"/>
        </a:ext>
      </dgm:extLst>
    </dgm:pt>
    <dgm:pt modelId="{F5D1E328-0C9A-4E31-A177-2BB549820750}" type="pres">
      <dgm:prSet presAssocID="{4BD85DA1-657C-43B2-A165-E0C2A855B129}" presName="spaceRect" presStyleCnt="0"/>
      <dgm:spPr/>
    </dgm:pt>
    <dgm:pt modelId="{2F8E3BB0-D25B-426D-9653-255150970CE9}" type="pres">
      <dgm:prSet presAssocID="{4BD85DA1-657C-43B2-A165-E0C2A855B1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D805000-0288-4817-BBA5-A52BBDD1EC78}" type="presOf" srcId="{4BD85DA1-657C-43B2-A165-E0C2A855B129}" destId="{2F8E3BB0-D25B-426D-9653-255150970CE9}" srcOrd="0" destOrd="0" presId="urn:microsoft.com/office/officeart/2018/2/layout/IconVerticalSolidList"/>
    <dgm:cxn modelId="{EF53BC37-4E79-4E47-AD77-8A6FBE13FB55}" srcId="{951E6CDA-D027-4BEE-A801-1631C794D8AF}" destId="{4BD85DA1-657C-43B2-A165-E0C2A855B129}" srcOrd="3" destOrd="0" parTransId="{730BD318-6508-4AB4-9913-1DCB6976E4B4}" sibTransId="{48F85E53-AAD3-4ED8-80EF-47B7533CDDEC}"/>
    <dgm:cxn modelId="{7EE4975B-6CF7-461C-9B10-1349412051B9}" type="presOf" srcId="{951E6CDA-D027-4BEE-A801-1631C794D8AF}" destId="{6AA94E1E-B176-4124-9DFB-47AF520B36DA}" srcOrd="0" destOrd="0" presId="urn:microsoft.com/office/officeart/2018/2/layout/IconVerticalSolidList"/>
    <dgm:cxn modelId="{2B39C369-067E-4E9E-8850-0EF385D85259}" srcId="{951E6CDA-D027-4BEE-A801-1631C794D8AF}" destId="{67D1AD2C-7626-4F05-BA0F-FE62CDB00060}" srcOrd="1" destOrd="0" parTransId="{12AAE771-57DA-4AD9-AAA9-27CD62D47364}" sibTransId="{B8C944A2-A3FA-4442-B369-0414136118AE}"/>
    <dgm:cxn modelId="{07669171-CCB4-4A82-AB70-60C20DAA5C59}" type="presOf" srcId="{67D1AD2C-7626-4F05-BA0F-FE62CDB00060}" destId="{E15989E4-A8C8-49D4-AC0F-9BC5CA448A2C}" srcOrd="0" destOrd="0" presId="urn:microsoft.com/office/officeart/2018/2/layout/IconVerticalSolidList"/>
    <dgm:cxn modelId="{0908B18D-3E67-485A-B2BF-1BA2537DBE21}" srcId="{951E6CDA-D027-4BEE-A801-1631C794D8AF}" destId="{A9DC1CF6-CC93-4AED-B471-9D10D3F91075}" srcOrd="2" destOrd="0" parTransId="{BC887E0C-E274-4078-96B9-A7A38D06D4A2}" sibTransId="{D92036A4-D8E4-465F-9B1A-A4C89358D6FD}"/>
    <dgm:cxn modelId="{8948F6BE-4FB4-48BB-9422-23D40DDA699A}" type="presOf" srcId="{A9DC1CF6-CC93-4AED-B471-9D10D3F91075}" destId="{65B2439C-07C0-4E94-8005-12B695A39C2C}" srcOrd="0" destOrd="0" presId="urn:microsoft.com/office/officeart/2018/2/layout/IconVerticalSolidList"/>
    <dgm:cxn modelId="{566924CB-EA75-4271-962A-AAF2736B68D5}" type="presOf" srcId="{B844F0B4-AE4F-4F8E-A106-C7B32ABD2145}" destId="{B6CE141E-F6B9-4AB8-B2E4-32CB119377A1}" srcOrd="0" destOrd="0" presId="urn:microsoft.com/office/officeart/2018/2/layout/IconVerticalSolidList"/>
    <dgm:cxn modelId="{0557FEFF-539C-41E1-AFD0-0109E21BAE76}" srcId="{951E6CDA-D027-4BEE-A801-1631C794D8AF}" destId="{B844F0B4-AE4F-4F8E-A106-C7B32ABD2145}" srcOrd="0" destOrd="0" parTransId="{0B88F8A6-07BC-4456-B959-3BC387A6BA38}" sibTransId="{C9B9E221-F6A8-4BA9-8C0F-76384CFD354F}"/>
    <dgm:cxn modelId="{00115249-37C0-4C6D-8B3E-A3D03BECF04F}" type="presParOf" srcId="{6AA94E1E-B176-4124-9DFB-47AF520B36DA}" destId="{956A07E0-D854-4949-8DBC-EDB89601BE48}" srcOrd="0" destOrd="0" presId="urn:microsoft.com/office/officeart/2018/2/layout/IconVerticalSolidList"/>
    <dgm:cxn modelId="{709400E9-A52F-4328-8BBE-431D77F8649E}" type="presParOf" srcId="{956A07E0-D854-4949-8DBC-EDB89601BE48}" destId="{2982FEE2-9CC6-4E9F-B494-0549667610A0}" srcOrd="0" destOrd="0" presId="urn:microsoft.com/office/officeart/2018/2/layout/IconVerticalSolidList"/>
    <dgm:cxn modelId="{2AC07F0E-8D09-465B-AA6A-A124A8E7E2B2}" type="presParOf" srcId="{956A07E0-D854-4949-8DBC-EDB89601BE48}" destId="{9D20C784-8C34-413C-9ADB-B8617A29596F}" srcOrd="1" destOrd="0" presId="urn:microsoft.com/office/officeart/2018/2/layout/IconVerticalSolidList"/>
    <dgm:cxn modelId="{4E9B2B09-0D6E-4B04-A5FA-4BF9C480E98B}" type="presParOf" srcId="{956A07E0-D854-4949-8DBC-EDB89601BE48}" destId="{48E33F43-9A1D-4CA9-8FD4-EF669B2C87EF}" srcOrd="2" destOrd="0" presId="urn:microsoft.com/office/officeart/2018/2/layout/IconVerticalSolidList"/>
    <dgm:cxn modelId="{561606BF-32C1-4A59-8017-034A59DF8E01}" type="presParOf" srcId="{956A07E0-D854-4949-8DBC-EDB89601BE48}" destId="{B6CE141E-F6B9-4AB8-B2E4-32CB119377A1}" srcOrd="3" destOrd="0" presId="urn:microsoft.com/office/officeart/2018/2/layout/IconVerticalSolidList"/>
    <dgm:cxn modelId="{0D6523EE-4C46-4842-9ADE-12E3FFD14289}" type="presParOf" srcId="{6AA94E1E-B176-4124-9DFB-47AF520B36DA}" destId="{889E0100-5707-4F70-8786-4ADB59163B75}" srcOrd="1" destOrd="0" presId="urn:microsoft.com/office/officeart/2018/2/layout/IconVerticalSolidList"/>
    <dgm:cxn modelId="{29D18145-D7AE-4EEA-BBAE-962BFC5C33F3}" type="presParOf" srcId="{6AA94E1E-B176-4124-9DFB-47AF520B36DA}" destId="{2C112C6C-719C-49E0-834B-E97DCDC2A9B5}" srcOrd="2" destOrd="0" presId="urn:microsoft.com/office/officeart/2018/2/layout/IconVerticalSolidList"/>
    <dgm:cxn modelId="{E00975C1-9E41-4F57-9793-D7A03D10A006}" type="presParOf" srcId="{2C112C6C-719C-49E0-834B-E97DCDC2A9B5}" destId="{84EE1D16-9C1B-40E2-8BD0-5DAF78F14051}" srcOrd="0" destOrd="0" presId="urn:microsoft.com/office/officeart/2018/2/layout/IconVerticalSolidList"/>
    <dgm:cxn modelId="{EF8B030D-704E-49CC-9E8F-702FF160FC92}" type="presParOf" srcId="{2C112C6C-719C-49E0-834B-E97DCDC2A9B5}" destId="{AD56CE5D-3AEE-49A7-840C-5C73A2754E55}" srcOrd="1" destOrd="0" presId="urn:microsoft.com/office/officeart/2018/2/layout/IconVerticalSolidList"/>
    <dgm:cxn modelId="{5566DF16-46D2-4409-A13D-4232C39BDBFB}" type="presParOf" srcId="{2C112C6C-719C-49E0-834B-E97DCDC2A9B5}" destId="{AE16996A-5B07-4BDC-8449-864FAB91746D}" srcOrd="2" destOrd="0" presId="urn:microsoft.com/office/officeart/2018/2/layout/IconVerticalSolidList"/>
    <dgm:cxn modelId="{19185DA0-5AFD-4292-9705-F35180417FA7}" type="presParOf" srcId="{2C112C6C-719C-49E0-834B-E97DCDC2A9B5}" destId="{E15989E4-A8C8-49D4-AC0F-9BC5CA448A2C}" srcOrd="3" destOrd="0" presId="urn:microsoft.com/office/officeart/2018/2/layout/IconVerticalSolidList"/>
    <dgm:cxn modelId="{309D629A-B7A4-4D11-B3B3-3FD9BB35A702}" type="presParOf" srcId="{6AA94E1E-B176-4124-9DFB-47AF520B36DA}" destId="{83D66F92-2E3A-4C72-A295-D4DBC66B03CA}" srcOrd="3" destOrd="0" presId="urn:microsoft.com/office/officeart/2018/2/layout/IconVerticalSolidList"/>
    <dgm:cxn modelId="{559E1B26-4855-449B-AA22-3521E74F15DA}" type="presParOf" srcId="{6AA94E1E-B176-4124-9DFB-47AF520B36DA}" destId="{A6B88EAD-F385-4B63-87DB-98F77154D5E8}" srcOrd="4" destOrd="0" presId="urn:microsoft.com/office/officeart/2018/2/layout/IconVerticalSolidList"/>
    <dgm:cxn modelId="{BE41D917-139F-4C53-923E-D3F6FDA5FC82}" type="presParOf" srcId="{A6B88EAD-F385-4B63-87DB-98F77154D5E8}" destId="{C51D5A44-DDCB-49D3-8849-302363D29303}" srcOrd="0" destOrd="0" presId="urn:microsoft.com/office/officeart/2018/2/layout/IconVerticalSolidList"/>
    <dgm:cxn modelId="{CAF15A91-A3E9-4C27-AB20-C5B2B7A06430}" type="presParOf" srcId="{A6B88EAD-F385-4B63-87DB-98F77154D5E8}" destId="{90FB692A-4A3F-44D8-BFC2-65DFDA5F0D03}" srcOrd="1" destOrd="0" presId="urn:microsoft.com/office/officeart/2018/2/layout/IconVerticalSolidList"/>
    <dgm:cxn modelId="{D7CAC8AA-2346-441C-B35F-F2BB79F76B3B}" type="presParOf" srcId="{A6B88EAD-F385-4B63-87DB-98F77154D5E8}" destId="{DC5A12DA-902F-4FDF-AB2B-C579D868F1E9}" srcOrd="2" destOrd="0" presId="urn:microsoft.com/office/officeart/2018/2/layout/IconVerticalSolidList"/>
    <dgm:cxn modelId="{15DDD5C4-5040-4D07-8D7C-EFC1EF9D0463}" type="presParOf" srcId="{A6B88EAD-F385-4B63-87DB-98F77154D5E8}" destId="{65B2439C-07C0-4E94-8005-12B695A39C2C}" srcOrd="3" destOrd="0" presId="urn:microsoft.com/office/officeart/2018/2/layout/IconVerticalSolidList"/>
    <dgm:cxn modelId="{F82A4CBB-D705-4AD0-852C-F57948369CCC}" type="presParOf" srcId="{6AA94E1E-B176-4124-9DFB-47AF520B36DA}" destId="{56D79103-F5CC-4DEF-AE44-C33656F405F6}" srcOrd="5" destOrd="0" presId="urn:microsoft.com/office/officeart/2018/2/layout/IconVerticalSolidList"/>
    <dgm:cxn modelId="{52528FAC-9655-455E-9F01-7C5EDD1B1FA5}" type="presParOf" srcId="{6AA94E1E-B176-4124-9DFB-47AF520B36DA}" destId="{24C07D00-A591-45A6-B444-F9967F108A10}" srcOrd="6" destOrd="0" presId="urn:microsoft.com/office/officeart/2018/2/layout/IconVerticalSolidList"/>
    <dgm:cxn modelId="{07929A8D-0C36-4E5C-84B1-C525D89ECB88}" type="presParOf" srcId="{24C07D00-A591-45A6-B444-F9967F108A10}" destId="{D8E0BDAE-8D37-422D-8D35-B1321C454775}" srcOrd="0" destOrd="0" presId="urn:microsoft.com/office/officeart/2018/2/layout/IconVerticalSolidList"/>
    <dgm:cxn modelId="{723F8D40-415F-45C7-8259-976A94A30B53}" type="presParOf" srcId="{24C07D00-A591-45A6-B444-F9967F108A10}" destId="{F692B827-4116-4915-8292-F00DCAD0556F}" srcOrd="1" destOrd="0" presId="urn:microsoft.com/office/officeart/2018/2/layout/IconVerticalSolidList"/>
    <dgm:cxn modelId="{C32B1897-868A-4AB5-8A3A-8381F566EC86}" type="presParOf" srcId="{24C07D00-A591-45A6-B444-F9967F108A10}" destId="{F5D1E328-0C9A-4E31-A177-2BB549820750}" srcOrd="2" destOrd="0" presId="urn:microsoft.com/office/officeart/2018/2/layout/IconVerticalSolidList"/>
    <dgm:cxn modelId="{29A64C13-DD2F-4830-A22C-8FECB3E6046B}" type="presParOf" srcId="{24C07D00-A591-45A6-B444-F9967F108A10}" destId="{2F8E3BB0-D25B-426D-9653-255150970C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14506-6C42-40E5-9C63-FDB20BE2F97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5B7B0F-5334-406F-9BCC-B0A64AE3BBFA}">
      <dgm:prSet/>
      <dgm:spPr/>
      <dgm:t>
        <a:bodyPr/>
        <a:lstStyle/>
        <a:p>
          <a:r>
            <a:rPr lang="en-US" baseline="0"/>
            <a:t>IKBT ätstörning kommer igång i början av mars</a:t>
          </a:r>
          <a:endParaRPr lang="en-US"/>
        </a:p>
      </dgm:t>
    </dgm:pt>
    <dgm:pt modelId="{E3234D44-9D72-4EB1-9B04-280522BFE2D7}" type="parTrans" cxnId="{0B1C65A3-E682-422F-B735-3380836D1635}">
      <dgm:prSet/>
      <dgm:spPr/>
      <dgm:t>
        <a:bodyPr/>
        <a:lstStyle/>
        <a:p>
          <a:endParaRPr lang="en-US"/>
        </a:p>
      </dgm:t>
    </dgm:pt>
    <dgm:pt modelId="{F5B94302-1575-493A-8F9A-18EC59BBE388}" type="sibTrans" cxnId="{0B1C65A3-E682-422F-B735-3380836D1635}">
      <dgm:prSet/>
      <dgm:spPr/>
      <dgm:t>
        <a:bodyPr/>
        <a:lstStyle/>
        <a:p>
          <a:endParaRPr lang="en-US"/>
        </a:p>
      </dgm:t>
    </dgm:pt>
    <dgm:pt modelId="{E9AEA8B5-14A8-4980-AD8B-688FFC845998}">
      <dgm:prSet/>
      <dgm:spPr/>
      <dgm:t>
        <a:bodyPr/>
        <a:lstStyle/>
        <a:p>
          <a:r>
            <a:rPr lang="en-US" baseline="0"/>
            <a:t>Innebär att patienter som söker för ätstörning via appen Vård i Värmland träffar behandlare via videosamtal och sedan följs via ett program i flera moduler över ett antal veckor</a:t>
          </a:r>
          <a:endParaRPr lang="en-US"/>
        </a:p>
      </dgm:t>
    </dgm:pt>
    <dgm:pt modelId="{2D86A222-653A-479E-9E5D-9FF0B9714042}" type="parTrans" cxnId="{2791D0B9-B3BF-4F67-B2E9-ADFB5F5F6BF9}">
      <dgm:prSet/>
      <dgm:spPr/>
      <dgm:t>
        <a:bodyPr/>
        <a:lstStyle/>
        <a:p>
          <a:endParaRPr lang="en-US"/>
        </a:p>
      </dgm:t>
    </dgm:pt>
    <dgm:pt modelId="{D927B3F1-B18F-4B92-8908-345CC7C5C4E2}" type="sibTrans" cxnId="{2791D0B9-B3BF-4F67-B2E9-ADFB5F5F6BF9}">
      <dgm:prSet/>
      <dgm:spPr/>
      <dgm:t>
        <a:bodyPr/>
        <a:lstStyle/>
        <a:p>
          <a:endParaRPr lang="en-US"/>
        </a:p>
      </dgm:t>
    </dgm:pt>
    <dgm:pt modelId="{AE8CF3EC-3C4D-4B0D-94EA-FCCB13016A48}">
      <dgm:prSet/>
      <dgm:spPr/>
      <dgm:t>
        <a:bodyPr/>
        <a:lstStyle/>
        <a:p>
          <a:r>
            <a:rPr lang="en-US" baseline="0"/>
            <a:t>Innan programmet påbörjas remitteras patienten till ordinarie läkare för en kontroll med syfte framförallt att upptäcka somatisk ohälsa</a:t>
          </a:r>
          <a:endParaRPr lang="en-US"/>
        </a:p>
      </dgm:t>
    </dgm:pt>
    <dgm:pt modelId="{F8675D07-4AD1-4E96-9EEC-06B2705F69A7}" type="parTrans" cxnId="{383C3B69-D601-4CF9-A4CF-6F4CBA2275DA}">
      <dgm:prSet/>
      <dgm:spPr/>
      <dgm:t>
        <a:bodyPr/>
        <a:lstStyle/>
        <a:p>
          <a:endParaRPr lang="en-US"/>
        </a:p>
      </dgm:t>
    </dgm:pt>
    <dgm:pt modelId="{1A26A5EF-8D69-42BA-8B5D-0611D186F43A}" type="sibTrans" cxnId="{383C3B69-D601-4CF9-A4CF-6F4CBA2275DA}">
      <dgm:prSet/>
      <dgm:spPr/>
      <dgm:t>
        <a:bodyPr/>
        <a:lstStyle/>
        <a:p>
          <a:endParaRPr lang="en-US"/>
        </a:p>
      </dgm:t>
    </dgm:pt>
    <dgm:pt modelId="{8A0FEC04-8A49-484A-BE36-ADF76DE671EB}" type="pres">
      <dgm:prSet presAssocID="{BA014506-6C42-40E5-9C63-FDB20BE2F971}" presName="root" presStyleCnt="0">
        <dgm:presLayoutVars>
          <dgm:dir/>
          <dgm:resizeHandles val="exact"/>
        </dgm:presLayoutVars>
      </dgm:prSet>
      <dgm:spPr/>
    </dgm:pt>
    <dgm:pt modelId="{8146078B-7BE4-45FB-A09A-4F5D787E413A}" type="pres">
      <dgm:prSet presAssocID="{D55B7B0F-5334-406F-9BCC-B0A64AE3BBFA}" presName="compNode" presStyleCnt="0"/>
      <dgm:spPr/>
    </dgm:pt>
    <dgm:pt modelId="{0C28A280-FDAB-44F8-A89B-E92EEBB82915}" type="pres">
      <dgm:prSet presAssocID="{D55B7B0F-5334-406F-9BCC-B0A64AE3BBFA}" presName="bgRect" presStyleLbl="bgShp" presStyleIdx="0" presStyleCnt="3"/>
      <dgm:spPr/>
    </dgm:pt>
    <dgm:pt modelId="{3864CF4D-6233-41E8-940E-9778B288EAA1}" type="pres">
      <dgm:prSet presAssocID="{D55B7B0F-5334-406F-9BCC-B0A64AE3BB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ket"/>
        </a:ext>
      </dgm:extLst>
    </dgm:pt>
    <dgm:pt modelId="{BE2785AC-63C0-49B5-B43B-B6B45DD2B1EA}" type="pres">
      <dgm:prSet presAssocID="{D55B7B0F-5334-406F-9BCC-B0A64AE3BBFA}" presName="spaceRect" presStyleCnt="0"/>
      <dgm:spPr/>
    </dgm:pt>
    <dgm:pt modelId="{C33F54EE-764F-429D-9748-E9DB02FFDA44}" type="pres">
      <dgm:prSet presAssocID="{D55B7B0F-5334-406F-9BCC-B0A64AE3BBFA}" presName="parTx" presStyleLbl="revTx" presStyleIdx="0" presStyleCnt="3">
        <dgm:presLayoutVars>
          <dgm:chMax val="0"/>
          <dgm:chPref val="0"/>
        </dgm:presLayoutVars>
      </dgm:prSet>
      <dgm:spPr/>
    </dgm:pt>
    <dgm:pt modelId="{09B7D387-CA28-4D2F-B117-7C287CAD5C49}" type="pres">
      <dgm:prSet presAssocID="{F5B94302-1575-493A-8F9A-18EC59BBE388}" presName="sibTrans" presStyleCnt="0"/>
      <dgm:spPr/>
    </dgm:pt>
    <dgm:pt modelId="{B3B0BD18-F3CE-42A4-93FA-922C5781A74A}" type="pres">
      <dgm:prSet presAssocID="{E9AEA8B5-14A8-4980-AD8B-688FFC845998}" presName="compNode" presStyleCnt="0"/>
      <dgm:spPr/>
    </dgm:pt>
    <dgm:pt modelId="{5F842AFC-C2DF-4777-A21C-3B2607E569F8}" type="pres">
      <dgm:prSet presAssocID="{E9AEA8B5-14A8-4980-AD8B-688FFC845998}" presName="bgRect" presStyleLbl="bgShp" presStyleIdx="1" presStyleCnt="3"/>
      <dgm:spPr/>
    </dgm:pt>
    <dgm:pt modelId="{F3A1AF67-DAD6-44B0-B983-58D21BB3FD3D}" type="pres">
      <dgm:prSet presAssocID="{E9AEA8B5-14A8-4980-AD8B-688FFC8459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E6F7605-287D-430D-806F-7DA6A22569DD}" type="pres">
      <dgm:prSet presAssocID="{E9AEA8B5-14A8-4980-AD8B-688FFC845998}" presName="spaceRect" presStyleCnt="0"/>
      <dgm:spPr/>
    </dgm:pt>
    <dgm:pt modelId="{4F45FE4F-CE3F-4EE3-8DBA-DCED37C662F1}" type="pres">
      <dgm:prSet presAssocID="{E9AEA8B5-14A8-4980-AD8B-688FFC845998}" presName="parTx" presStyleLbl="revTx" presStyleIdx="1" presStyleCnt="3">
        <dgm:presLayoutVars>
          <dgm:chMax val="0"/>
          <dgm:chPref val="0"/>
        </dgm:presLayoutVars>
      </dgm:prSet>
      <dgm:spPr/>
    </dgm:pt>
    <dgm:pt modelId="{073F42E3-A7FB-47F2-8BB9-79E0F0BFC504}" type="pres">
      <dgm:prSet presAssocID="{D927B3F1-B18F-4B92-8908-345CC7C5C4E2}" presName="sibTrans" presStyleCnt="0"/>
      <dgm:spPr/>
    </dgm:pt>
    <dgm:pt modelId="{FA7C06A4-9309-4F53-9C5A-D1828131FC5C}" type="pres">
      <dgm:prSet presAssocID="{AE8CF3EC-3C4D-4B0D-94EA-FCCB13016A48}" presName="compNode" presStyleCnt="0"/>
      <dgm:spPr/>
    </dgm:pt>
    <dgm:pt modelId="{F085E651-8AA7-48E8-901C-C8ED3EBC9FAC}" type="pres">
      <dgm:prSet presAssocID="{AE8CF3EC-3C4D-4B0D-94EA-FCCB13016A48}" presName="bgRect" presStyleLbl="bgShp" presStyleIdx="2" presStyleCnt="3"/>
      <dgm:spPr/>
    </dgm:pt>
    <dgm:pt modelId="{70272D42-9939-4305-9A23-217F0F44CE40}" type="pres">
      <dgm:prSet presAssocID="{AE8CF3EC-3C4D-4B0D-94EA-FCCB13016A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7D549B99-E5C0-43B2-B687-0FC8EBD2A8EE}" type="pres">
      <dgm:prSet presAssocID="{AE8CF3EC-3C4D-4B0D-94EA-FCCB13016A48}" presName="spaceRect" presStyleCnt="0"/>
      <dgm:spPr/>
    </dgm:pt>
    <dgm:pt modelId="{0154DAD9-2EA0-4821-B67B-E8C9B44E663A}" type="pres">
      <dgm:prSet presAssocID="{AE8CF3EC-3C4D-4B0D-94EA-FCCB13016A4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3C3B69-D601-4CF9-A4CF-6F4CBA2275DA}" srcId="{BA014506-6C42-40E5-9C63-FDB20BE2F971}" destId="{AE8CF3EC-3C4D-4B0D-94EA-FCCB13016A48}" srcOrd="2" destOrd="0" parTransId="{F8675D07-4AD1-4E96-9EEC-06B2705F69A7}" sibTransId="{1A26A5EF-8D69-42BA-8B5D-0611D186F43A}"/>
    <dgm:cxn modelId="{0B1C65A3-E682-422F-B735-3380836D1635}" srcId="{BA014506-6C42-40E5-9C63-FDB20BE2F971}" destId="{D55B7B0F-5334-406F-9BCC-B0A64AE3BBFA}" srcOrd="0" destOrd="0" parTransId="{E3234D44-9D72-4EB1-9B04-280522BFE2D7}" sibTransId="{F5B94302-1575-493A-8F9A-18EC59BBE388}"/>
    <dgm:cxn modelId="{16A5F6B1-073E-4A88-8925-EFAAE8D43967}" type="presOf" srcId="{AE8CF3EC-3C4D-4B0D-94EA-FCCB13016A48}" destId="{0154DAD9-2EA0-4821-B67B-E8C9B44E663A}" srcOrd="0" destOrd="0" presId="urn:microsoft.com/office/officeart/2018/2/layout/IconVerticalSolidList"/>
    <dgm:cxn modelId="{2791D0B9-B3BF-4F67-B2E9-ADFB5F5F6BF9}" srcId="{BA014506-6C42-40E5-9C63-FDB20BE2F971}" destId="{E9AEA8B5-14A8-4980-AD8B-688FFC845998}" srcOrd="1" destOrd="0" parTransId="{2D86A222-653A-479E-9E5D-9FF0B9714042}" sibTransId="{D927B3F1-B18F-4B92-8908-345CC7C5C4E2}"/>
    <dgm:cxn modelId="{1C1DEACB-1757-4653-8237-B779C837D063}" type="presOf" srcId="{BA014506-6C42-40E5-9C63-FDB20BE2F971}" destId="{8A0FEC04-8A49-484A-BE36-ADF76DE671EB}" srcOrd="0" destOrd="0" presId="urn:microsoft.com/office/officeart/2018/2/layout/IconVerticalSolidList"/>
    <dgm:cxn modelId="{39C7A5F1-5271-4F5A-AB77-9B5A1923D185}" type="presOf" srcId="{D55B7B0F-5334-406F-9BCC-B0A64AE3BBFA}" destId="{C33F54EE-764F-429D-9748-E9DB02FFDA44}" srcOrd="0" destOrd="0" presId="urn:microsoft.com/office/officeart/2018/2/layout/IconVerticalSolidList"/>
    <dgm:cxn modelId="{FFB2D7FC-8BA1-47A1-A4E6-49536A46C65D}" type="presOf" srcId="{E9AEA8B5-14A8-4980-AD8B-688FFC845998}" destId="{4F45FE4F-CE3F-4EE3-8DBA-DCED37C662F1}" srcOrd="0" destOrd="0" presId="urn:microsoft.com/office/officeart/2018/2/layout/IconVerticalSolidList"/>
    <dgm:cxn modelId="{342CF3E6-D2C8-48BF-9A62-5063A1C25258}" type="presParOf" srcId="{8A0FEC04-8A49-484A-BE36-ADF76DE671EB}" destId="{8146078B-7BE4-45FB-A09A-4F5D787E413A}" srcOrd="0" destOrd="0" presId="urn:microsoft.com/office/officeart/2018/2/layout/IconVerticalSolidList"/>
    <dgm:cxn modelId="{C4CBF4BD-CFA7-4BE3-B443-0BAB8EF11B3E}" type="presParOf" srcId="{8146078B-7BE4-45FB-A09A-4F5D787E413A}" destId="{0C28A280-FDAB-44F8-A89B-E92EEBB82915}" srcOrd="0" destOrd="0" presId="urn:microsoft.com/office/officeart/2018/2/layout/IconVerticalSolidList"/>
    <dgm:cxn modelId="{36DCCB8F-F894-412F-AA0B-6EBC72BC2BE8}" type="presParOf" srcId="{8146078B-7BE4-45FB-A09A-4F5D787E413A}" destId="{3864CF4D-6233-41E8-940E-9778B288EAA1}" srcOrd="1" destOrd="0" presId="urn:microsoft.com/office/officeart/2018/2/layout/IconVerticalSolidList"/>
    <dgm:cxn modelId="{73096B33-D35A-4E4D-9985-3F1036CAE43B}" type="presParOf" srcId="{8146078B-7BE4-45FB-A09A-4F5D787E413A}" destId="{BE2785AC-63C0-49B5-B43B-B6B45DD2B1EA}" srcOrd="2" destOrd="0" presId="urn:microsoft.com/office/officeart/2018/2/layout/IconVerticalSolidList"/>
    <dgm:cxn modelId="{5BB93633-6D9D-4B32-97B1-3FA0CB59DE38}" type="presParOf" srcId="{8146078B-7BE4-45FB-A09A-4F5D787E413A}" destId="{C33F54EE-764F-429D-9748-E9DB02FFDA44}" srcOrd="3" destOrd="0" presId="urn:microsoft.com/office/officeart/2018/2/layout/IconVerticalSolidList"/>
    <dgm:cxn modelId="{8BCA92B9-D037-48DD-BE92-B35870497DE0}" type="presParOf" srcId="{8A0FEC04-8A49-484A-BE36-ADF76DE671EB}" destId="{09B7D387-CA28-4D2F-B117-7C287CAD5C49}" srcOrd="1" destOrd="0" presId="urn:microsoft.com/office/officeart/2018/2/layout/IconVerticalSolidList"/>
    <dgm:cxn modelId="{8A65CFA4-5989-4640-B699-C2358C44ED24}" type="presParOf" srcId="{8A0FEC04-8A49-484A-BE36-ADF76DE671EB}" destId="{B3B0BD18-F3CE-42A4-93FA-922C5781A74A}" srcOrd="2" destOrd="0" presId="urn:microsoft.com/office/officeart/2018/2/layout/IconVerticalSolidList"/>
    <dgm:cxn modelId="{EA39D323-AFDA-448B-BC35-7E1B450B0D4E}" type="presParOf" srcId="{B3B0BD18-F3CE-42A4-93FA-922C5781A74A}" destId="{5F842AFC-C2DF-4777-A21C-3B2607E569F8}" srcOrd="0" destOrd="0" presId="urn:microsoft.com/office/officeart/2018/2/layout/IconVerticalSolidList"/>
    <dgm:cxn modelId="{E44A3320-F5E6-471C-BC01-643D23AD6E14}" type="presParOf" srcId="{B3B0BD18-F3CE-42A4-93FA-922C5781A74A}" destId="{F3A1AF67-DAD6-44B0-B983-58D21BB3FD3D}" srcOrd="1" destOrd="0" presId="urn:microsoft.com/office/officeart/2018/2/layout/IconVerticalSolidList"/>
    <dgm:cxn modelId="{1074E3A1-0B60-4F9B-AEF7-B1A9A736A3C3}" type="presParOf" srcId="{B3B0BD18-F3CE-42A4-93FA-922C5781A74A}" destId="{AE6F7605-287D-430D-806F-7DA6A22569DD}" srcOrd="2" destOrd="0" presId="urn:microsoft.com/office/officeart/2018/2/layout/IconVerticalSolidList"/>
    <dgm:cxn modelId="{9B86ED83-2709-453C-856C-859D56E98828}" type="presParOf" srcId="{B3B0BD18-F3CE-42A4-93FA-922C5781A74A}" destId="{4F45FE4F-CE3F-4EE3-8DBA-DCED37C662F1}" srcOrd="3" destOrd="0" presId="urn:microsoft.com/office/officeart/2018/2/layout/IconVerticalSolidList"/>
    <dgm:cxn modelId="{C1B1E619-C4C3-4B87-8FF4-DC59241977C5}" type="presParOf" srcId="{8A0FEC04-8A49-484A-BE36-ADF76DE671EB}" destId="{073F42E3-A7FB-47F2-8BB9-79E0F0BFC504}" srcOrd="3" destOrd="0" presId="urn:microsoft.com/office/officeart/2018/2/layout/IconVerticalSolidList"/>
    <dgm:cxn modelId="{B6A210F2-514B-4C57-A8DB-3C705B63D78C}" type="presParOf" srcId="{8A0FEC04-8A49-484A-BE36-ADF76DE671EB}" destId="{FA7C06A4-9309-4F53-9C5A-D1828131FC5C}" srcOrd="4" destOrd="0" presId="urn:microsoft.com/office/officeart/2018/2/layout/IconVerticalSolidList"/>
    <dgm:cxn modelId="{BD99D4D1-F47F-49F4-B978-B2FD6516FFA9}" type="presParOf" srcId="{FA7C06A4-9309-4F53-9C5A-D1828131FC5C}" destId="{F085E651-8AA7-48E8-901C-C8ED3EBC9FAC}" srcOrd="0" destOrd="0" presId="urn:microsoft.com/office/officeart/2018/2/layout/IconVerticalSolidList"/>
    <dgm:cxn modelId="{E621419F-6D3D-43C3-9ECD-21CCFCCCDBAF}" type="presParOf" srcId="{FA7C06A4-9309-4F53-9C5A-D1828131FC5C}" destId="{70272D42-9939-4305-9A23-217F0F44CE40}" srcOrd="1" destOrd="0" presId="urn:microsoft.com/office/officeart/2018/2/layout/IconVerticalSolidList"/>
    <dgm:cxn modelId="{1774C90E-8DEC-4FEA-A307-A186D75EB99E}" type="presParOf" srcId="{FA7C06A4-9309-4F53-9C5A-D1828131FC5C}" destId="{7D549B99-E5C0-43B2-B687-0FC8EBD2A8EE}" srcOrd="2" destOrd="0" presId="urn:microsoft.com/office/officeart/2018/2/layout/IconVerticalSolidList"/>
    <dgm:cxn modelId="{390662C9-8FB3-4951-A5C9-9154C04629E7}" type="presParOf" srcId="{FA7C06A4-9309-4F53-9C5A-D1828131FC5C}" destId="{0154DAD9-2EA0-4821-B67B-E8C9B44E66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2FEE2-9CC6-4E9F-B494-0549667610A0}">
      <dsp:nvSpPr>
        <dsp:cNvPr id="0" name=""/>
        <dsp:cNvSpPr/>
      </dsp:nvSpPr>
      <dsp:spPr>
        <a:xfrm>
          <a:off x="0" y="1903"/>
          <a:ext cx="10959008" cy="964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0C784-8C34-413C-9ADB-B8617A29596F}">
      <dsp:nvSpPr>
        <dsp:cNvPr id="0" name=""/>
        <dsp:cNvSpPr/>
      </dsp:nvSpPr>
      <dsp:spPr>
        <a:xfrm>
          <a:off x="291779" y="218929"/>
          <a:ext cx="530507" cy="530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E141E-F6B9-4AB8-B2E4-32CB119377A1}">
      <dsp:nvSpPr>
        <dsp:cNvPr id="0" name=""/>
        <dsp:cNvSpPr/>
      </dsp:nvSpPr>
      <dsp:spPr>
        <a:xfrm>
          <a:off x="1114066" y="1903"/>
          <a:ext cx="9844941" cy="96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83" tIns="102083" rIns="102083" bIns="1020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Den organiserade prostatacancertestningen i Värmland tar ansvar för tidig diagnostik av prostatacancer och erbjuder regelbunden testning till män med rätt intervall.</a:t>
          </a:r>
        </a:p>
      </dsp:txBody>
      <dsp:txXfrm>
        <a:off x="1114066" y="1903"/>
        <a:ext cx="9844941" cy="964559"/>
      </dsp:txXfrm>
    </dsp:sp>
    <dsp:sp modelId="{84EE1D16-9C1B-40E2-8BD0-5DAF78F14051}">
      <dsp:nvSpPr>
        <dsp:cNvPr id="0" name=""/>
        <dsp:cNvSpPr/>
      </dsp:nvSpPr>
      <dsp:spPr>
        <a:xfrm>
          <a:off x="0" y="1207602"/>
          <a:ext cx="10959008" cy="964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CE5D-3AEE-49A7-840C-5C73A2754E55}">
      <dsp:nvSpPr>
        <dsp:cNvPr id="0" name=""/>
        <dsp:cNvSpPr/>
      </dsp:nvSpPr>
      <dsp:spPr>
        <a:xfrm>
          <a:off x="291779" y="1424628"/>
          <a:ext cx="530507" cy="530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989E4-A8C8-49D4-AC0F-9BC5CA448A2C}">
      <dsp:nvSpPr>
        <dsp:cNvPr id="0" name=""/>
        <dsp:cNvSpPr/>
      </dsp:nvSpPr>
      <dsp:spPr>
        <a:xfrm>
          <a:off x="1114066" y="1207602"/>
          <a:ext cx="9844941" cy="96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83" tIns="102083" rIns="102083" bIns="1020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Förslag att även patienter med LUTS kan följas med OPT – behöver inte särbehandlas. </a:t>
          </a:r>
        </a:p>
      </dsp:txBody>
      <dsp:txXfrm>
        <a:off x="1114066" y="1207602"/>
        <a:ext cx="9844941" cy="964559"/>
      </dsp:txXfrm>
    </dsp:sp>
    <dsp:sp modelId="{C51D5A44-DDCB-49D3-8849-302363D29303}">
      <dsp:nvSpPr>
        <dsp:cNvPr id="0" name=""/>
        <dsp:cNvSpPr/>
      </dsp:nvSpPr>
      <dsp:spPr>
        <a:xfrm>
          <a:off x="0" y="2413301"/>
          <a:ext cx="10959008" cy="964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B692A-4A3F-44D8-BFC2-65DFDA5F0D03}">
      <dsp:nvSpPr>
        <dsp:cNvPr id="0" name=""/>
        <dsp:cNvSpPr/>
      </dsp:nvSpPr>
      <dsp:spPr>
        <a:xfrm>
          <a:off x="291779" y="2630327"/>
          <a:ext cx="530507" cy="530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2439C-07C0-4E94-8005-12B695A39C2C}">
      <dsp:nvSpPr>
        <dsp:cNvPr id="0" name=""/>
        <dsp:cNvSpPr/>
      </dsp:nvSpPr>
      <dsp:spPr>
        <a:xfrm>
          <a:off x="1114066" y="2413301"/>
          <a:ext cx="9844941" cy="96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83" tIns="102083" rIns="102083" bIns="1020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Om en patient söker för LUTS och det finns PSA taget (någonsin) och palpationsfynd är normalt benignt, behöver PSA inte tas. </a:t>
          </a:r>
        </a:p>
      </dsp:txBody>
      <dsp:txXfrm>
        <a:off x="1114066" y="2413301"/>
        <a:ext cx="9844941" cy="964559"/>
      </dsp:txXfrm>
    </dsp:sp>
    <dsp:sp modelId="{D8E0BDAE-8D37-422D-8D35-B1321C454775}">
      <dsp:nvSpPr>
        <dsp:cNvPr id="0" name=""/>
        <dsp:cNvSpPr/>
      </dsp:nvSpPr>
      <dsp:spPr>
        <a:xfrm>
          <a:off x="0" y="3619001"/>
          <a:ext cx="10959008" cy="964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2B827-4116-4915-8292-F00DCAD0556F}">
      <dsp:nvSpPr>
        <dsp:cNvPr id="0" name=""/>
        <dsp:cNvSpPr/>
      </dsp:nvSpPr>
      <dsp:spPr>
        <a:xfrm>
          <a:off x="291779" y="3836027"/>
          <a:ext cx="530507" cy="530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E3BB0-D25B-426D-9653-255150970CE9}">
      <dsp:nvSpPr>
        <dsp:cNvPr id="0" name=""/>
        <dsp:cNvSpPr/>
      </dsp:nvSpPr>
      <dsp:spPr>
        <a:xfrm>
          <a:off x="1114066" y="3619001"/>
          <a:ext cx="9844941" cy="96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83" tIns="102083" rIns="102083" bIns="1020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BPH samvarierar inte med prostatacancer. </a:t>
          </a:r>
        </a:p>
      </dsp:txBody>
      <dsp:txXfrm>
        <a:off x="1114066" y="3619001"/>
        <a:ext cx="9844941" cy="964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A280-FDAB-44F8-A89B-E92EEBB82915}">
      <dsp:nvSpPr>
        <dsp:cNvPr id="0" name=""/>
        <dsp:cNvSpPr/>
      </dsp:nvSpPr>
      <dsp:spPr>
        <a:xfrm>
          <a:off x="0" y="559"/>
          <a:ext cx="10959008" cy="1309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4CF4D-6233-41E8-940E-9778B288EAA1}">
      <dsp:nvSpPr>
        <dsp:cNvPr id="0" name=""/>
        <dsp:cNvSpPr/>
      </dsp:nvSpPr>
      <dsp:spPr>
        <a:xfrm>
          <a:off x="396218" y="295267"/>
          <a:ext cx="720396" cy="720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54EE-764F-429D-9748-E9DB02FFDA44}">
      <dsp:nvSpPr>
        <dsp:cNvPr id="0" name=""/>
        <dsp:cNvSpPr/>
      </dsp:nvSpPr>
      <dsp:spPr>
        <a:xfrm>
          <a:off x="1512833" y="559"/>
          <a:ext cx="9446174" cy="130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22" tIns="138622" rIns="138622" bIns="13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IKBT ätstörning kommer igång i början av mars</a:t>
          </a:r>
          <a:endParaRPr lang="en-US" sz="2500" kern="1200"/>
        </a:p>
      </dsp:txBody>
      <dsp:txXfrm>
        <a:off x="1512833" y="559"/>
        <a:ext cx="9446174" cy="1309812"/>
      </dsp:txXfrm>
    </dsp:sp>
    <dsp:sp modelId="{5F842AFC-C2DF-4777-A21C-3B2607E569F8}">
      <dsp:nvSpPr>
        <dsp:cNvPr id="0" name=""/>
        <dsp:cNvSpPr/>
      </dsp:nvSpPr>
      <dsp:spPr>
        <a:xfrm>
          <a:off x="0" y="1637825"/>
          <a:ext cx="10959008" cy="1309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1AF67-DAD6-44B0-B983-58D21BB3FD3D}">
      <dsp:nvSpPr>
        <dsp:cNvPr id="0" name=""/>
        <dsp:cNvSpPr/>
      </dsp:nvSpPr>
      <dsp:spPr>
        <a:xfrm>
          <a:off x="396218" y="1932533"/>
          <a:ext cx="720396" cy="720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5FE4F-CE3F-4EE3-8DBA-DCED37C662F1}">
      <dsp:nvSpPr>
        <dsp:cNvPr id="0" name=""/>
        <dsp:cNvSpPr/>
      </dsp:nvSpPr>
      <dsp:spPr>
        <a:xfrm>
          <a:off x="1512833" y="1637825"/>
          <a:ext cx="9446174" cy="130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22" tIns="138622" rIns="138622" bIns="13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Innebär att patienter som söker för ätstörning via appen Vård i Värmland träffar behandlare via videosamtal och sedan följs via ett program i flera moduler över ett antal veckor</a:t>
          </a:r>
          <a:endParaRPr lang="en-US" sz="2500" kern="1200"/>
        </a:p>
      </dsp:txBody>
      <dsp:txXfrm>
        <a:off x="1512833" y="1637825"/>
        <a:ext cx="9446174" cy="1309812"/>
      </dsp:txXfrm>
    </dsp:sp>
    <dsp:sp modelId="{F085E651-8AA7-48E8-901C-C8ED3EBC9FAC}">
      <dsp:nvSpPr>
        <dsp:cNvPr id="0" name=""/>
        <dsp:cNvSpPr/>
      </dsp:nvSpPr>
      <dsp:spPr>
        <a:xfrm>
          <a:off x="0" y="3275091"/>
          <a:ext cx="10959008" cy="1309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72D42-9939-4305-9A23-217F0F44CE40}">
      <dsp:nvSpPr>
        <dsp:cNvPr id="0" name=""/>
        <dsp:cNvSpPr/>
      </dsp:nvSpPr>
      <dsp:spPr>
        <a:xfrm>
          <a:off x="396218" y="3569799"/>
          <a:ext cx="720396" cy="720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4DAD9-2EA0-4821-B67B-E8C9B44E663A}">
      <dsp:nvSpPr>
        <dsp:cNvPr id="0" name=""/>
        <dsp:cNvSpPr/>
      </dsp:nvSpPr>
      <dsp:spPr>
        <a:xfrm>
          <a:off x="1512833" y="3275091"/>
          <a:ext cx="9446174" cy="130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22" tIns="138622" rIns="138622" bIns="13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Innan programmet påbörjas remitteras patienten till ordinarie läkare för en kontroll med syfte framförallt att upptäcka somatisk ohälsa</a:t>
          </a:r>
          <a:endParaRPr lang="en-US" sz="2500" kern="1200"/>
        </a:p>
      </dsp:txBody>
      <dsp:txXfrm>
        <a:off x="1512833" y="3275091"/>
        <a:ext cx="9446174" cy="130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675F-5966-423D-A03C-936007CD539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A284-54A4-4B41-9629-2C049E5DE9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78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u.se/utbildning/program-och-kurser/program/VGBMA?fbclid=IwZXh0bgNhZW0CMTAAAR05nbi-4hlKdw6fEUA5cUvwjUiyIe-7PUN66tPQtsYyFngbI6FpyCdFVHs_aem_SJkXJ0eJDjoQuGyYvISPrA" TargetMode="External"/><Relationship Id="rId7" Type="http://schemas.openxmlformats.org/officeDocument/2006/relationships/hyperlink" Target="https://www.1177.se/Varmland/sa-fungerar-varden/varden-i-varmland/bra-att-vet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inkedin.com/company/sveriges-yngre-lakares-forening/" TargetMode="External"/><Relationship Id="rId5" Type="http://schemas.openxmlformats.org/officeDocument/2006/relationships/hyperlink" Target="https://www.linkedin.com/company/regionvarmland/" TargetMode="External"/><Relationship Id="rId4" Type="http://schemas.openxmlformats.org/officeDocument/2006/relationships/hyperlink" Target="https://regionvarmland.se/bmayrket?fbclid=IwZXh0bgNhZW0CMTAAAR0lk1WfGcNqidw5Hjw5A4D1aY3SytGgT-XiXo9R9c-pbgImWF07d_lvnU4_aem_-WlSz3rklUWBmMdohyuuLQ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Uppdraget kommer även att omfatta vårdval fysioterapi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AAE89-FD37-4E75-AE48-E097A87ACBC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92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89ED-679C-4D29-9FB3-6D3777E518D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12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1"/>
              <a:t>Fem rekommendationer som HSL tar med i vidare process: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/>
              <a:t>Ledning och styrning, det är prioriterad del av vård och behandling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/>
              <a:t>Systematiskt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/>
              <a:t>Uppföljningsmått i respektive verksamhetsplan (samma mål och indikatorer, förslag finns)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/>
              <a:t>Kursintyg från hyrläkare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/>
              <a:t>Finnas företrädare från relevanta områden i den försäkringsmedicinska kommittén </a:t>
            </a:r>
          </a:p>
          <a:p>
            <a:endParaRPr lang="sv-SE" sz="120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89ED-679C-4D29-9FB3-6D3777E518D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37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0CB6B-7727-4510-9A9A-B5E8728D4D7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04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1" i="0" u="none" strike="noStrike">
                <a:solidFill>
                  <a:srgbClr val="1C1E21"/>
                </a:solidFill>
                <a:effectLst/>
                <a:latin typeface="inherit"/>
              </a:rPr>
              <a:t>BMA</a:t>
            </a:r>
            <a:br>
              <a:rPr lang="sv-SE" b="0" i="0" u="none" strike="noStrike">
                <a:solidFill>
                  <a:srgbClr val="1C1E21"/>
                </a:solidFill>
                <a:effectLst/>
                <a:latin typeface="inherit"/>
              </a:rPr>
            </a:br>
            <a:r>
              <a:rPr lang="sv-SE" b="0" i="0" u="none" strike="noStrike">
                <a:solidFill>
                  <a:srgbClr val="1C1E21"/>
                </a:solidFill>
                <a:effectLst/>
                <a:latin typeface="inherit"/>
              </a:rPr>
              <a:t>Vi berättar om att jobba som BMA – viktigt för oss att utbildningen blir till. Vi samarbetar med KAU och kommer att kommunicera. Den här delade Region Värmland i sociala medier (</a:t>
            </a:r>
            <a:r>
              <a:rPr lang="sv-SE" b="0" i="0" u="none" strike="noStrike" err="1">
                <a:solidFill>
                  <a:srgbClr val="1C1E21"/>
                </a:solidFill>
                <a:effectLst/>
                <a:latin typeface="inherit"/>
              </a:rPr>
              <a:t>ffa</a:t>
            </a:r>
            <a:r>
              <a:rPr lang="sv-SE" b="0" i="0" u="none" strike="noStrike">
                <a:solidFill>
                  <a:srgbClr val="1C1E21"/>
                </a:solidFill>
                <a:effectLst/>
                <a:latin typeface="inherit"/>
              </a:rPr>
              <a:t> Facebook) och fick bra spridning. </a:t>
            </a:r>
          </a:p>
          <a:p>
            <a:pPr algn="l"/>
            <a:endParaRPr lang="sv-SE" b="0" i="0" u="none" strike="noStrike">
              <a:solidFill>
                <a:srgbClr val="1C1E21"/>
              </a:solidFill>
              <a:effectLst/>
              <a:latin typeface="inherit"/>
            </a:endParaRPr>
          </a:p>
          <a:p>
            <a:pPr algn="l"/>
            <a:r>
              <a:rPr lang="sv-SE" b="0" i="0">
                <a:solidFill>
                  <a:srgbClr val="1C1E21"/>
                </a:solidFill>
                <a:effectLst/>
                <a:latin typeface="inherit"/>
              </a:rPr>
              <a:t>Snart kan du utbilda dig till biomedicinsk analytiker på Karlstads universitet. Utbildningen är treårig och startar i höst. Biomedicinsk analytiker är ett bristyrke och de kommande åren kommer rekryteringsbehovet att vara stort i Region Värmland. </a:t>
            </a:r>
            <a:r>
              <a:rPr lang="sv-SE" b="1" i="0" u="none" strike="noStrike">
                <a:solidFill>
                  <a:srgbClr val="1C1E21"/>
                </a:solidFill>
                <a:effectLst/>
                <a:latin typeface="inherit"/>
                <a:hlinkClick r:id="rId3"/>
              </a:rPr>
              <a:t>https://www.kau.se/utbil.../program-och-kurser/program/VGBMA</a:t>
            </a:r>
            <a:br>
              <a:rPr lang="sv-SE" b="0" i="0">
                <a:solidFill>
                  <a:srgbClr val="1C1E21"/>
                </a:solidFill>
                <a:effectLst/>
                <a:latin typeface="inherit"/>
              </a:rPr>
            </a:br>
            <a:br>
              <a:rPr lang="sv-SE" b="0" i="0">
                <a:solidFill>
                  <a:srgbClr val="1C1E21"/>
                </a:solidFill>
                <a:effectLst/>
                <a:latin typeface="inherit"/>
              </a:rPr>
            </a:br>
            <a:r>
              <a:rPr lang="sv-SE" b="0" i="0">
                <a:solidFill>
                  <a:srgbClr val="1C1E21"/>
                </a:solidFill>
                <a:effectLst/>
                <a:latin typeface="inherit"/>
              </a:rPr>
              <a:t>Här berättar vår medarbetare Josefin mer om yrket: </a:t>
            </a:r>
            <a:r>
              <a:rPr lang="sv-SE" b="1" i="0" u="none" strike="noStrike">
                <a:solidFill>
                  <a:srgbClr val="1C1E21"/>
                </a:solidFill>
                <a:effectLst/>
                <a:latin typeface="inherit"/>
                <a:hlinkClick r:id="rId4"/>
              </a:rPr>
              <a:t>https://regionvarmland.se/bmayrket</a:t>
            </a:r>
            <a:r>
              <a:rPr lang="sv-SE" b="0" i="0">
                <a:solidFill>
                  <a:srgbClr val="1C1E21"/>
                </a:solidFill>
                <a:effectLst/>
                <a:latin typeface="inherit"/>
              </a:rPr>
              <a:t> </a:t>
            </a:r>
            <a:endParaRPr lang="sv-SE" b="1" i="0" u="none" strike="noStrike">
              <a:solidFill>
                <a:srgbClr val="1C1E21"/>
              </a:solidFill>
              <a:effectLst/>
              <a:latin typeface="inherit"/>
            </a:endParaRPr>
          </a:p>
          <a:p>
            <a:endParaRPr lang="sv-SE"/>
          </a:p>
          <a:p>
            <a:r>
              <a:rPr lang="sv-SE" b="1">
                <a:solidFill>
                  <a:schemeClr val="accent2"/>
                </a:solidFill>
              </a:rPr>
              <a:t>Schysst rekrytering</a:t>
            </a:r>
            <a:r>
              <a:rPr lang="sv-SE">
                <a:solidFill>
                  <a:schemeClr val="accent2"/>
                </a:solidFill>
              </a:rPr>
              <a:t>! </a:t>
            </a:r>
            <a:endParaRPr lang="sv-SE"/>
          </a:p>
          <a:p>
            <a:r>
              <a:rPr lang="sv-SE" i="0">
                <a:effectLst/>
                <a:latin typeface="var(--artdeco-reset-typography-font-family-sans)"/>
                <a:hlinkClick r:id="rId5"/>
              </a:rPr>
              <a:t>Region Värmland</a:t>
            </a:r>
            <a:r>
              <a:rPr lang="sv-SE" b="0" i="0">
                <a:effectLst/>
                <a:latin typeface="-apple-system"/>
              </a:rPr>
              <a:t>s tre sjukhus har fått utmärkelsen Schysst rekrytering av </a:t>
            </a:r>
            <a:r>
              <a:rPr lang="sv-SE" i="0">
                <a:effectLst/>
                <a:latin typeface="var(--artdeco-reset-typography-font-family-sans)"/>
                <a:hlinkClick r:id="rId6"/>
              </a:rPr>
              <a:t>Sveriges yngre läkares förening (SYLF)</a:t>
            </a:r>
            <a:r>
              <a:rPr lang="sv-SE" b="0" i="0">
                <a:effectLst/>
                <a:latin typeface="-apple-system"/>
              </a:rPr>
              <a:t>. Det har också varit ett av målen i satsningen AT-lyftet. 🌟 🌟🌟</a:t>
            </a:r>
            <a:br>
              <a:rPr lang="sv-SE" b="0" i="0">
                <a:effectLst/>
                <a:latin typeface="-apple-system"/>
              </a:rPr>
            </a:br>
            <a:r>
              <a:rPr lang="sv-SE" b="0" i="0">
                <a:effectLst/>
                <a:latin typeface="-apple-system"/>
              </a:rPr>
              <a:t>Utmärkelsen bygger på fyra olika kriterier som alla handlar om rekryteringsprocessen.</a:t>
            </a:r>
            <a:br>
              <a:rPr lang="sv-SE" b="0" i="0">
                <a:effectLst/>
                <a:latin typeface="-apple-system"/>
              </a:rPr>
            </a:br>
            <a:r>
              <a:rPr lang="sv-SE" b="0" i="0">
                <a:effectLst/>
                <a:latin typeface="-apple-system"/>
              </a:rPr>
              <a:t>Bra spridning på </a:t>
            </a:r>
            <a:r>
              <a:rPr lang="sv-SE" b="0" i="0" err="1">
                <a:effectLst/>
                <a:latin typeface="-apple-system"/>
              </a:rPr>
              <a:t>Linked</a:t>
            </a:r>
            <a:r>
              <a:rPr lang="sv-SE" b="0" i="0">
                <a:effectLst/>
                <a:latin typeface="-apple-system"/>
              </a:rPr>
              <a:t> In! </a:t>
            </a:r>
          </a:p>
          <a:p>
            <a:endParaRPr lang="sv-SE" b="0" i="0">
              <a:effectLst/>
              <a:latin typeface="-apple-system"/>
            </a:endParaRPr>
          </a:p>
          <a:p>
            <a:r>
              <a:rPr lang="sv-SE" b="1" i="0">
                <a:effectLst/>
                <a:latin typeface="-apple-system"/>
              </a:rPr>
              <a:t>Ny MR kamera på plats i Arvika. </a:t>
            </a:r>
            <a:r>
              <a:rPr lang="sv-SE" b="0" i="0">
                <a:effectLst/>
                <a:latin typeface="-apple-system"/>
              </a:rPr>
              <a:t>Beslut på nämn. Nu kör vi igång och inviger tillsammans med Västra Värmland </a:t>
            </a:r>
            <a:r>
              <a:rPr lang="sv-SE" b="0" i="0" err="1">
                <a:effectLst/>
                <a:latin typeface="-apple-system"/>
              </a:rPr>
              <a:t>ssparbank</a:t>
            </a:r>
            <a:r>
              <a:rPr lang="sv-SE" b="0" i="0">
                <a:effectLst/>
                <a:latin typeface="-apple-system"/>
              </a:rPr>
              <a:t>: </a:t>
            </a:r>
          </a:p>
          <a:p>
            <a:r>
              <a:rPr lang="sv-SE" b="0" i="0" err="1">
                <a:effectLst/>
                <a:latin typeface="-apple-system"/>
              </a:rPr>
              <a:t>Inbjuan</a:t>
            </a:r>
            <a:r>
              <a:rPr lang="sv-SE" b="0" i="0">
                <a:effectLst/>
                <a:latin typeface="-apple-system"/>
              </a:rPr>
              <a:t> : https://regionvarmland.se/regionvarmland/nyhetsarkiv/press/2025-01-27-region-varmland-inviger-ny-magnetkamera</a:t>
            </a:r>
          </a:p>
          <a:p>
            <a:endParaRPr lang="sv-SE" b="0" i="0">
              <a:effectLst/>
              <a:latin typeface="-apple-system"/>
            </a:endParaRPr>
          </a:p>
          <a:p>
            <a:pPr marL="0" indent="0">
              <a:buNone/>
            </a:pPr>
            <a:r>
              <a:rPr lang="sv-SE" b="1"/>
              <a:t>Baksidan på kallelsen ersätts av webbsida på 1177.se - </a:t>
            </a:r>
            <a:r>
              <a:rPr lang="sv-SE" b="1">
                <a:hlinkClick r:id="rId7"/>
              </a:rPr>
              <a:t>bra att veta</a:t>
            </a:r>
            <a:endParaRPr lang="sv-SE" b="1"/>
          </a:p>
          <a:p>
            <a:pPr lvl="1"/>
            <a:r>
              <a:rPr lang="sv-SE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Baksidan av kallelsen bort och ersätts av en webbsida på 1177.se. Det gör att den </a:t>
            </a:r>
            <a:r>
              <a:rPr lang="sv-SE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digitiserade</a:t>
            </a:r>
            <a:r>
              <a:rPr lang="sv-SE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kallelsen blir en sida kortare. I projektet digitala kallelser. Förändringen har genomförts på de två vanligaste kallelsetyperna i torsdags för två veckor sedan. Länken kommer också med i de fysiska kallelserna på papper. </a:t>
            </a:r>
            <a:r>
              <a:rPr lang="sv-SE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möjliggör en mer fördjupad information som enkelt kan uppdateras</a:t>
            </a:r>
            <a:endParaRPr lang="sv-SE"/>
          </a:p>
          <a:p>
            <a:endParaRPr lang="sv-SE" b="0" i="0">
              <a:effectLst/>
              <a:latin typeface="-apple-system"/>
            </a:endParaRPr>
          </a:p>
          <a:p>
            <a:endParaRPr lang="sv-SE" b="0" i="0">
              <a:effectLst/>
              <a:latin typeface="-apple-system"/>
            </a:endParaRPr>
          </a:p>
          <a:p>
            <a:endParaRPr lang="sv-SE" b="0" i="0">
              <a:effectLst/>
              <a:latin typeface="-apple-system"/>
            </a:endParaRPr>
          </a:p>
          <a:p>
            <a:r>
              <a:rPr lang="sv-SE" b="1" i="0">
                <a:effectLst/>
                <a:latin typeface="-apple-system"/>
              </a:rPr>
              <a:t>Alltid: Transparens!</a:t>
            </a:r>
          </a:p>
          <a:p>
            <a:r>
              <a:rPr lang="sv-SE" b="0" i="0">
                <a:effectLst/>
                <a:latin typeface="-apple-system"/>
              </a:rPr>
              <a:t>Viktigt att berätta om det som vi gör bra – lika viktigt att vara transparenta i beslut vi tar och i det som vi kan göra bättre, </a:t>
            </a:r>
          </a:p>
          <a:p>
            <a:endParaRPr lang="sv-SE" b="0" i="0">
              <a:effectLst/>
              <a:latin typeface="-apple-system"/>
            </a:endParaRPr>
          </a:p>
          <a:p>
            <a:endParaRPr lang="sv-SE" b="0" i="0">
              <a:effectLst/>
              <a:latin typeface="-apple-system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0CB6B-7727-4510-9A9A-B5E8728D4D7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50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46B26-ECD8-4A73-84F0-6EEE8985B34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4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Diana Leverington (klinikchef/tandläkare  </a:t>
            </a:r>
            <a:r>
              <a:rPr lang="sv-SE" sz="1800" b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orofacial</a:t>
            </a:r>
            <a:r>
              <a:rPr lang="sv-SE" sz="18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kirurgi), Nanny Hareide (läkare </a:t>
            </a:r>
            <a:r>
              <a:rPr lang="sv-SE" sz="1800" b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AnOpIVA</a:t>
            </a:r>
            <a:r>
              <a:rPr lang="sv-SE" sz="1800" b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lang="sv-SE" b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46B26-ECD8-4A73-84F0-6EEE8985B34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35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Mauritz Waldén</a:t>
            </a:r>
          </a:p>
          <a:p>
            <a:r>
              <a:rPr lang="sv-SE"/>
              <a:t>Inhämta synpunkter på Allmöte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46B26-ECD8-4A73-84F0-6EEE8985B34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24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sv-SE" sz="1800">
                <a:effectLst/>
                <a:latin typeface="Arial" panose="020B0604020202020204" pitchFamily="34" charset="0"/>
              </a:rPr>
              <a:t>Johanna Friberg, Oskar Eriksson. </a:t>
            </a:r>
          </a:p>
          <a:p>
            <a:pPr marL="0" marR="0"/>
            <a:r>
              <a:rPr lang="sv-SE" sz="1800">
                <a:effectLst/>
                <a:latin typeface="Arial" panose="020B0604020202020204" pitchFamily="34" charset="0"/>
              </a:rPr>
              <a:t>Öppna frågor, snabb viktnedgång? SU-tankar? Missar om någon svälter? </a:t>
            </a:r>
          </a:p>
          <a:p>
            <a:pPr marL="0" marR="0"/>
            <a:r>
              <a:rPr lang="sv-SE" sz="1800">
                <a:effectLst/>
                <a:latin typeface="Arial" panose="020B0604020202020204" pitchFamily="34" charset="0"/>
              </a:rPr>
              <a:t>Frågor om levnadsvanor fångas upp vid besök hos behandlare. </a:t>
            </a:r>
          </a:p>
          <a:p>
            <a:pPr marL="0" marR="0"/>
            <a:r>
              <a:rPr lang="sv-SE" sz="1800">
                <a:effectLst/>
                <a:latin typeface="Arial" panose="020B0604020202020204" pitchFamily="34" charset="0"/>
              </a:rPr>
              <a:t>Kontrollera längd och vikt. Provtagning. AT, puls, blodtryck, hjärta, lungor, bu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46B26-ECD8-4A73-84F0-6EEE8985B34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76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1271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tranat.regionvarmland.se/for-chefer/att-rekrytera/hyrlakare?qs=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ea.liv.se/Document/Document?DocumentNumber=291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gionvarmland.se/vardgivarwebben/vard-och-behandling/forsakringsmedicin-och-sjukskrivning/sjukskrivnings--och-rehabiliteringsprocess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at.regionvarmland.se/nyheter/obligatoriska-arkiv/regiongemensamma-nyheter/2025-01-28-region-varmlands-ekonomiska-resultat-2024---battre-an-prognosen-men-samre-an-budg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bmayrket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hyperlink" Target="https://intranat.regionvarmland.se/for-chefer/chefsnyheter/obligatoriska-arkiv/chefsnyheter/2025-01-22-vill-du-forbattra-din-kommunikation---har-ar-utbildningarna" TargetMode="External"/><Relationship Id="rId4" Type="http://schemas.openxmlformats.org/officeDocument/2006/relationships/hyperlink" Target="https://www.1177.se/Varmland/sa-fungerar-varden/varden-i-varmland/bra-att-veta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Vårdvalsråd Vårdcentral	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2025-01-30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1F571-F8AE-11E0-443D-86C56E80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Allmänmedicinskt utskott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2E91AF-8937-78C5-A506-F2948860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Träffas var annan vecka, tisdag morgon</a:t>
            </a:r>
          </a:p>
          <a:p>
            <a:r>
              <a:rPr lang="sv-SE"/>
              <a:t>AKO-grupp samt verksamhetschefer för vårdcentralsområden och </a:t>
            </a:r>
            <a:r>
              <a:rPr lang="sv-SE" err="1"/>
              <a:t>primärvårdsrehabiltering</a:t>
            </a:r>
            <a:endParaRPr lang="sv-SE"/>
          </a:p>
          <a:p>
            <a:r>
              <a:rPr lang="sv-SE"/>
              <a:t>Frågor som rör rutiner och uppdrag</a:t>
            </a:r>
          </a:p>
          <a:p>
            <a:r>
              <a:rPr lang="sv-SE"/>
              <a:t>Ser gärna att chefer från privata vårdcentraler deltar, som en interimistisk lösning innan vi har ny organisation av vårdvalet på plats</a:t>
            </a:r>
          </a:p>
          <a:p>
            <a:r>
              <a:rPr lang="sv-SE"/>
              <a:t>En timme varje eller två timmar var annan vecka?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011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C4E6A-4067-DAC1-88F4-981DF986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4" y="2493628"/>
            <a:ext cx="6831456" cy="1311128"/>
          </a:xfrm>
        </p:spPr>
        <p:txBody>
          <a:bodyPr/>
          <a:lstStyle/>
          <a:p>
            <a:r>
              <a:rPr lang="sv-SE"/>
              <a:t>Aktuella allmänmedicinska 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6712B8-59A8-7191-FCA2-7EB41E882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Vårdvalsråd 2025-01-30</a:t>
            </a:r>
          </a:p>
          <a:p>
            <a:r>
              <a:rPr lang="sv-SE"/>
              <a:t>Eric Le Brasseur</a:t>
            </a:r>
          </a:p>
        </p:txBody>
      </p:sp>
    </p:spTree>
    <p:extLst>
      <p:ext uri="{BB962C8B-B14F-4D97-AF65-F5344CB8AC3E}">
        <p14:creationId xmlns:p14="http://schemas.microsoft.com/office/powerpoint/2010/main" val="394751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A55696-D8B9-1C09-8EC4-50F211FF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Trombosprofylax vid narkostandvård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697793-B86F-C8CA-3593-C828C58A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Synpunktsinhämtning angående övertagning av uppdrag efter möte med tandläkare och narkosläkare</a:t>
            </a:r>
          </a:p>
          <a:p>
            <a:r>
              <a:rPr lang="sv-SE"/>
              <a:t>70-80 patienter per år, alla vuxna, som behöver tandvård i narkos på grund av funktionsnedsättningar, psykisk ohälsa, neuropsykiatrisk funktionshinder, tandvårdsrädsla</a:t>
            </a:r>
          </a:p>
          <a:p>
            <a:r>
              <a:rPr lang="sv-SE"/>
              <a:t>Kirurgiskt sett är det små ingrepp, men ofta görs flera åtgärder samtidigt, varför det tar 1-3 timmar, ibland upp till fem timmar</a:t>
            </a:r>
          </a:p>
          <a:p>
            <a:r>
              <a:rPr lang="sv-SE"/>
              <a:t>Flertalet patienter är uppegående</a:t>
            </a:r>
          </a:p>
          <a:p>
            <a:r>
              <a:rPr lang="sv-SE"/>
              <a:t>Det finns ingen konsensus behandling</a:t>
            </a:r>
          </a:p>
          <a:p>
            <a:r>
              <a:rPr lang="sv-SE"/>
              <a:t>Hittills har man inte givit något profylax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000089-5BD8-413C-3820-F05197CF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effectLst/>
                <a:latin typeface="Arial" panose="020B0604020202020204" pitchFamily="34" charset="0"/>
              </a:rPr>
              <a:t>Tandvården kan göra en preliminärbedömning, men får inte ordinera trombosprofylax. </a:t>
            </a:r>
          </a:p>
          <a:p>
            <a:r>
              <a:rPr lang="sv-SE">
                <a:effectLst/>
                <a:latin typeface="Arial" panose="020B0604020202020204" pitchFamily="34" charset="0"/>
              </a:rPr>
              <a:t>Tandvården har tillgång till Cosmic och kan skicka ut en hälsodeklaration. Många patienter kanske inte behöver trombosprofylax, kanske 10 patienter per år som behöver det.</a:t>
            </a:r>
          </a:p>
          <a:p>
            <a:r>
              <a:rPr lang="sv-SE">
                <a:effectLst/>
                <a:latin typeface="Arial" panose="020B0604020202020204" pitchFamily="34" charset="0"/>
              </a:rPr>
              <a:t>Det är en kompetensfråga men även en fråga om vad som är praktiskt. </a:t>
            </a:r>
          </a:p>
          <a:p>
            <a:r>
              <a:rPr lang="sv-SE">
                <a:effectLst/>
                <a:latin typeface="Arial" panose="020B0604020202020204" pitchFamily="34" charset="0"/>
              </a:rPr>
              <a:t>Sällanhändelse på vårdcentral, svårt att hantera av hyrläkare.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5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0F0BAB-F96F-914E-9E10-A839B46A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Nålar till Saxenda</a:t>
            </a:r>
          </a:p>
        </p:txBody>
      </p:sp>
      <p:pic>
        <p:nvPicPr>
          <p:cNvPr id="1026" name="Picture 2" descr="Saxenda: Uses, Taking, Side Effects, Warnings - Medicine.com">
            <a:extLst>
              <a:ext uri="{FF2B5EF4-FFF2-40B4-BE49-F238E27FC236}">
                <a16:creationId xmlns:a16="http://schemas.microsoft.com/office/drawing/2014/main" id="{9939D204-6BFF-D8F0-D1D5-C1E7F11DB7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053" y="1600200"/>
            <a:ext cx="1913357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0CE32D3-AF80-21BF-047F-DD630F362936}"/>
              </a:ext>
            </a:extLst>
          </p:cNvPr>
          <p:cNvSpPr txBox="1"/>
          <p:nvPr/>
        </p:nvSpPr>
        <p:spPr>
          <a:xfrm>
            <a:off x="3810000" y="1600200"/>
            <a:ext cx="7561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Saxenda används vid behandling av obesitas och är inte rabatterat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Därför är inte heller nålarna rabatterade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Skriv ut injektionsnålar </a:t>
            </a:r>
            <a:r>
              <a:rPr lang="sv-SE" sz="2400" err="1"/>
              <a:t>NovoFine</a:t>
            </a:r>
            <a:r>
              <a:rPr lang="sv-SE" sz="2400"/>
              <a:t> 0,25 x 6 mm (varunummer 275966) på hjälpmedelskort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I rutan Patientinstruktion skriv "ej förmån”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r>
              <a:rPr lang="sv-SE" sz="2400"/>
              <a:t>Se </a:t>
            </a:r>
            <a:r>
              <a:rPr lang="sv-SE" sz="2400" i="1"/>
              <a:t>RUT-25754 Förskrivning av läkemedlet Saxenda på allmänmedicinsk mottagning  </a:t>
            </a:r>
          </a:p>
        </p:txBody>
      </p:sp>
    </p:spTree>
    <p:extLst>
      <p:ext uri="{BB962C8B-B14F-4D97-AF65-F5344CB8AC3E}">
        <p14:creationId xmlns:p14="http://schemas.microsoft.com/office/powerpoint/2010/main" val="36100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FDB169-01F0-5DA2-5372-36C5A4E4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51" y="549669"/>
            <a:ext cx="7277100" cy="1143000"/>
          </a:xfrm>
        </p:spPr>
        <p:txBody>
          <a:bodyPr>
            <a:normAutofit fontScale="90000"/>
          </a:bodyPr>
          <a:lstStyle/>
          <a:p>
            <a:r>
              <a:rPr lang="sv-SE"/>
              <a:t>Ny mall för sjukvårdsrådgivning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0D1CDD7-D6C4-34D0-8EAE-E91905C1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2" y="1990724"/>
            <a:ext cx="6905624" cy="4375915"/>
          </a:xfrm>
        </p:spPr>
        <p:txBody>
          <a:bodyPr/>
          <a:lstStyle/>
          <a:p>
            <a:r>
              <a:rPr lang="sv-SE" b="0" i="0">
                <a:solidFill>
                  <a:srgbClr val="333333"/>
                </a:solidFill>
                <a:effectLst/>
              </a:rPr>
              <a:t>En enklare version av mallen för sjukvårdsrådgivning införs, baserad på den mall som används av sjuksköterskor vid 1177 på telefon</a:t>
            </a:r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CF83B7-90E9-80C6-AE3D-9DAEC797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4" y="549669"/>
            <a:ext cx="2754050" cy="56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A5797A-13D7-636D-DB7B-6800C799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5" y="274639"/>
            <a:ext cx="7903770" cy="1143000"/>
          </a:xfrm>
        </p:spPr>
        <p:txBody>
          <a:bodyPr>
            <a:normAutofit/>
          </a:bodyPr>
          <a:lstStyle/>
          <a:p>
            <a:r>
              <a:rPr lang="sv-SE"/>
              <a:t>Ny mall för konsultation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FCCD49-7AA2-05DB-D618-7D56A0A3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575" y="1706694"/>
            <a:ext cx="7903770" cy="4585464"/>
          </a:xfrm>
        </p:spPr>
        <p:txBody>
          <a:bodyPr/>
          <a:lstStyle/>
          <a:p>
            <a:r>
              <a:rPr lang="sv-SE" b="0" i="0">
                <a:solidFill>
                  <a:srgbClr val="333333"/>
                </a:solidFill>
                <a:effectLst/>
              </a:rPr>
              <a:t>En ny mall Administrativ anteckning allmänmedicin konsultation införs</a:t>
            </a:r>
          </a:p>
          <a:p>
            <a:r>
              <a:rPr lang="sv-SE" b="0" i="0">
                <a:solidFill>
                  <a:srgbClr val="333333"/>
                </a:solidFill>
                <a:effectLst/>
              </a:rPr>
              <a:t>Mallen kan användas för att dokumentera samtal om patient med sjuksköterskor i kommunal hälso- och sjukvård, till exempel vid sittrond på SÄBO eller vid beredskap i bostaden. </a:t>
            </a:r>
          </a:p>
          <a:p>
            <a:r>
              <a:rPr lang="sv-SE" b="0" i="0">
                <a:solidFill>
                  <a:srgbClr val="333333"/>
                </a:solidFill>
                <a:effectLst/>
              </a:rPr>
              <a:t>I mallen finns bland annat sökord för att dokumentera vitalparametrar.</a:t>
            </a: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552A9D-0E21-D092-E60C-A671A3B8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2" y="274640"/>
            <a:ext cx="2646718" cy="460262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8F49E4A-748F-B0DE-A7C9-A5438C99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3" y="274639"/>
            <a:ext cx="2553380" cy="6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305F-EBD0-2F95-763E-EC319D36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”Hej doktorer”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1C7E0B9-D0C3-7104-9AFA-D7EA5B3AF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00612"/>
            <a:ext cx="9918094" cy="4584700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61E6BB3-DD62-7F8E-5767-3E2A51D1FCBE}"/>
              </a:ext>
            </a:extLst>
          </p:cNvPr>
          <p:cNvSpPr/>
          <p:nvPr/>
        </p:nvSpPr>
        <p:spPr>
          <a:xfrm>
            <a:off x="1386038" y="1915427"/>
            <a:ext cx="818147" cy="192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D97D51C-F29C-1567-2198-FD654E709C3E}"/>
              </a:ext>
            </a:extLst>
          </p:cNvPr>
          <p:cNvSpPr/>
          <p:nvPr/>
        </p:nvSpPr>
        <p:spPr>
          <a:xfrm>
            <a:off x="609600" y="5341545"/>
            <a:ext cx="983810" cy="192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6B0E1-F9BC-FE89-9804-4E9077E66081}"/>
              </a:ext>
            </a:extLst>
          </p:cNvPr>
          <p:cNvSpPr/>
          <p:nvPr/>
        </p:nvSpPr>
        <p:spPr>
          <a:xfrm>
            <a:off x="609600" y="5857592"/>
            <a:ext cx="1119612" cy="192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1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6F822-180C-EB80-15F9-9E9D038B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sv-SE"/>
              <a:t>PSA-testning – förslag till ändring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415A30BC-EA34-977F-80AD-08F1050018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59008" cy="458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43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0C2B7-0336-22ED-87DC-5AE95412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"/>
            <a:ext cx="7200000" cy="775252"/>
          </a:xfrm>
        </p:spPr>
        <p:txBody>
          <a:bodyPr/>
          <a:lstStyle/>
          <a:p>
            <a:r>
              <a:rPr lang="sv-SE"/>
              <a:t>Dagordning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BC1E77-88CC-ED41-CCEC-DE9C0E14F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5999" y="775253"/>
            <a:ext cx="9351443" cy="5883964"/>
          </a:xfrm>
        </p:spPr>
        <p:txBody>
          <a:bodyPr/>
          <a:lstStyle/>
          <a:p>
            <a:r>
              <a:rPr lang="sv-SE" sz="2000" b="1"/>
              <a:t>13.00 – 13.15 </a:t>
            </a:r>
            <a:r>
              <a:rPr lang="sv-SE" sz="2000"/>
              <a:t>	</a:t>
            </a:r>
            <a:r>
              <a:rPr lang="sv-SE" sz="2000" b="1"/>
              <a:t>Inledning </a:t>
            </a:r>
          </a:p>
          <a:p>
            <a:pPr marL="756000" lvl="3" indent="0">
              <a:buNone/>
            </a:pPr>
            <a:r>
              <a:rPr lang="sv-SE" sz="1400" b="1"/>
              <a:t>			</a:t>
            </a:r>
            <a:r>
              <a:rPr lang="sv-SE" sz="2000"/>
              <a:t>Petra Lundgren, områdeschef</a:t>
            </a:r>
          </a:p>
          <a:p>
            <a:r>
              <a:rPr lang="sv-SE" sz="2000" b="1"/>
              <a:t>13.15 – 14.00 	Aktuella allmänmedicinska frågor </a:t>
            </a:r>
          </a:p>
          <a:p>
            <a:pPr marL="504000" lvl="2" indent="0">
              <a:buNone/>
            </a:pPr>
            <a:r>
              <a:rPr lang="sv-SE" sz="1600"/>
              <a:t>			</a:t>
            </a:r>
            <a:r>
              <a:rPr lang="sv-SE"/>
              <a:t>Eric Le Brasseur, distriktsläkare</a:t>
            </a:r>
          </a:p>
          <a:p>
            <a:r>
              <a:rPr lang="sv-SE" sz="2000" b="1"/>
              <a:t>14.00 – 14.15 	Tillgänglighet </a:t>
            </a:r>
          </a:p>
          <a:p>
            <a:pPr marL="504000" lvl="2" indent="0">
              <a:buNone/>
            </a:pPr>
            <a:r>
              <a:rPr lang="sv-SE" sz="1600"/>
              <a:t>			</a:t>
            </a:r>
            <a:r>
              <a:rPr lang="sv-SE"/>
              <a:t>Anna Egardsson, utvecklingsledare</a:t>
            </a:r>
          </a:p>
          <a:p>
            <a:r>
              <a:rPr lang="sv-SE" sz="2000" b="1"/>
              <a:t>14.15 – 14.30 	Paus</a:t>
            </a:r>
          </a:p>
          <a:p>
            <a:r>
              <a:rPr lang="sv-SE" sz="2000" b="1"/>
              <a:t>14.30 – 15.30 	Revideringsförslag Förfrågningsunderlag 2026 				och dialog </a:t>
            </a:r>
          </a:p>
          <a:p>
            <a:pPr marL="2743200" lvl="6" indent="0">
              <a:buNone/>
            </a:pPr>
            <a:r>
              <a:rPr lang="sv-SE" sz="2000"/>
              <a:t>Anders Olsson</a:t>
            </a:r>
          </a:p>
          <a:p>
            <a:r>
              <a:rPr lang="sv-SE" sz="2000" b="1"/>
              <a:t>15.30 – 16.00		Vårdförlopp och långvarig smärta</a:t>
            </a:r>
          </a:p>
          <a:p>
            <a:pPr marL="2743200" lvl="6" indent="0">
              <a:buNone/>
            </a:pPr>
            <a:r>
              <a:rPr lang="sv-SE" sz="2000"/>
              <a:t>Simon Östlund, </a:t>
            </a:r>
            <a:r>
              <a:rPr lang="sv-SE" sz="2000" err="1"/>
              <a:t>ST-Läkare</a:t>
            </a:r>
            <a:r>
              <a:rPr lang="sv-SE" sz="2000"/>
              <a:t> och Lars Block, distriktsläkare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17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C9C7E-55E9-B315-D207-558626D4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sv-SE"/>
              <a:t>IKTB - ätstörning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D33DEEC-9484-09EE-C06D-1961B00991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59008" cy="458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0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64633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AE11F-8B31-E3B9-FD7C-55292D569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/>
              <a:t>Följsamhet till vårdgarantin</a:t>
            </a:r>
          </a:p>
        </p:txBody>
      </p:sp>
    </p:spTree>
    <p:extLst>
      <p:ext uri="{BB962C8B-B14F-4D97-AF65-F5344CB8AC3E}">
        <p14:creationId xmlns:p14="http://schemas.microsoft.com/office/powerpoint/2010/main" val="20695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0378B7-8300-B1ED-9CC0-8F889BF7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8" y="972000"/>
            <a:ext cx="8247391" cy="1325563"/>
          </a:xfrm>
        </p:spPr>
        <p:txBody>
          <a:bodyPr/>
          <a:lstStyle/>
          <a:p>
            <a:r>
              <a:rPr lang="sv-SE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från SKR och Socialstyrelsen</a:t>
            </a:r>
            <a:br>
              <a:rPr lang="sv-SE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55F3CC-D06F-5A60-DA3D-BB31DE448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Socialstyrelsen börjar förvalta databasen för väntetider i vården</a:t>
            </a:r>
            <a:endParaRPr lang="sv-SE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Regeringen har beslutat att förvaltningen av väntetidsdatabasen ska flyttas över från SKR till Socialstyrelsen. Ambitionen är att det ska ske från den 1 april 2025.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61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>
            <a:extLst>
              <a:ext uri="{FF2B5EF4-FFF2-40B4-BE49-F238E27FC236}">
                <a16:creationId xmlns:a16="http://schemas.microsoft.com/office/drawing/2014/main" id="{1AEBB009-0C97-3F1B-E7F8-EFD0DCB8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33" y="1940665"/>
            <a:ext cx="8029176" cy="29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7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52E6A3CF-E220-6D50-0A52-CBFFB89AE1AA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700929663"/>
              </p:ext>
            </p:extLst>
          </p:nvPr>
        </p:nvGraphicFramePr>
        <p:xfrm>
          <a:off x="1776412" y="115328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5F7CA2D2-CA1B-0991-0D44-72B8AA405CDA}"/>
              </a:ext>
            </a:extLst>
          </p:cNvPr>
          <p:cNvSpPr txBox="1"/>
          <p:nvPr/>
        </p:nvSpPr>
        <p:spPr>
          <a:xfrm>
            <a:off x="7858408" y="199176"/>
            <a:ext cx="32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/>
              <a:t>2023: 82%</a:t>
            </a:r>
          </a:p>
          <a:p>
            <a:r>
              <a:rPr lang="sv-SE" sz="2800" b="1"/>
              <a:t>2024: 79%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9898DB-8DBC-4945-EA4E-565C13D8C0E6}"/>
              </a:ext>
            </a:extLst>
          </p:cNvPr>
          <p:cNvSpPr txBox="1"/>
          <p:nvPr/>
        </p:nvSpPr>
        <p:spPr>
          <a:xfrm>
            <a:off x="2073244" y="334978"/>
            <a:ext cx="4744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latin typeface="+mj-lt"/>
              </a:rPr>
              <a:t>Följsamhet till Nollan i vårdgarantin</a:t>
            </a:r>
          </a:p>
        </p:txBody>
      </p:sp>
    </p:spTree>
    <p:extLst>
      <p:ext uri="{BB962C8B-B14F-4D97-AF65-F5344CB8AC3E}">
        <p14:creationId xmlns:p14="http://schemas.microsoft.com/office/powerpoint/2010/main" val="953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765BEDE-FEDD-DA8E-41A1-51088DE993C0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67356096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42E8171-D8EC-4C1A-59EF-05B95BBB153A}"/>
              </a:ext>
            </a:extLst>
          </p:cNvPr>
          <p:cNvSpPr txBox="1"/>
          <p:nvPr/>
        </p:nvSpPr>
        <p:spPr>
          <a:xfrm>
            <a:off x="8691327" y="344032"/>
            <a:ext cx="277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2023: 543 239</a:t>
            </a:r>
          </a:p>
          <a:p>
            <a:r>
              <a:rPr lang="sv-SE" sz="2400" b="1"/>
              <a:t>2024: 575 285</a:t>
            </a:r>
          </a:p>
        </p:txBody>
      </p:sp>
    </p:spTree>
    <p:extLst>
      <p:ext uri="{BB962C8B-B14F-4D97-AF65-F5344CB8AC3E}">
        <p14:creationId xmlns:p14="http://schemas.microsoft.com/office/powerpoint/2010/main" val="17361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F1C6DDFC-0CEF-20C5-E2C7-EBA7AAB7F1F3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244006348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8104C582-60AB-E785-ED50-9E8DDB316797}"/>
              </a:ext>
            </a:extLst>
          </p:cNvPr>
          <p:cNvSpPr txBox="1"/>
          <p:nvPr/>
        </p:nvSpPr>
        <p:spPr>
          <a:xfrm>
            <a:off x="8353425" y="304800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2023: 260 007</a:t>
            </a:r>
          </a:p>
          <a:p>
            <a:r>
              <a:rPr lang="sv-SE" sz="2000" b="1"/>
              <a:t>2024: 291 198</a:t>
            </a:r>
          </a:p>
        </p:txBody>
      </p:sp>
    </p:spTree>
    <p:extLst>
      <p:ext uri="{BB962C8B-B14F-4D97-AF65-F5344CB8AC3E}">
        <p14:creationId xmlns:p14="http://schemas.microsoft.com/office/powerpoint/2010/main" val="20718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B5055526-CACD-A47A-7C1E-33AAB6B0FC1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r="15281"/>
          <a:stretch/>
        </p:blipFill>
        <p:spPr>
          <a:xfrm>
            <a:off x="1800000" y="1134737"/>
            <a:ext cx="8640000" cy="4589261"/>
          </a:xfrm>
          <a:noFill/>
        </p:spPr>
      </p:pic>
    </p:spTree>
    <p:extLst>
      <p:ext uri="{BB962C8B-B14F-4D97-AF65-F5344CB8AC3E}">
        <p14:creationId xmlns:p14="http://schemas.microsoft.com/office/powerpoint/2010/main" val="3751986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7C705F9-5AB3-7203-9135-96CCBDA400AA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sv-SE" sz="3600" b="1">
                <a:latin typeface="+mj-lt"/>
              </a:rPr>
              <a:t>Kontakt med primärvården samma dag</a:t>
            </a:r>
          </a:p>
          <a:p>
            <a:endParaRPr lang="sv-SE" sz="3600" b="1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/>
              <a:t>Resurs med kompetens för uppdraget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/>
              <a:t>Sjukvårdsrådgivning med lägsta nivå sjuksköterskekompetens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/>
              <a:t>Mätningen sker på enhetens huvudnummer med underliggande val</a:t>
            </a:r>
          </a:p>
        </p:txBody>
      </p:sp>
    </p:spTree>
    <p:extLst>
      <p:ext uri="{BB962C8B-B14F-4D97-AF65-F5344CB8AC3E}">
        <p14:creationId xmlns:p14="http://schemas.microsoft.com/office/powerpoint/2010/main" val="404070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9D771-E02B-364D-3933-34D837E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26" y="206484"/>
            <a:ext cx="7256881" cy="1325563"/>
          </a:xfrm>
        </p:spPr>
        <p:txBody>
          <a:bodyPr/>
          <a:lstStyle/>
          <a:p>
            <a:r>
              <a:rPr lang="sv-SE"/>
              <a:t>Uppdrag vårdval vårdcentral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A981D2-8E6B-6251-51A4-427830368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2627" y="1717334"/>
            <a:ext cx="6285528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600" b="0" i="0">
                <a:solidFill>
                  <a:srgbClr val="000000"/>
                </a:solidFill>
                <a:effectLst/>
              </a:rPr>
              <a:t>Ett av hälso- och sjukvårdsnämndens satsningsområden 2025. </a:t>
            </a:r>
            <a:endParaRPr lang="en-US" sz="1600">
              <a:cs typeface="Arial"/>
            </a:endParaRPr>
          </a:p>
          <a:p>
            <a:pPr marL="251460" indent="-251460"/>
            <a:r>
              <a:rPr lang="sv-SE" sz="1600" b="0" i="0">
                <a:solidFill>
                  <a:srgbClr val="000000"/>
                </a:solidFill>
                <a:effectLst/>
              </a:rPr>
              <a:t>Uppdrag att </a:t>
            </a:r>
            <a:r>
              <a:rPr lang="sv-SE" sz="1600">
                <a:solidFill>
                  <a:srgbClr val="000000"/>
                </a:solidFill>
              </a:rPr>
              <a:t>ut</a:t>
            </a:r>
            <a:r>
              <a:rPr lang="sv-SE" sz="1600" b="0" i="0">
                <a:solidFill>
                  <a:srgbClr val="000000"/>
                </a:solidFill>
                <a:effectLst/>
              </a:rPr>
              <a:t>veckla uppdraget till länets vårdcentraler via en revidering av vårdvalets krav- och kvalitetsbok. F</a:t>
            </a:r>
            <a:r>
              <a:rPr lang="sv-SE" sz="1600"/>
              <a:t>okus på de delar som beskriver vårdåtagande med tydliggörande av basuppdrag, tillgänglighet och uppföljning.  </a:t>
            </a:r>
            <a:endParaRPr lang="sv-SE" sz="1600">
              <a:cs typeface="Arial"/>
            </a:endParaRPr>
          </a:p>
          <a:p>
            <a:pPr marL="251460" indent="-251460"/>
            <a:r>
              <a:rPr lang="sv-SE" sz="1600">
                <a:ea typeface="+mn-lt"/>
                <a:cs typeface="+mn-lt"/>
              </a:rPr>
              <a:t>Uppdraget kommer även att omfatta vårdval fysioterapi samt att</a:t>
            </a:r>
            <a:r>
              <a:rPr lang="sv-SE" sz="1600"/>
              <a:t> se över organisering av stödet. </a:t>
            </a:r>
            <a:endParaRPr lang="sv-SE" sz="1600">
              <a:cs typeface="Arial"/>
            </a:endParaRPr>
          </a:p>
          <a:p>
            <a:pPr marL="251460" indent="-251460"/>
            <a:r>
              <a:rPr lang="sv-SE" sz="1600"/>
              <a:t>Uppdraget ska utföras i samverkan med ansvariga för pågående arbete med utveckling av vårdval och med vårdens utförare i såväl Region Värmlands som privat regi. </a:t>
            </a:r>
            <a:endParaRPr lang="sv-SE" sz="1600">
              <a:cs typeface="Arial"/>
            </a:endParaRPr>
          </a:p>
          <a:p>
            <a:pPr marL="251460" indent="-251460"/>
            <a:r>
              <a:rPr lang="sv-SE" sz="1600"/>
              <a:t>Hälso- och sjukvårdsdirektör ger ledningsstrateg Lars </a:t>
            </a:r>
            <a:r>
              <a:rPr lang="sv-SE" sz="1600" err="1"/>
              <a:t>Gohde</a:t>
            </a:r>
            <a:r>
              <a:rPr lang="sv-SE" sz="1600"/>
              <a:t> ges i uppdrag att senast 2025-03-14 leverera ett förslag.</a:t>
            </a:r>
            <a:endParaRPr lang="sv-SE" sz="1600">
              <a:cs typeface="Arial"/>
            </a:endParaRPr>
          </a:p>
          <a:p>
            <a:pPr marL="251460" indent="-251460"/>
            <a:r>
              <a:rPr lang="sv-SE" sz="1600"/>
              <a:t>Förslaget ska sedan beslutas i hälso- och sjukvårdsnämnden i april 2025.</a:t>
            </a:r>
            <a:endParaRPr lang="sv-SE" sz="1600">
              <a:cs typeface="Arial"/>
            </a:endParaRPr>
          </a:p>
          <a:p>
            <a:pPr marL="251460" indent="-251460"/>
            <a:endParaRPr lang="sv-SE" sz="1600">
              <a:cs typeface="Arial"/>
            </a:endParaRPr>
          </a:p>
          <a:p>
            <a:pPr marL="251460" indent="-251460"/>
            <a:endParaRPr lang="sv-SE"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2C7F68-DF6E-1F9A-07D1-424EAE7D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72" y="982638"/>
            <a:ext cx="3771511" cy="45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4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3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C3C82-AED0-EECB-3CD4-8E2953ADA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2181225"/>
            <a:ext cx="8697825" cy="2972723"/>
          </a:xfrm>
        </p:spPr>
        <p:txBody>
          <a:bodyPr/>
          <a:lstStyle/>
          <a:p>
            <a:r>
              <a:rPr lang="sv-SE" sz="3600" b="1"/>
              <a:t>Revideringsförslag Förfrågningsunderlag 2026 och dialog </a:t>
            </a:r>
            <a:br>
              <a:rPr lang="sv-SE" sz="6600" b="1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778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58B2DB-CB99-184F-1BA1-3B1506BF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83" y="535525"/>
            <a:ext cx="9228467" cy="599625"/>
          </a:xfrm>
        </p:spPr>
        <p:txBody>
          <a:bodyPr/>
          <a:lstStyle/>
          <a:p>
            <a:r>
              <a:rPr lang="sv-SE"/>
              <a:t>Uppdrag inför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94140F-235C-CE27-132B-B7A6E6EEC5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504951"/>
            <a:ext cx="7200000" cy="42179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/>
              <a:t>Förenkling av Krav- och Kvalitetsboken(</a:t>
            </a:r>
            <a:r>
              <a:rPr lang="sv-SE" err="1"/>
              <a:t>KoK</a:t>
            </a:r>
            <a:r>
              <a:rPr lang="sv-SE"/>
              <a:t>), förfrågningsunderlaget, som gör det lättare att driva vårdcentral både för privata och egenregin </a:t>
            </a:r>
          </a:p>
          <a:p>
            <a:pPr marL="251460" indent="-251460"/>
            <a:r>
              <a:rPr lang="sv-SE"/>
              <a:t>Ett förutsägbart ersättningssystem</a:t>
            </a:r>
            <a:endParaRPr lang="sv-SE">
              <a:cs typeface="Arial"/>
            </a:endParaRPr>
          </a:p>
          <a:p>
            <a:pPr marL="251460" indent="-251460"/>
            <a:r>
              <a:rPr lang="sv-SE"/>
              <a:t>Jämförelse med andra regioners vårdval</a:t>
            </a:r>
            <a:endParaRPr lang="sv-SE">
              <a:cs typeface="Arial"/>
            </a:endParaRPr>
          </a:p>
          <a:p>
            <a:pPr marL="251460" indent="-251460"/>
            <a:r>
              <a:rPr lang="sv-SE"/>
              <a:t>Tillvarata och lyft upp samtliga aktörers inspel och synpunkter inför beslut och under processen</a:t>
            </a:r>
            <a:endParaRPr lang="sv-SE">
              <a:cs typeface="Arial"/>
            </a:endParaRPr>
          </a:p>
          <a:p>
            <a:pPr marL="251460" indent="-251460"/>
            <a:r>
              <a:rPr lang="sv-SE"/>
              <a:t>En tydligare koppling mellan </a:t>
            </a:r>
            <a:r>
              <a:rPr lang="sv-SE" err="1"/>
              <a:t>KoK</a:t>
            </a:r>
            <a:r>
              <a:rPr lang="sv-SE"/>
              <a:t>-boken och Nära vård</a:t>
            </a:r>
          </a:p>
          <a:p>
            <a:pPr marL="0" indent="0">
              <a:buNone/>
            </a:pPr>
            <a:r>
              <a:rPr lang="sv-SE" b="1">
                <a:cs typeface="Arial"/>
              </a:rPr>
              <a:t>Arbetet fortsätter på inslagen väg!</a:t>
            </a:r>
          </a:p>
        </p:txBody>
      </p:sp>
    </p:spTree>
    <p:extLst>
      <p:ext uri="{BB962C8B-B14F-4D97-AF65-F5344CB8AC3E}">
        <p14:creationId xmlns:p14="http://schemas.microsoft.com/office/powerpoint/2010/main" val="172807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78E14-65E7-4AB9-917F-07B70DB9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Processen - Översikt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B5887F-43A6-4820-A27C-5E370749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Sammanställning av inkomna förslag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Avstämning och beredning med sakkunniga och intressenter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Facklig samverkan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Beredning i Hälso- och sjukvårdsledningen</a:t>
            </a:r>
            <a:endParaRPr lang="sv-SE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Beredning i Hälso- och sjukvårdsnämnden (HSN)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Beredning i Regionstyrelsen (RS)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Beslut i Regionfullmäktige (RF)</a:t>
            </a:r>
          </a:p>
        </p:txBody>
      </p:sp>
    </p:spTree>
    <p:extLst>
      <p:ext uri="{BB962C8B-B14F-4D97-AF65-F5344CB8AC3E}">
        <p14:creationId xmlns:p14="http://schemas.microsoft.com/office/powerpoint/2010/main" val="2202071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4FBD1ECC-8A50-9290-708F-31EE5A29440A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2196269" y="1135064"/>
          <a:ext cx="8332149" cy="4778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152">
                  <a:extLst>
                    <a:ext uri="{9D8B030D-6E8A-4147-A177-3AD203B41FA5}">
                      <a16:colId xmlns:a16="http://schemas.microsoft.com/office/drawing/2014/main" val="1507466674"/>
                    </a:ext>
                  </a:extLst>
                </a:gridCol>
                <a:gridCol w="2291440">
                  <a:extLst>
                    <a:ext uri="{9D8B030D-6E8A-4147-A177-3AD203B41FA5}">
                      <a16:colId xmlns:a16="http://schemas.microsoft.com/office/drawing/2014/main" val="2536644109"/>
                    </a:ext>
                  </a:extLst>
                </a:gridCol>
                <a:gridCol w="3164557">
                  <a:extLst>
                    <a:ext uri="{9D8B030D-6E8A-4147-A177-3AD203B41FA5}">
                      <a16:colId xmlns:a16="http://schemas.microsoft.com/office/drawing/2014/main" val="3790225241"/>
                    </a:ext>
                  </a:extLst>
                </a:gridCol>
              </a:tblGrid>
              <a:tr h="31211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Datum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Aktivitet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effectLst/>
                        </a:rPr>
                        <a:t>Syfte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 anchor="b"/>
                </a:tc>
                <a:extLst>
                  <a:ext uri="{0D108BD9-81ED-4DB2-BD59-A6C34878D82A}">
                    <a16:rowId xmlns:a16="http://schemas.microsoft.com/office/drawing/2014/main" val="2172948034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30-jan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Vårdvalsråd Vårdcentral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Informera om revideringsprocess samt större förändringsförslag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1824156776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05-feb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Ledningsråd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Informera om revideringsprocess samt större förändringsförslag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4269536885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11-feb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HSN AU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Informera om revideringsprocess samt större förändringsförslag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2784047870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06-mar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Vårdvalsråd Vårdcentral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Presentation av förslag på ändringar FFU.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2314571378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18-mar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HSN AU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Presentation av förslag på ändringar FFU.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598497046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19-mar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Områdesledning allmänmedicin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Politisk dialog Offentliga Vårdval vårdcentral/fysioterapi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522080840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19-mar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Ledningsråd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Politisk dialog Privata Vårdval vårdcentral/fysioterapi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3361234498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19-mar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Stoppdatum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Alla handlingar gällande FFU 2026 lämnas för politisk beredning och beslut.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1561801688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24-mar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HSL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Information om ändringar FFU 2026.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3323486011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31-mar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Ordförandeberedning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Genomgång av ärendet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3625402642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15-apr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HSN AU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Beredning av FFU inför HSN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729566708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06-maj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HSN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Beredning av FFU inför 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3687370244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13-maj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RS AU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Beredning av FFU inför 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983009496"/>
                  </a:ext>
                </a:extLst>
              </a:tr>
              <a:tr h="186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27-maj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RS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Beredning av FFU inför RF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837139185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11-jun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RF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Beslut om Förfrågningsunderlag vårdval 2026.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556" marR="6556" marT="6556" marB="0"/>
                </a:tc>
                <a:extLst>
                  <a:ext uri="{0D108BD9-81ED-4DB2-BD59-A6C34878D82A}">
                    <a16:rowId xmlns:a16="http://schemas.microsoft.com/office/drawing/2014/main" val="2700456574"/>
                  </a:ext>
                </a:extLst>
              </a:tr>
            </a:tbl>
          </a:graphicData>
        </a:graphic>
      </p:graphicFrame>
      <p:sp>
        <p:nvSpPr>
          <p:cNvPr id="5" name="Rubrik 1">
            <a:extLst>
              <a:ext uri="{FF2B5EF4-FFF2-40B4-BE49-F238E27FC236}">
                <a16:creationId xmlns:a16="http://schemas.microsoft.com/office/drawing/2014/main" id="{8BCC8492-767D-83E1-34E1-AB93DF7132D1}"/>
              </a:ext>
            </a:extLst>
          </p:cNvPr>
          <p:cNvSpPr txBox="1">
            <a:spLocks/>
          </p:cNvSpPr>
          <p:nvPr/>
        </p:nvSpPr>
        <p:spPr>
          <a:xfrm>
            <a:off x="2035337" y="316551"/>
            <a:ext cx="7200000" cy="361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Processen - Tidsplan</a:t>
            </a:r>
          </a:p>
        </p:txBody>
      </p:sp>
    </p:spTree>
    <p:extLst>
      <p:ext uri="{BB962C8B-B14F-4D97-AF65-F5344CB8AC3E}">
        <p14:creationId xmlns:p14="http://schemas.microsoft.com/office/powerpoint/2010/main" val="154644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1DAF4A-E185-DC63-94E9-71799F82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8" y="367470"/>
            <a:ext cx="8219617" cy="767680"/>
          </a:xfrm>
        </p:spPr>
        <p:txBody>
          <a:bodyPr/>
          <a:lstStyle/>
          <a:p>
            <a:r>
              <a:rPr lang="sv-SE"/>
              <a:t>Större revideringsförslag att bereda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FC3F65-DB08-0589-8AC5-6F5874804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290415"/>
            <a:ext cx="7200000" cy="4432435"/>
          </a:xfrm>
        </p:spPr>
        <p:txBody>
          <a:bodyPr/>
          <a:lstStyle/>
          <a:p>
            <a:r>
              <a:rPr lang="sv-SE"/>
              <a:t>Omarbeta ersättningsbilagan - tydligare</a:t>
            </a:r>
          </a:p>
          <a:p>
            <a:r>
              <a:rPr lang="sv-SE"/>
              <a:t>Kvalitetssäkring av ersättningsnivåer ur ett min-maxperspektiv</a:t>
            </a:r>
          </a:p>
          <a:p>
            <a:r>
              <a:rPr lang="sv-SE"/>
              <a:t>Läkemedelsförskrivning inom förmån som fri nyttighet</a:t>
            </a:r>
          </a:p>
          <a:p>
            <a:r>
              <a:rPr lang="sv-SE"/>
              <a:t>Utarbeta tydlig plan och riktlinjer för uppföljning</a:t>
            </a:r>
          </a:p>
          <a:p>
            <a:r>
              <a:rPr lang="sv-SE"/>
              <a:t>Förtydligande av uppdrag och skrivningar</a:t>
            </a:r>
          </a:p>
          <a:p>
            <a:r>
              <a:rPr lang="sv-SE"/>
              <a:t>Förändring av ansvar för laboratorieverksamhet</a:t>
            </a:r>
          </a:p>
          <a:p>
            <a:r>
              <a:rPr lang="sv-SE"/>
              <a:t>Förändrad listningsprincip för passivt listade vid flytt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1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2BFDC-42F5-A052-E7C2-976370C9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8" y="606751"/>
            <a:ext cx="9202385" cy="700756"/>
          </a:xfrm>
        </p:spPr>
        <p:txBody>
          <a:bodyPr/>
          <a:lstStyle/>
          <a:p>
            <a:r>
              <a:rPr lang="sv-SE"/>
              <a:t>Omarbeta ersättningsbilagan - tydligare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1E655D-2DF3-B676-B298-CCE6B81B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546789"/>
            <a:ext cx="7200000" cy="41760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/>
              <a:t>Huvudprincipen fortsatt kapitering utifrån kön, ålder, geografi och CNI.</a:t>
            </a:r>
          </a:p>
          <a:p>
            <a:pPr marL="251460" indent="-251460"/>
            <a:r>
              <a:rPr lang="sv-SE"/>
              <a:t>Fortsatt en låg andel målrelaterade eller prestationsrelaterade ersättningar</a:t>
            </a:r>
            <a:endParaRPr lang="sv-SE">
              <a:cs typeface="Arial"/>
            </a:endParaRPr>
          </a:p>
          <a:p>
            <a:pPr marL="251460" indent="-251460"/>
            <a:r>
              <a:rPr lang="sv-SE"/>
              <a:t>Översyn av fördelningsnycklar</a:t>
            </a:r>
            <a:endParaRPr lang="sv-SE">
              <a:cs typeface="Arial"/>
            </a:endParaRPr>
          </a:p>
          <a:p>
            <a:pPr marL="251460" indent="-251460"/>
            <a:r>
              <a:rPr lang="sv-SE"/>
              <a:t>Översyn av nivåer mellan olika fördelningar</a:t>
            </a: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86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7AF2-DBA7-53A1-F739-75A63005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2A40C-E928-012C-FF28-88C71242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8640000" cy="1325563"/>
          </a:xfrm>
        </p:spPr>
        <p:txBody>
          <a:bodyPr anchor="b">
            <a:normAutofit/>
          </a:bodyPr>
          <a:lstStyle/>
          <a:p>
            <a:r>
              <a:rPr lang="sv-SE"/>
              <a:t>Kvalitetssäkring av ersättningsnivåer ur ett min-maxperspektiv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5D80CF-94F4-8ECF-2F39-90449FFD1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496" y="2484000"/>
            <a:ext cx="4140000" cy="3240000"/>
          </a:xfrm>
        </p:spPr>
        <p:txBody>
          <a:bodyPr>
            <a:normAutofit/>
          </a:bodyPr>
          <a:lstStyle/>
          <a:p>
            <a:r>
              <a:rPr lang="sv-SE"/>
              <a:t>Dubbelkompensering i ersättningssystemet?</a:t>
            </a:r>
          </a:p>
          <a:p>
            <a:r>
              <a:rPr lang="sv-SE"/>
              <a:t>Jämförelse med andra regioner avseende nivåer</a:t>
            </a:r>
          </a:p>
        </p:txBody>
      </p:sp>
      <p:pic>
        <p:nvPicPr>
          <p:cNvPr id="4" name="Bildobjekt 3" descr="Balansering av människa på Penn koncept">
            <a:extLst>
              <a:ext uri="{FF2B5EF4-FFF2-40B4-BE49-F238E27FC236}">
                <a16:creationId xmlns:a16="http://schemas.microsoft.com/office/drawing/2014/main" id="{5921691C-0A5B-A7EA-D76E-05E93C24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19" r="8690" b="1"/>
          <a:stretch/>
        </p:blipFill>
        <p:spPr>
          <a:xfrm>
            <a:off x="6273496" y="2484000"/>
            <a:ext cx="4140000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58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0C60-BDF4-873A-E86C-3294FC82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DFEC32-0BA0-460B-BA04-34CEF40C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606751"/>
            <a:ext cx="7200000" cy="940038"/>
          </a:xfrm>
        </p:spPr>
        <p:txBody>
          <a:bodyPr/>
          <a:lstStyle/>
          <a:p>
            <a:r>
              <a:rPr lang="sv-SE"/>
              <a:t>Läkemedelsförskrivning inom förmån som fri nyttighet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92F114-A166-0BFE-D37C-7895C2BA4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726250"/>
            <a:ext cx="7200000" cy="3996600"/>
          </a:xfrm>
        </p:spPr>
        <p:txBody>
          <a:bodyPr/>
          <a:lstStyle/>
          <a:p>
            <a:r>
              <a:rPr lang="sv-SE"/>
              <a:t>Svårt att utveckla en transparent och enkel fördelningsnyckel som fördelar läkemedelsersättningen på ett rättvist sätt!</a:t>
            </a:r>
          </a:p>
          <a:p>
            <a:r>
              <a:rPr lang="sv-SE"/>
              <a:t>Rätt läkemedel till rätt patient!</a:t>
            </a:r>
          </a:p>
        </p:txBody>
      </p:sp>
    </p:spTree>
    <p:extLst>
      <p:ext uri="{BB962C8B-B14F-4D97-AF65-F5344CB8AC3E}">
        <p14:creationId xmlns:p14="http://schemas.microsoft.com/office/powerpoint/2010/main" val="23549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3C132-8C52-B4A5-C2C0-D8452CFA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93CD39-0ED3-3AD2-D9AD-57D61F8A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606751"/>
            <a:ext cx="7612866" cy="940038"/>
          </a:xfrm>
        </p:spPr>
        <p:txBody>
          <a:bodyPr/>
          <a:lstStyle/>
          <a:p>
            <a:r>
              <a:rPr lang="sv-SE"/>
              <a:t>Utarbeta tydlig plan och riktlinjer för uppföljning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B49C5D-D02C-5D6E-8C30-60CDCA182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905711"/>
            <a:ext cx="7200000" cy="4033615"/>
          </a:xfrm>
        </p:spPr>
        <p:txBody>
          <a:bodyPr/>
          <a:lstStyle/>
          <a:p>
            <a:r>
              <a:rPr lang="sv-SE"/>
              <a:t>Tydlig plan för uppföljning</a:t>
            </a:r>
          </a:p>
          <a:p>
            <a:r>
              <a:rPr lang="sv-SE"/>
              <a:t>Resurser för uppföljning måste tydliggöras</a:t>
            </a:r>
          </a:p>
        </p:txBody>
      </p:sp>
    </p:spTree>
    <p:extLst>
      <p:ext uri="{BB962C8B-B14F-4D97-AF65-F5344CB8AC3E}">
        <p14:creationId xmlns:p14="http://schemas.microsoft.com/office/powerpoint/2010/main" val="43152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79F9CDF-C12D-4CEC-6269-A57E7B52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484" y="298150"/>
            <a:ext cx="6882061" cy="436833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AA38F6-3AA8-49A9-82BD-8DF9578D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5" y="506696"/>
            <a:ext cx="5775160" cy="1325563"/>
          </a:xfrm>
        </p:spPr>
        <p:txBody>
          <a:bodyPr/>
          <a:lstStyle/>
          <a:p>
            <a:r>
              <a:rPr lang="sv-SE"/>
              <a:t>Från hyrt till hållbart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574542-98B1-5196-27CA-7D92BF914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935" y="2017546"/>
            <a:ext cx="5775160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/>
              <a:t>Vägen till 2-procentsmålet: </a:t>
            </a:r>
            <a:r>
              <a:rPr lang="sv-SE" sz="1800" b="1"/>
              <a:t>Vi ska bli oberoende av inhyrd personal.</a:t>
            </a:r>
            <a:r>
              <a:rPr lang="sv-SE" sz="1800"/>
              <a:t> Målet är 2 procent av den totala personalkostnaden. </a:t>
            </a:r>
            <a:endParaRPr lang="sv-SE"/>
          </a:p>
          <a:p>
            <a:pPr marL="251460" indent="-251460"/>
            <a:r>
              <a:rPr lang="sv-SE" sz="1800"/>
              <a:t>Vi sänker kostnaderna, hos oss i Region Värmland handlar det främst om </a:t>
            </a:r>
            <a:r>
              <a:rPr lang="sv-SE" sz="1800">
                <a:hlinkClick r:id="rId4"/>
              </a:rPr>
              <a:t>hyrläkare</a:t>
            </a:r>
            <a:r>
              <a:rPr lang="sv-SE" sz="1800"/>
              <a:t>. Andra regioner har primärt sänkt sina kostnader på inhyrda sjuksköterskor. </a:t>
            </a:r>
            <a:endParaRPr lang="sv-SE" sz="1800">
              <a:cs typeface="Arial"/>
            </a:endParaRPr>
          </a:p>
          <a:p>
            <a:pPr marL="251460" indent="-251460"/>
            <a:r>
              <a:rPr lang="sv-SE" sz="1800"/>
              <a:t>Strategi? Vi har en mer restriktiv hållning, kortare avrop och tydligare uppföljning. Exempelvis, vi accepterar inga avsteg eller avvikelser (schema och </a:t>
            </a:r>
            <a:r>
              <a:rPr lang="sv-SE" sz="1800" err="1"/>
              <a:t>flex</a:t>
            </a:r>
            <a:r>
              <a:rPr lang="sv-SE" sz="1800"/>
              <a:t> är för egen personal). Konsulter som inte håller måttet ska avbokas. Inga ledigheter beviljas. </a:t>
            </a:r>
            <a:endParaRPr lang="sv-SE" sz="1800">
              <a:cs typeface="Arial"/>
            </a:endParaRPr>
          </a:p>
          <a:p>
            <a:pPr marL="251460" indent="-251460"/>
            <a:r>
              <a:rPr lang="sv-SE" sz="1800"/>
              <a:t>Krav och tålamod. </a:t>
            </a:r>
          </a:p>
          <a:p>
            <a:pPr marL="251460" indent="-251460"/>
            <a:r>
              <a:rPr lang="sv-SE" sz="1800"/>
              <a:t>Finns nätverk för frågan i Region Mellansverige.</a:t>
            </a:r>
            <a:endParaRPr lang="sv-SE" sz="1800">
              <a:cs typeface="Arial"/>
            </a:endParaRPr>
          </a:p>
          <a:p>
            <a:pPr marL="251460" indent="-251460"/>
            <a:endParaRPr lang="sv-SE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510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91444-9AE3-AE4F-0353-1AF5C1B5C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512239-D5E5-C435-A844-11D831C3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606751"/>
            <a:ext cx="7200000" cy="1110954"/>
          </a:xfrm>
        </p:spPr>
        <p:txBody>
          <a:bodyPr/>
          <a:lstStyle/>
          <a:p>
            <a:r>
              <a:rPr lang="sv-SE"/>
              <a:t>Förtydligande av uppdrag och skrivningar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A3ED66-4056-3A71-16C2-C1FFFBD43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059536"/>
            <a:ext cx="7200000" cy="3663314"/>
          </a:xfrm>
        </p:spPr>
        <p:txBody>
          <a:bodyPr/>
          <a:lstStyle/>
          <a:p>
            <a:r>
              <a:rPr lang="sv-SE"/>
              <a:t>Tydligare skrivning runt uppdraget</a:t>
            </a:r>
          </a:p>
          <a:p>
            <a:r>
              <a:rPr lang="sv-SE"/>
              <a:t>Förtydligande av basuppdraget</a:t>
            </a:r>
          </a:p>
          <a:p>
            <a:r>
              <a:rPr lang="sv-SE"/>
              <a:t>Tydligare skrivning om kopplingen mot Nära vård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751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A4779-BDF6-313B-6EB9-15130952A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6F0AE-C601-BDF0-F02A-54F59258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606750"/>
            <a:ext cx="8330712" cy="880217"/>
          </a:xfrm>
        </p:spPr>
        <p:txBody>
          <a:bodyPr/>
          <a:lstStyle/>
          <a:p>
            <a:r>
              <a:rPr lang="sv-SE"/>
              <a:t>Förändring av ansvar för laboratorieverksamhet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64A89D-E5E0-88AA-2241-37C66628D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820254"/>
            <a:ext cx="7200000" cy="3902596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Överföring av ansvar att ansvara för provtagning på vårdcentralerna.</a:t>
            </a:r>
          </a:p>
          <a:p>
            <a:pPr marL="0" indent="0">
              <a:buNone/>
            </a:pPr>
            <a:r>
              <a:rPr lang="sv-SE"/>
              <a:t>Ersättningsmodell?</a:t>
            </a:r>
          </a:p>
        </p:txBody>
      </p:sp>
    </p:spTree>
    <p:extLst>
      <p:ext uri="{BB962C8B-B14F-4D97-AF65-F5344CB8AC3E}">
        <p14:creationId xmlns:p14="http://schemas.microsoft.com/office/powerpoint/2010/main" val="2700379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7FBD3-6674-EDAE-057E-1AB1718ED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063E3-ECE7-C840-8AAC-6733F5E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4220"/>
            <a:ext cx="7200000" cy="700755"/>
          </a:xfrm>
        </p:spPr>
        <p:txBody>
          <a:bodyPr/>
          <a:lstStyle/>
          <a:p>
            <a:r>
              <a:rPr lang="sv-SE"/>
              <a:t>Förändrad listningsprincip för passivt listade vid flytt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0163E4-FFD7-3ADE-57D8-3A177EB979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854437"/>
            <a:ext cx="7200000" cy="3868413"/>
          </a:xfrm>
        </p:spPr>
        <p:txBody>
          <a:bodyPr/>
          <a:lstStyle/>
          <a:p>
            <a:r>
              <a:rPr lang="sv-SE"/>
              <a:t>Idag kvarstår passivt listade vid ursprunglig vårdcentral vid flytt.</a:t>
            </a:r>
          </a:p>
          <a:p>
            <a:r>
              <a:rPr lang="sv-SE"/>
              <a:t>Ska passivt listade listas enligt aktuella GIS-områden vid flytt?</a:t>
            </a:r>
          </a:p>
        </p:txBody>
      </p:sp>
    </p:spTree>
    <p:extLst>
      <p:ext uri="{BB962C8B-B14F-4D97-AF65-F5344CB8AC3E}">
        <p14:creationId xmlns:p14="http://schemas.microsoft.com/office/powerpoint/2010/main" val="1776065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3DCFC3-CDC0-337F-FC25-D798B407F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529" y="2433976"/>
            <a:ext cx="9861847" cy="1311128"/>
          </a:xfrm>
        </p:spPr>
        <p:txBody>
          <a:bodyPr/>
          <a:lstStyle/>
          <a:p>
            <a:r>
              <a:rPr lang="sv-SE"/>
              <a:t>Synpunkter och inspel lämnas till Lena Lindberg Schlegel under revideringsprocessen!</a:t>
            </a:r>
          </a:p>
        </p:txBody>
      </p:sp>
    </p:spTree>
    <p:extLst>
      <p:ext uri="{BB962C8B-B14F-4D97-AF65-F5344CB8AC3E}">
        <p14:creationId xmlns:p14="http://schemas.microsoft.com/office/powerpoint/2010/main" val="2347231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4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3A209-D9FD-7318-C2C5-2762E3BC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9634A-38B4-C642-F3D8-84861BD1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811580"/>
            <a:ext cx="7200000" cy="1325563"/>
          </a:xfrm>
        </p:spPr>
        <p:txBody>
          <a:bodyPr/>
          <a:lstStyle/>
          <a:p>
            <a:r>
              <a:rPr lang="sv-SE" sz="1600" b="0"/>
              <a:t>Försäkringsmedicin: </a:t>
            </a:r>
            <a:br>
              <a:rPr lang="sv-SE" sz="2400"/>
            </a:br>
            <a:r>
              <a:rPr lang="sv-SE" sz="2800"/>
              <a:t>Sjukpenningtal och sjukskrivnings- </a:t>
            </a:r>
            <a:br>
              <a:rPr lang="sv-SE" sz="2800"/>
            </a:br>
            <a:r>
              <a:rPr lang="sv-SE" sz="2800"/>
              <a:t>och rehabiliteringsprocessen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DB83C-4D66-672B-24D6-F1322745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322430"/>
            <a:ext cx="7898475" cy="3240000"/>
          </a:xfrm>
        </p:spPr>
        <p:txBody>
          <a:bodyPr/>
          <a:lstStyle/>
          <a:p>
            <a:r>
              <a:rPr lang="sv-SE" sz="1800"/>
              <a:t>Har högst antal sjukpenningtal i landet de senaste tre åren. Handlar om längden på sjukskrivningar. Kommande ökning dubbelt så stor i Värmland som i övriga landet! Psykisk ohälsa står för hälften av detta. </a:t>
            </a:r>
          </a:p>
          <a:p>
            <a:r>
              <a:rPr lang="sv-SE" sz="1800"/>
              <a:t>Varför viktigt? Exempel på det är risk för patientskada. Det här innebär också stora kostnader på samhällsnivå! Viktigt att det ses som en medicinsk åtgärd.</a:t>
            </a:r>
          </a:p>
          <a:p>
            <a:r>
              <a:rPr lang="sv-SE" sz="1800"/>
              <a:t>Försäkringsmedicinska arbetet anses på många håll som ett låg-prioriterat uppdrag av administrativkaraktär. Bemanningsproblematik.</a:t>
            </a:r>
          </a:p>
          <a:p>
            <a:r>
              <a:rPr lang="sv-SE" sz="1800"/>
              <a:t>Det finns en ny riktlinje framtagen: </a:t>
            </a:r>
            <a:r>
              <a:rPr lang="sv-SE" sz="1800">
                <a:hlinkClick r:id="rId3"/>
              </a:rPr>
              <a:t>Kvalitet och patientsäkerhet i sjukskrivnings- och rehabiliteringsprocessen</a:t>
            </a:r>
            <a:endParaRPr lang="sv-SE" sz="1800"/>
          </a:p>
          <a:p>
            <a:r>
              <a:rPr lang="sv-SE" sz="1800">
                <a:hlinkClick r:id="rId4"/>
              </a:rPr>
              <a:t>Om sjukskrivnings och rehabiliteringsprocessen (vårdgivarwebben)</a:t>
            </a:r>
          </a:p>
          <a:p>
            <a:r>
              <a:rPr lang="sv-SE" sz="1800"/>
              <a:t>Verksamhet sjukskriver? </a:t>
            </a:r>
            <a:r>
              <a:rPr lang="sv-SE" sz="1800" b="1"/>
              <a:t>Lägg in i VP så </a:t>
            </a:r>
            <a:r>
              <a:rPr lang="sv-SE" sz="1800"/>
              <a:t>att du följer upp på den sjukskrivande verksamheten, det finns underlag.</a:t>
            </a:r>
            <a:br>
              <a:rPr lang="sv-SE" sz="1800">
                <a:hlinkClick r:id="rId4"/>
              </a:rPr>
            </a:b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8881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E998-825D-4724-FC4C-0C4AC59C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88C81-35D6-8F23-2FEF-E80E90E4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Ekonomiskt resultat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842125-5DA5-6989-3D95-4B4BCB743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8" y="2482850"/>
            <a:ext cx="7488019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 b="1"/>
              <a:t>Preliminärt resultat för året </a:t>
            </a:r>
            <a:r>
              <a:rPr lang="sv-SE" sz="1800"/>
              <a:t>visar på ett minusresultat på 722 miljoner mot budget. Det skiljer 38 miljoner från den tidigare prognosen som pekade på – 684. Det innebär att Region Värmlands hälso- och sjukvård hade en nettokostnad på drygt 9,1 miljarder under 2024.</a:t>
            </a:r>
            <a:endParaRPr lang="sv-SE"/>
          </a:p>
          <a:p>
            <a:pPr marL="251460" indent="-251460"/>
            <a:r>
              <a:rPr lang="sv-SE" sz="1800" b="0" i="0">
                <a:solidFill>
                  <a:srgbClr val="333333"/>
                </a:solidFill>
                <a:effectLst/>
                <a:latin typeface="helvetica neue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 Värmlands ekonomiska resultat 2024 - bättre än prognosen men sämre än budget (intern nyhet</a:t>
            </a:r>
            <a:r>
              <a:rPr lang="sv-SE" sz="1800">
                <a:solidFill>
                  <a:srgbClr val="333333"/>
                </a:solidFill>
                <a:latin typeface="helvetica neue-bold"/>
                <a:hlinkClick r:id="rId3"/>
              </a:rPr>
              <a:t> </a:t>
            </a:r>
            <a:r>
              <a:rPr lang="sv-SE" sz="1800">
                <a:solidFill>
                  <a:srgbClr val="333333"/>
                </a:solidFill>
                <a:latin typeface="helvetica neue-bold"/>
              </a:rPr>
              <a:t>tisdag</a:t>
            </a:r>
            <a:r>
              <a:rPr lang="sv-SE" sz="1800" b="0" i="0">
                <a:solidFill>
                  <a:srgbClr val="333333"/>
                </a:solidFill>
                <a:effectLst/>
                <a:latin typeface="helvetica neue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sv-SE" sz="1800" b="0" i="0">
              <a:solidFill>
                <a:srgbClr val="333333"/>
              </a:solidFill>
              <a:effectLst/>
              <a:latin typeface="helvetica neue-bold"/>
            </a:endParaRPr>
          </a:p>
          <a:p>
            <a:pPr marL="251460" indent="-251460"/>
            <a:endParaRPr lang="sv-SE" sz="1800"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C2700AF-7ED9-77CA-1151-E4BFD1904204}"/>
              </a:ext>
            </a:extLst>
          </p:cNvPr>
          <p:cNvSpPr/>
          <p:nvPr/>
        </p:nvSpPr>
        <p:spPr>
          <a:xfrm>
            <a:off x="10264865" y="92852"/>
            <a:ext cx="1721224" cy="15419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45125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1194E-D110-E6ED-8D19-EB3F98F7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5" y="484094"/>
            <a:ext cx="6149015" cy="1325563"/>
          </a:xfrm>
        </p:spPr>
        <p:txBody>
          <a:bodyPr/>
          <a:lstStyle/>
          <a:p>
            <a:r>
              <a:rPr lang="sv-SE"/>
              <a:t>Aktuell 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4778ED-EE78-F6B0-B426-2448BD7D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465" y="1969496"/>
            <a:ext cx="6149014" cy="3240000"/>
          </a:xfrm>
        </p:spPr>
        <p:txBody>
          <a:bodyPr/>
          <a:lstStyle/>
          <a:p>
            <a:r>
              <a:rPr lang="sv-SE" sz="1800" b="1">
                <a:solidFill>
                  <a:schemeClr val="accent6"/>
                </a:solidFill>
              </a:rPr>
              <a:t>Om jobbet som BMA</a:t>
            </a:r>
            <a:r>
              <a:rPr lang="sv-SE" sz="1800" b="1"/>
              <a:t>, </a:t>
            </a:r>
            <a:r>
              <a:rPr lang="sv-SE" sz="1800"/>
              <a:t>samarbetar också även kommunikativt med KAU inför att ansökan närmar sig! </a:t>
            </a:r>
            <a:r>
              <a:rPr lang="sv-SE" sz="1800" u="sng">
                <a:hlinkClick r:id="rId3"/>
              </a:rPr>
              <a:t>regionvarmland.se/</a:t>
            </a:r>
            <a:r>
              <a:rPr lang="sv-SE" sz="1800" u="sng" err="1">
                <a:hlinkClick r:id="rId3"/>
              </a:rPr>
              <a:t>bmayrket</a:t>
            </a:r>
            <a:r>
              <a:rPr lang="sv-SE" sz="1800" u="sng">
                <a:hlinkClick r:id="rId3"/>
              </a:rPr>
              <a:t> </a:t>
            </a:r>
            <a:endParaRPr lang="sv-SE" sz="1800" u="sng"/>
          </a:p>
          <a:p>
            <a:r>
              <a:rPr lang="sv-SE" sz="1800" b="1">
                <a:solidFill>
                  <a:schemeClr val="accent2"/>
                </a:solidFill>
              </a:rPr>
              <a:t>Schysst rekrytering</a:t>
            </a:r>
            <a:r>
              <a:rPr lang="sv-SE" sz="1800">
                <a:solidFill>
                  <a:schemeClr val="accent2"/>
                </a:solidFill>
              </a:rPr>
              <a:t>!</a:t>
            </a:r>
            <a:r>
              <a:rPr lang="sv-SE" sz="1800"/>
              <a:t> </a:t>
            </a:r>
            <a:r>
              <a:rPr lang="sv-SE" sz="1800" err="1"/>
              <a:t>I</a:t>
            </a:r>
            <a:r>
              <a:rPr lang="sv-SE" sz="1800"/>
              <a:t> AT-lyftet är ett av initiativen en tydligare rekryteringsprocess med målet att få just kvalitetsstämpeln Schysst rekrytering. Nu är det uppnått för alla tre sjukhus.</a:t>
            </a:r>
          </a:p>
          <a:p>
            <a:r>
              <a:rPr lang="sv-SE" sz="1800" b="1">
                <a:solidFill>
                  <a:schemeClr val="accent1"/>
                </a:solidFill>
              </a:rPr>
              <a:t>Ny MR-kamera </a:t>
            </a:r>
            <a:r>
              <a:rPr lang="sv-SE" sz="1800"/>
              <a:t>på sjukhuset i Arvika – invigning och pressträff onsdag</a:t>
            </a:r>
          </a:p>
          <a:p>
            <a:r>
              <a:rPr lang="sv-SE" sz="1800" b="1">
                <a:solidFill>
                  <a:schemeClr val="accent6"/>
                </a:solidFill>
              </a:rPr>
              <a:t>Baksidan på kallelsen </a:t>
            </a:r>
            <a:r>
              <a:rPr lang="sv-SE" sz="1800"/>
              <a:t>ersätts av webbsida på</a:t>
            </a:r>
            <a:r>
              <a:rPr lang="sv-SE" sz="1800" b="1"/>
              <a:t> </a:t>
            </a:r>
            <a:r>
              <a:rPr lang="sv-SE" sz="1800">
                <a:hlinkClick r:id="rId4"/>
              </a:rPr>
              <a:t>1177.se - bra att veta</a:t>
            </a:r>
            <a:r>
              <a:rPr lang="sv-SE" sz="1800"/>
              <a:t> (de 2 vanligaste kallelsetyperna) </a:t>
            </a:r>
          </a:p>
          <a:p>
            <a:r>
              <a:rPr lang="sv-SE" sz="1800" b="1" kern="10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Vill du förbättra din kommunikation? </a:t>
            </a:r>
            <a:r>
              <a:rPr lang="sv-SE" sz="18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Här är utbildningarna, </a:t>
            </a:r>
            <a:r>
              <a:rPr lang="sv-SE" sz="1800" u="sng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nyhet på intranätet!</a:t>
            </a:r>
            <a:endParaRPr lang="sv-SE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sz="1800"/>
          </a:p>
          <a:p>
            <a:endParaRPr lang="sv-SE" sz="1800"/>
          </a:p>
          <a:p>
            <a:endParaRPr lang="sv-SE" sz="1800"/>
          </a:p>
          <a:p>
            <a:endParaRPr lang="sv-SE" sz="1800"/>
          </a:p>
        </p:txBody>
      </p:sp>
      <p:pic>
        <p:nvPicPr>
          <p:cNvPr id="5" name="Picture 2" descr="Kan vara en bild av 1 person och text">
            <a:extLst>
              <a:ext uri="{FF2B5EF4-FFF2-40B4-BE49-F238E27FC236}">
                <a16:creationId xmlns:a16="http://schemas.microsoft.com/office/drawing/2014/main" id="{B29F045A-116D-4038-BE26-0057BBA4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1" y="484094"/>
            <a:ext cx="4475628" cy="44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 porträttbild på två läkare. Den ena har sjukvårdens blåa kläder, den andra sjukvårdens vita. Både ler mot kameran.">
            <a:extLst>
              <a:ext uri="{FF2B5EF4-FFF2-40B4-BE49-F238E27FC236}">
                <a16:creationId xmlns:a16="http://schemas.microsoft.com/office/drawing/2014/main" id="{533DD5CF-D231-9FF2-03B4-3EA5D0298B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3" t="-7921" r="-5608"/>
          <a:stretch/>
        </p:blipFill>
        <p:spPr bwMode="auto">
          <a:xfrm>
            <a:off x="445477" y="4873345"/>
            <a:ext cx="3429000" cy="1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A76721A9-4134-4EE0-7EB2-0557E932C276}"/>
              </a:ext>
            </a:extLst>
          </p:cNvPr>
          <p:cNvSpPr/>
          <p:nvPr/>
        </p:nvSpPr>
        <p:spPr>
          <a:xfrm rot="21051368" flipV="1">
            <a:off x="4896710" y="2341257"/>
            <a:ext cx="1069240" cy="648487"/>
          </a:xfrm>
          <a:custGeom>
            <a:avLst/>
            <a:gdLst>
              <a:gd name="connsiteX0" fmla="*/ 1334814 w 1334814"/>
              <a:gd name="connsiteY0" fmla="*/ 1209817 h 1209817"/>
              <a:gd name="connsiteX1" fmla="*/ 1271752 w 1334814"/>
              <a:gd name="connsiteY1" fmla="*/ 1188796 h 1209817"/>
              <a:gd name="connsiteX2" fmla="*/ 1229710 w 1334814"/>
              <a:gd name="connsiteY2" fmla="*/ 1178286 h 1209817"/>
              <a:gd name="connsiteX3" fmla="*/ 1114096 w 1334814"/>
              <a:gd name="connsiteY3" fmla="*/ 1146755 h 1209817"/>
              <a:gd name="connsiteX4" fmla="*/ 1030014 w 1334814"/>
              <a:gd name="connsiteY4" fmla="*/ 1115223 h 1209817"/>
              <a:gd name="connsiteX5" fmla="*/ 966952 w 1334814"/>
              <a:gd name="connsiteY5" fmla="*/ 1083692 h 1209817"/>
              <a:gd name="connsiteX6" fmla="*/ 935421 w 1334814"/>
              <a:gd name="connsiteY6" fmla="*/ 1073182 h 1209817"/>
              <a:gd name="connsiteX7" fmla="*/ 893379 w 1334814"/>
              <a:gd name="connsiteY7" fmla="*/ 1041651 h 1209817"/>
              <a:gd name="connsiteX8" fmla="*/ 840827 w 1334814"/>
              <a:gd name="connsiteY8" fmla="*/ 1010120 h 1209817"/>
              <a:gd name="connsiteX9" fmla="*/ 777765 w 1334814"/>
              <a:gd name="connsiteY9" fmla="*/ 936548 h 1209817"/>
              <a:gd name="connsiteX10" fmla="*/ 767255 w 1334814"/>
              <a:gd name="connsiteY10" fmla="*/ 905017 h 1209817"/>
              <a:gd name="connsiteX11" fmla="*/ 746234 w 1334814"/>
              <a:gd name="connsiteY11" fmla="*/ 862975 h 1209817"/>
              <a:gd name="connsiteX12" fmla="*/ 735724 w 1334814"/>
              <a:gd name="connsiteY12" fmla="*/ 820934 h 1209817"/>
              <a:gd name="connsiteX13" fmla="*/ 746234 w 1334814"/>
              <a:gd name="connsiteY13" fmla="*/ 631748 h 1209817"/>
              <a:gd name="connsiteX14" fmla="*/ 777765 w 1334814"/>
              <a:gd name="connsiteY14" fmla="*/ 610727 h 1209817"/>
              <a:gd name="connsiteX15" fmla="*/ 851338 w 1334814"/>
              <a:gd name="connsiteY15" fmla="*/ 558175 h 1209817"/>
              <a:gd name="connsiteX16" fmla="*/ 893379 w 1334814"/>
              <a:gd name="connsiteY16" fmla="*/ 568686 h 1209817"/>
              <a:gd name="connsiteX17" fmla="*/ 945931 w 1334814"/>
              <a:gd name="connsiteY17" fmla="*/ 621237 h 1209817"/>
              <a:gd name="connsiteX18" fmla="*/ 998483 w 1334814"/>
              <a:gd name="connsiteY18" fmla="*/ 694810 h 1209817"/>
              <a:gd name="connsiteX19" fmla="*/ 977462 w 1334814"/>
              <a:gd name="connsiteY19" fmla="*/ 831444 h 1209817"/>
              <a:gd name="connsiteX20" fmla="*/ 924910 w 1334814"/>
              <a:gd name="connsiteY20" fmla="*/ 841955 h 1209817"/>
              <a:gd name="connsiteX21" fmla="*/ 735724 w 1334814"/>
              <a:gd name="connsiteY21" fmla="*/ 820934 h 1209817"/>
              <a:gd name="connsiteX22" fmla="*/ 714703 w 1334814"/>
              <a:gd name="connsiteY22" fmla="*/ 789403 h 1209817"/>
              <a:gd name="connsiteX23" fmla="*/ 683172 w 1334814"/>
              <a:gd name="connsiteY23" fmla="*/ 778892 h 1209817"/>
              <a:gd name="connsiteX24" fmla="*/ 662152 w 1334814"/>
              <a:gd name="connsiteY24" fmla="*/ 736851 h 1209817"/>
              <a:gd name="connsiteX25" fmla="*/ 630621 w 1334814"/>
              <a:gd name="connsiteY25" fmla="*/ 684299 h 1209817"/>
              <a:gd name="connsiteX26" fmla="*/ 599090 w 1334814"/>
              <a:gd name="connsiteY26" fmla="*/ 642258 h 1209817"/>
              <a:gd name="connsiteX27" fmla="*/ 557048 w 1334814"/>
              <a:gd name="connsiteY27" fmla="*/ 558175 h 1209817"/>
              <a:gd name="connsiteX28" fmla="*/ 546538 w 1334814"/>
              <a:gd name="connsiteY28" fmla="*/ 495113 h 1209817"/>
              <a:gd name="connsiteX29" fmla="*/ 536027 w 1334814"/>
              <a:gd name="connsiteY29" fmla="*/ 347968 h 1209817"/>
              <a:gd name="connsiteX30" fmla="*/ 515007 w 1334814"/>
              <a:gd name="connsiteY30" fmla="*/ 305927 h 1209817"/>
              <a:gd name="connsiteX31" fmla="*/ 493986 w 1334814"/>
              <a:gd name="connsiteY31" fmla="*/ 253375 h 1209817"/>
              <a:gd name="connsiteX32" fmla="*/ 451945 w 1334814"/>
              <a:gd name="connsiteY32" fmla="*/ 211334 h 1209817"/>
              <a:gd name="connsiteX33" fmla="*/ 430924 w 1334814"/>
              <a:gd name="connsiteY33" fmla="*/ 179803 h 1209817"/>
              <a:gd name="connsiteX34" fmla="*/ 399393 w 1334814"/>
              <a:gd name="connsiteY34" fmla="*/ 158782 h 1209817"/>
              <a:gd name="connsiteX35" fmla="*/ 315310 w 1334814"/>
              <a:gd name="connsiteY35" fmla="*/ 95720 h 1209817"/>
              <a:gd name="connsiteX36" fmla="*/ 294290 w 1334814"/>
              <a:gd name="connsiteY36" fmla="*/ 64189 h 1209817"/>
              <a:gd name="connsiteX37" fmla="*/ 199696 w 1334814"/>
              <a:gd name="connsiteY37" fmla="*/ 32658 h 1209817"/>
              <a:gd name="connsiteX38" fmla="*/ 115614 w 1334814"/>
              <a:gd name="connsiteY38" fmla="*/ 11637 h 1209817"/>
              <a:gd name="connsiteX39" fmla="*/ 84083 w 1334814"/>
              <a:gd name="connsiteY39" fmla="*/ 1127 h 1209817"/>
              <a:gd name="connsiteX40" fmla="*/ 0 w 1334814"/>
              <a:gd name="connsiteY40" fmla="*/ 1127 h 12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34814" h="1209817">
                <a:moveTo>
                  <a:pt x="1334814" y="1209817"/>
                </a:moveTo>
                <a:cubicBezTo>
                  <a:pt x="1313793" y="1202810"/>
                  <a:pt x="1292975" y="1195163"/>
                  <a:pt x="1271752" y="1188796"/>
                </a:cubicBezTo>
                <a:cubicBezTo>
                  <a:pt x="1257916" y="1184645"/>
                  <a:pt x="1243546" y="1182437"/>
                  <a:pt x="1229710" y="1178286"/>
                </a:cubicBezTo>
                <a:cubicBezTo>
                  <a:pt x="1123026" y="1146281"/>
                  <a:pt x="1209881" y="1165911"/>
                  <a:pt x="1114096" y="1146755"/>
                </a:cubicBezTo>
                <a:cubicBezTo>
                  <a:pt x="1042907" y="1099295"/>
                  <a:pt x="1130016" y="1151588"/>
                  <a:pt x="1030014" y="1115223"/>
                </a:cubicBezTo>
                <a:cubicBezTo>
                  <a:pt x="1007927" y="1107191"/>
                  <a:pt x="988428" y="1093237"/>
                  <a:pt x="966952" y="1083692"/>
                </a:cubicBezTo>
                <a:cubicBezTo>
                  <a:pt x="956828" y="1079192"/>
                  <a:pt x="945931" y="1076685"/>
                  <a:pt x="935421" y="1073182"/>
                </a:cubicBezTo>
                <a:cubicBezTo>
                  <a:pt x="921407" y="1062672"/>
                  <a:pt x="907954" y="1051368"/>
                  <a:pt x="893379" y="1041651"/>
                </a:cubicBezTo>
                <a:cubicBezTo>
                  <a:pt x="876381" y="1030319"/>
                  <a:pt x="856952" y="1022662"/>
                  <a:pt x="840827" y="1010120"/>
                </a:cubicBezTo>
                <a:cubicBezTo>
                  <a:pt x="805539" y="982674"/>
                  <a:pt x="799782" y="969573"/>
                  <a:pt x="777765" y="936548"/>
                </a:cubicBezTo>
                <a:cubicBezTo>
                  <a:pt x="774262" y="926038"/>
                  <a:pt x="771619" y="915200"/>
                  <a:pt x="767255" y="905017"/>
                </a:cubicBezTo>
                <a:cubicBezTo>
                  <a:pt x="761083" y="890616"/>
                  <a:pt x="751735" y="877646"/>
                  <a:pt x="746234" y="862975"/>
                </a:cubicBezTo>
                <a:cubicBezTo>
                  <a:pt x="741162" y="849450"/>
                  <a:pt x="739227" y="834948"/>
                  <a:pt x="735724" y="820934"/>
                </a:cubicBezTo>
                <a:cubicBezTo>
                  <a:pt x="739227" y="757872"/>
                  <a:pt x="733848" y="693681"/>
                  <a:pt x="746234" y="631748"/>
                </a:cubicBezTo>
                <a:cubicBezTo>
                  <a:pt x="748711" y="619361"/>
                  <a:pt x="768061" y="618814"/>
                  <a:pt x="777765" y="610727"/>
                </a:cubicBezTo>
                <a:cubicBezTo>
                  <a:pt x="841679" y="557465"/>
                  <a:pt x="773545" y="597072"/>
                  <a:pt x="851338" y="558175"/>
                </a:cubicBezTo>
                <a:cubicBezTo>
                  <a:pt x="865352" y="561679"/>
                  <a:pt x="881360" y="560673"/>
                  <a:pt x="893379" y="568686"/>
                </a:cubicBezTo>
                <a:cubicBezTo>
                  <a:pt x="913991" y="582428"/>
                  <a:pt x="929473" y="602721"/>
                  <a:pt x="945931" y="621237"/>
                </a:cubicBezTo>
                <a:cubicBezTo>
                  <a:pt x="963309" y="640788"/>
                  <a:pt x="983416" y="672210"/>
                  <a:pt x="998483" y="694810"/>
                </a:cubicBezTo>
                <a:cubicBezTo>
                  <a:pt x="991476" y="740355"/>
                  <a:pt x="998070" y="790228"/>
                  <a:pt x="977462" y="831444"/>
                </a:cubicBezTo>
                <a:cubicBezTo>
                  <a:pt x="969473" y="847422"/>
                  <a:pt x="942774" y="841955"/>
                  <a:pt x="924910" y="841955"/>
                </a:cubicBezTo>
                <a:cubicBezTo>
                  <a:pt x="851237" y="841955"/>
                  <a:pt x="803176" y="832176"/>
                  <a:pt x="735724" y="820934"/>
                </a:cubicBezTo>
                <a:cubicBezTo>
                  <a:pt x="728717" y="810424"/>
                  <a:pt x="724567" y="797294"/>
                  <a:pt x="714703" y="789403"/>
                </a:cubicBezTo>
                <a:cubicBezTo>
                  <a:pt x="706052" y="782482"/>
                  <a:pt x="691006" y="786726"/>
                  <a:pt x="683172" y="778892"/>
                </a:cubicBezTo>
                <a:cubicBezTo>
                  <a:pt x="672093" y="767813"/>
                  <a:pt x="669761" y="750547"/>
                  <a:pt x="662152" y="736851"/>
                </a:cubicBezTo>
                <a:cubicBezTo>
                  <a:pt x="652231" y="718993"/>
                  <a:pt x="641953" y="701297"/>
                  <a:pt x="630621" y="684299"/>
                </a:cubicBezTo>
                <a:cubicBezTo>
                  <a:pt x="620904" y="669724"/>
                  <a:pt x="607916" y="657389"/>
                  <a:pt x="599090" y="642258"/>
                </a:cubicBezTo>
                <a:cubicBezTo>
                  <a:pt x="583301" y="615191"/>
                  <a:pt x="557048" y="558175"/>
                  <a:pt x="557048" y="558175"/>
                </a:cubicBezTo>
                <a:cubicBezTo>
                  <a:pt x="553545" y="537154"/>
                  <a:pt x="548659" y="516318"/>
                  <a:pt x="546538" y="495113"/>
                </a:cubicBezTo>
                <a:cubicBezTo>
                  <a:pt x="541645" y="446184"/>
                  <a:pt x="544111" y="396472"/>
                  <a:pt x="536027" y="347968"/>
                </a:cubicBezTo>
                <a:cubicBezTo>
                  <a:pt x="533451" y="332513"/>
                  <a:pt x="521370" y="320244"/>
                  <a:pt x="515007" y="305927"/>
                </a:cubicBezTo>
                <a:cubicBezTo>
                  <a:pt x="507345" y="288686"/>
                  <a:pt x="504451" y="269073"/>
                  <a:pt x="493986" y="253375"/>
                </a:cubicBezTo>
                <a:cubicBezTo>
                  <a:pt x="482993" y="236885"/>
                  <a:pt x="464843" y="226381"/>
                  <a:pt x="451945" y="211334"/>
                </a:cubicBezTo>
                <a:cubicBezTo>
                  <a:pt x="443724" y="201743"/>
                  <a:pt x="439856" y="188735"/>
                  <a:pt x="430924" y="179803"/>
                </a:cubicBezTo>
                <a:cubicBezTo>
                  <a:pt x="421992" y="170871"/>
                  <a:pt x="408899" y="167100"/>
                  <a:pt x="399393" y="158782"/>
                </a:cubicBezTo>
                <a:cubicBezTo>
                  <a:pt x="325073" y="93751"/>
                  <a:pt x="376575" y="116141"/>
                  <a:pt x="315310" y="95720"/>
                </a:cubicBezTo>
                <a:cubicBezTo>
                  <a:pt x="308303" y="85210"/>
                  <a:pt x="305379" y="70238"/>
                  <a:pt x="294290" y="64189"/>
                </a:cubicBezTo>
                <a:cubicBezTo>
                  <a:pt x="265111" y="48273"/>
                  <a:pt x="231227" y="43168"/>
                  <a:pt x="199696" y="32658"/>
                </a:cubicBezTo>
                <a:cubicBezTo>
                  <a:pt x="127625" y="8635"/>
                  <a:pt x="217071" y="37002"/>
                  <a:pt x="115614" y="11637"/>
                </a:cubicBezTo>
                <a:cubicBezTo>
                  <a:pt x="104866" y="8950"/>
                  <a:pt x="95116" y="2130"/>
                  <a:pt x="84083" y="1127"/>
                </a:cubicBezTo>
                <a:cubicBezTo>
                  <a:pt x="56170" y="-1410"/>
                  <a:pt x="28028" y="1127"/>
                  <a:pt x="0" y="1127"/>
                </a:cubicBezTo>
              </a:path>
            </a:pathLst>
          </a:custGeom>
          <a:ln>
            <a:solidFill>
              <a:schemeClr val="accent6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37EAAED-4243-5FAA-E1B4-EAB20BFC25D1}"/>
              </a:ext>
            </a:extLst>
          </p:cNvPr>
          <p:cNvSpPr/>
          <p:nvPr/>
        </p:nvSpPr>
        <p:spPr>
          <a:xfrm>
            <a:off x="4063176" y="3198357"/>
            <a:ext cx="1660289" cy="2828967"/>
          </a:xfrm>
          <a:custGeom>
            <a:avLst/>
            <a:gdLst>
              <a:gd name="connsiteX0" fmla="*/ 1082566 w 1082566"/>
              <a:gd name="connsiteY0" fmla="*/ 32196 h 610265"/>
              <a:gd name="connsiteX1" fmla="*/ 1030014 w 1082566"/>
              <a:gd name="connsiteY1" fmla="*/ 665 h 610265"/>
              <a:gd name="connsiteX2" fmla="*/ 851338 w 1082566"/>
              <a:gd name="connsiteY2" fmla="*/ 32196 h 610265"/>
              <a:gd name="connsiteX3" fmla="*/ 798787 w 1082566"/>
              <a:gd name="connsiteY3" fmla="*/ 116279 h 610265"/>
              <a:gd name="connsiteX4" fmla="*/ 777766 w 1082566"/>
              <a:gd name="connsiteY4" fmla="*/ 179341 h 610265"/>
              <a:gd name="connsiteX5" fmla="*/ 767256 w 1082566"/>
              <a:gd name="connsiteY5" fmla="*/ 389548 h 610265"/>
              <a:gd name="connsiteX6" fmla="*/ 725214 w 1082566"/>
              <a:gd name="connsiteY6" fmla="*/ 410569 h 610265"/>
              <a:gd name="connsiteX7" fmla="*/ 672663 w 1082566"/>
              <a:gd name="connsiteY7" fmla="*/ 400058 h 610265"/>
              <a:gd name="connsiteX8" fmla="*/ 567559 w 1082566"/>
              <a:gd name="connsiteY8" fmla="*/ 358017 h 610265"/>
              <a:gd name="connsiteX9" fmla="*/ 525518 w 1082566"/>
              <a:gd name="connsiteY9" fmla="*/ 305465 h 610265"/>
              <a:gd name="connsiteX10" fmla="*/ 493987 w 1082566"/>
              <a:gd name="connsiteY10" fmla="*/ 284444 h 610265"/>
              <a:gd name="connsiteX11" fmla="*/ 441435 w 1082566"/>
              <a:gd name="connsiteY11" fmla="*/ 200362 h 610265"/>
              <a:gd name="connsiteX12" fmla="*/ 346842 w 1082566"/>
              <a:gd name="connsiteY12" fmla="*/ 116279 h 610265"/>
              <a:gd name="connsiteX13" fmla="*/ 241738 w 1082566"/>
              <a:gd name="connsiteY13" fmla="*/ 147810 h 610265"/>
              <a:gd name="connsiteX14" fmla="*/ 220718 w 1082566"/>
              <a:gd name="connsiteY14" fmla="*/ 179341 h 610265"/>
              <a:gd name="connsiteX15" fmla="*/ 210207 w 1082566"/>
              <a:gd name="connsiteY15" fmla="*/ 210872 h 610265"/>
              <a:gd name="connsiteX16" fmla="*/ 189187 w 1082566"/>
              <a:gd name="connsiteY16" fmla="*/ 294955 h 610265"/>
              <a:gd name="connsiteX17" fmla="*/ 199697 w 1082566"/>
              <a:gd name="connsiteY17" fmla="*/ 431589 h 610265"/>
              <a:gd name="connsiteX18" fmla="*/ 210207 w 1082566"/>
              <a:gd name="connsiteY18" fmla="*/ 463120 h 610265"/>
              <a:gd name="connsiteX19" fmla="*/ 178676 w 1082566"/>
              <a:gd name="connsiteY19" fmla="*/ 547203 h 610265"/>
              <a:gd name="connsiteX20" fmla="*/ 105104 w 1082566"/>
              <a:gd name="connsiteY20" fmla="*/ 589244 h 610265"/>
              <a:gd name="connsiteX21" fmla="*/ 0 w 1082566"/>
              <a:gd name="connsiteY21" fmla="*/ 610265 h 61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2566" h="610265">
                <a:moveTo>
                  <a:pt x="1082566" y="32196"/>
                </a:moveTo>
                <a:cubicBezTo>
                  <a:pt x="1065049" y="21686"/>
                  <a:pt x="1050414" y="1739"/>
                  <a:pt x="1030014" y="665"/>
                </a:cubicBezTo>
                <a:cubicBezTo>
                  <a:pt x="951987" y="-3442"/>
                  <a:pt x="911965" y="11988"/>
                  <a:pt x="851338" y="32196"/>
                </a:cubicBezTo>
                <a:cubicBezTo>
                  <a:pt x="836904" y="53848"/>
                  <a:pt x="807840" y="96361"/>
                  <a:pt x="798787" y="116279"/>
                </a:cubicBezTo>
                <a:cubicBezTo>
                  <a:pt x="789618" y="136451"/>
                  <a:pt x="784773" y="158320"/>
                  <a:pt x="777766" y="179341"/>
                </a:cubicBezTo>
                <a:cubicBezTo>
                  <a:pt x="774263" y="249410"/>
                  <a:pt x="782804" y="321136"/>
                  <a:pt x="767256" y="389548"/>
                </a:cubicBezTo>
                <a:cubicBezTo>
                  <a:pt x="763784" y="404827"/>
                  <a:pt x="740786" y="408839"/>
                  <a:pt x="725214" y="410569"/>
                </a:cubicBezTo>
                <a:cubicBezTo>
                  <a:pt x="707459" y="412542"/>
                  <a:pt x="689898" y="404758"/>
                  <a:pt x="672663" y="400058"/>
                </a:cubicBezTo>
                <a:cubicBezTo>
                  <a:pt x="615510" y="384471"/>
                  <a:pt x="614729" y="381603"/>
                  <a:pt x="567559" y="358017"/>
                </a:cubicBezTo>
                <a:cubicBezTo>
                  <a:pt x="553545" y="340500"/>
                  <a:pt x="541380" y="321328"/>
                  <a:pt x="525518" y="305465"/>
                </a:cubicBezTo>
                <a:cubicBezTo>
                  <a:pt x="516586" y="296533"/>
                  <a:pt x="502208" y="294035"/>
                  <a:pt x="493987" y="284444"/>
                </a:cubicBezTo>
                <a:cubicBezTo>
                  <a:pt x="470470" y="257008"/>
                  <a:pt x="464813" y="226662"/>
                  <a:pt x="441435" y="200362"/>
                </a:cubicBezTo>
                <a:cubicBezTo>
                  <a:pt x="389076" y="141458"/>
                  <a:pt x="394765" y="148228"/>
                  <a:pt x="346842" y="116279"/>
                </a:cubicBezTo>
                <a:cubicBezTo>
                  <a:pt x="315795" y="122488"/>
                  <a:pt x="268626" y="128604"/>
                  <a:pt x="241738" y="147810"/>
                </a:cubicBezTo>
                <a:cubicBezTo>
                  <a:pt x="231459" y="155152"/>
                  <a:pt x="226367" y="168043"/>
                  <a:pt x="220718" y="179341"/>
                </a:cubicBezTo>
                <a:cubicBezTo>
                  <a:pt x="215763" y="189250"/>
                  <a:pt x="213122" y="200183"/>
                  <a:pt x="210207" y="210872"/>
                </a:cubicBezTo>
                <a:cubicBezTo>
                  <a:pt x="202606" y="238744"/>
                  <a:pt x="189187" y="294955"/>
                  <a:pt x="189187" y="294955"/>
                </a:cubicBezTo>
                <a:cubicBezTo>
                  <a:pt x="192690" y="340500"/>
                  <a:pt x="194031" y="386263"/>
                  <a:pt x="199697" y="431589"/>
                </a:cubicBezTo>
                <a:cubicBezTo>
                  <a:pt x="201071" y="442582"/>
                  <a:pt x="212189" y="452220"/>
                  <a:pt x="210207" y="463120"/>
                </a:cubicBezTo>
                <a:cubicBezTo>
                  <a:pt x="204852" y="492571"/>
                  <a:pt x="193010" y="520924"/>
                  <a:pt x="178676" y="547203"/>
                </a:cubicBezTo>
                <a:cubicBezTo>
                  <a:pt x="159699" y="581995"/>
                  <a:pt x="139439" y="581887"/>
                  <a:pt x="105104" y="589244"/>
                </a:cubicBezTo>
                <a:cubicBezTo>
                  <a:pt x="70169" y="596730"/>
                  <a:pt x="0" y="610265"/>
                  <a:pt x="0" y="610265"/>
                </a:cubicBezTo>
              </a:path>
            </a:pathLst>
          </a:custGeom>
          <a:ln>
            <a:prstDash val="lg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2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57A8A-7404-4D89-8F68-544460E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Personalförändringar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F56A5E-9C97-C46D-AC24-3C7CAA516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Maria Ekelund </a:t>
            </a:r>
            <a:r>
              <a:rPr lang="sv-SE" err="1"/>
              <a:t>tf</a:t>
            </a:r>
            <a:r>
              <a:rPr lang="sv-SE"/>
              <a:t> enhetschef för Vårdvalsenheten</a:t>
            </a:r>
          </a:p>
          <a:p>
            <a:r>
              <a:rPr lang="sv-SE"/>
              <a:t>Anna Egardsson förstärker Vårdvalsenheten som </a:t>
            </a:r>
            <a:r>
              <a:rPr lang="sv-SE" err="1"/>
              <a:t>utvecklingsledare</a:t>
            </a:r>
            <a:r>
              <a:rPr lang="sv-SE"/>
              <a:t> under våren</a:t>
            </a:r>
          </a:p>
        </p:txBody>
      </p:sp>
    </p:spTree>
    <p:extLst>
      <p:ext uri="{BB962C8B-B14F-4D97-AF65-F5344CB8AC3E}">
        <p14:creationId xmlns:p14="http://schemas.microsoft.com/office/powerpoint/2010/main" val="46137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D9D697-C398-628E-DD00-F0B5C65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Medicinska rutiner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A7FAA3-06A6-BA1B-C78A-BEBCF5DCA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Önskvärt med ökad delaktighet från privata utförare när rutiner utarbetas </a:t>
            </a:r>
          </a:p>
        </p:txBody>
      </p:sp>
    </p:spTree>
    <p:extLst>
      <p:ext uri="{BB962C8B-B14F-4D97-AF65-F5344CB8AC3E}">
        <p14:creationId xmlns:p14="http://schemas.microsoft.com/office/powerpoint/2010/main" val="223903549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7644DF1803E4F8B8E0D54A3EF314B" ma:contentTypeVersion="6" ma:contentTypeDescription="Create a new document." ma:contentTypeScope="" ma:versionID="3df0eab5c56ac1af136209a3d399d6f7">
  <xsd:schema xmlns:xsd="http://www.w3.org/2001/XMLSchema" xmlns:xs="http://www.w3.org/2001/XMLSchema" xmlns:p="http://schemas.microsoft.com/office/2006/metadata/properties" xmlns:ns2="200608c9-1d3e-4fd3-8ad4-6db3546fb67f" xmlns:ns3="a43afda5-6337-4a1a-8aa8-020335730417" targetNamespace="http://schemas.microsoft.com/office/2006/metadata/properties" ma:root="true" ma:fieldsID="c1a0d458cce08738c3d86c960c5ac339" ns2:_="" ns3:_="">
    <xsd:import namespace="200608c9-1d3e-4fd3-8ad4-6db3546fb67f"/>
    <xsd:import namespace="a43afda5-6337-4a1a-8aa8-020335730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608c9-1d3e-4fd3-8ad4-6db3546fb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afda5-6337-4a1a-8aa8-020335730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2B230-3794-456D-93A8-A101754EE05E}">
  <ds:schemaRefs>
    <ds:schemaRef ds:uri="200608c9-1d3e-4fd3-8ad4-6db3546fb67f"/>
    <ds:schemaRef ds:uri="a43afda5-6337-4a1a-8aa8-0203357304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50DC6A-D981-4F24-BC3E-0746C5868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9EC9E-CDFB-47D6-9A05-EFFF45B9D5C9}">
  <ds:schemaRefs>
    <ds:schemaRef ds:uri="200608c9-1d3e-4fd3-8ad4-6db3546fb67f"/>
    <ds:schemaRef ds:uri="a43afda5-6337-4a1a-8aa8-0203357304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0</TotalTime>
  <Words>2112</Words>
  <Application>Microsoft Office PowerPoint</Application>
  <PresentationFormat>Bredbild</PresentationFormat>
  <Paragraphs>252</Paragraphs>
  <Slides>44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44</vt:i4>
      </vt:variant>
    </vt:vector>
  </HeadingPairs>
  <TitlesOfParts>
    <vt:vector size="56" baseType="lpstr">
      <vt:lpstr>-apple-system</vt:lpstr>
      <vt:lpstr>Aptos</vt:lpstr>
      <vt:lpstr>Aptos Narrow</vt:lpstr>
      <vt:lpstr>Arial</vt:lpstr>
      <vt:lpstr>Calibri</vt:lpstr>
      <vt:lpstr>Courier New</vt:lpstr>
      <vt:lpstr>helvetica neue-bold</vt:lpstr>
      <vt:lpstr>inherit</vt:lpstr>
      <vt:lpstr>var(--artdeco-reset-typography-font-family-sans)</vt:lpstr>
      <vt:lpstr>Region Varmland</vt:lpstr>
      <vt:lpstr>Region Varmland Grå</vt:lpstr>
      <vt:lpstr>Stor rubrik</vt:lpstr>
      <vt:lpstr>Vårdvalsråd Vårdcentral  </vt:lpstr>
      <vt:lpstr>Dagordning</vt:lpstr>
      <vt:lpstr>Uppdrag vårdval vårdcentral </vt:lpstr>
      <vt:lpstr>Från hyrt till hållbart</vt:lpstr>
      <vt:lpstr>Försäkringsmedicin:  Sjukpenningtal och sjukskrivnings-  och rehabiliteringsprocessen</vt:lpstr>
      <vt:lpstr>Ekonomiskt resultat</vt:lpstr>
      <vt:lpstr>Aktuell kommunikation</vt:lpstr>
      <vt:lpstr>Personalförändringar</vt:lpstr>
      <vt:lpstr>Medicinska rutiner</vt:lpstr>
      <vt:lpstr>PowerPoint-presentation</vt:lpstr>
      <vt:lpstr>Allmänmedicinskt utskott</vt:lpstr>
      <vt:lpstr>Aktuella allmänmedicinska frågor</vt:lpstr>
      <vt:lpstr>Trombosprofylax vid narkostandvård</vt:lpstr>
      <vt:lpstr>PowerPoint-presentation</vt:lpstr>
      <vt:lpstr>Nålar till Saxenda</vt:lpstr>
      <vt:lpstr>Ny mall för sjukvårdsrådgivning</vt:lpstr>
      <vt:lpstr>Ny mall för konsultation</vt:lpstr>
      <vt:lpstr>”Hej doktorer”</vt:lpstr>
      <vt:lpstr>PSA-testning – förslag till ändring</vt:lpstr>
      <vt:lpstr>IKTB - ätstörning</vt:lpstr>
      <vt:lpstr>PowerPoint-presentation</vt:lpstr>
      <vt:lpstr>Följsamhet till vårdgarantin</vt:lpstr>
      <vt:lpstr>Information från SKR och Socialstyrelsen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Revideringsförslag Förfrågningsunderlag 2026 och dialog  </vt:lpstr>
      <vt:lpstr>Uppdrag inför 2025</vt:lpstr>
      <vt:lpstr>Processen - Översikt</vt:lpstr>
      <vt:lpstr>PowerPoint-presentation</vt:lpstr>
      <vt:lpstr>Större revideringsförslag att bereda</vt:lpstr>
      <vt:lpstr>Omarbeta ersättningsbilagan - tydligare</vt:lpstr>
      <vt:lpstr>Kvalitetssäkring av ersättningsnivåer ur ett min-maxperspektiv</vt:lpstr>
      <vt:lpstr>Läkemedelsförskrivning inom förmån som fri nyttighet</vt:lpstr>
      <vt:lpstr>Utarbeta tydlig plan och riktlinjer för uppföljning</vt:lpstr>
      <vt:lpstr>Förtydligande av uppdrag och skrivningar</vt:lpstr>
      <vt:lpstr>Förändring av ansvar för laboratorieverksamhet</vt:lpstr>
      <vt:lpstr>Förändrad listningsprincip för passivt listade vid flytt</vt:lpstr>
      <vt:lpstr>Synpunkter och inspel lämnas till Lena Lindberg Schlegel under revideringsprocessen!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Egardsson</dc:creator>
  <cp:lastModifiedBy>Lena Lindberg Schlegel</cp:lastModifiedBy>
  <cp:revision>2</cp:revision>
  <dcterms:created xsi:type="dcterms:W3CDTF">2025-01-29T13:24:47Z</dcterms:created>
  <dcterms:modified xsi:type="dcterms:W3CDTF">2025-02-07T08:48:57Z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0x0101004EB7644DF1803E4F8B8E0D54A3EF314B</vt:lpwstr>
  </property>
</Properties>
</file>